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oboto-regular.fntdata"/><Relationship Id="rId25" Type="http://schemas.openxmlformats.org/officeDocument/2006/relationships/slide" Target="slides/slide19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da1e7ac43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7da1e7ac43_1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da1e7ac43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g7da1e7ac43_1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dfb3f8938_1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dfb3f8938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7dfb3f8938_1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da1e7ac43_1_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7da1e7ac43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g7da1e7ac43_1_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da1e7ac43_1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g7da1e7ac43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7da1e7ac43_1_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da1e7ac43_1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g7da1e7ac43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9" name="Google Shape;289;g7da1e7ac43_1_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7da1e7ac43_1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g7da1e7ac43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g7da1e7ac43_1_5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da1e7ac43_1_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7da1e7ac43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g7da1e7ac43_1_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7da1e7ac43_1_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7da1e7ac43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g7da1e7ac43_1_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da1e7ac43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g7da1e7ac43_1_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0" name="Google Shape;170;p3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700" spcFirstLastPara="1" rIns="89700" wrap="square" tIns="448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056439f8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7056439f86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da1e7ac43_1_1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da1e7ac43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7da1e7ac43_1_1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ce54e40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7ce54e407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ce54e4077_0_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ce54e4077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7ce54e4077_0_8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ce54e4077_0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ce54e407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7ce54e4077_0_8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da1e7ac43_1_1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da1e7ac43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7da1e7ac43_1_1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ce54e4077_1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ce54e4077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7ce54e4077_1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0" name="Google Shape;100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18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19" name="Google Shape;119;p18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18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21" name="Google Shape;121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p21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37" name="Google Shape;137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9EAD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0.jpg"/><Relationship Id="rId6" Type="http://schemas.openxmlformats.org/officeDocument/2006/relationships/image" Target="../media/image19.png"/><Relationship Id="rId7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bard.edu/cep/solardominance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bard.edu/cep/solardominance/" TargetMode="External"/><Relationship Id="rId4" Type="http://schemas.openxmlformats.org/officeDocument/2006/relationships/hyperlink" Target="mailto:ebangood@bard.edu" TargetMode="External"/><Relationship Id="rId5" Type="http://schemas.openxmlformats.org/officeDocument/2006/relationships/hyperlink" Target="mailto:SolveClimate2030@gmail.com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7.png"/><Relationship Id="rId5" Type="http://schemas.openxmlformats.org/officeDocument/2006/relationships/image" Target="../media/image10.jpg"/><Relationship Id="rId6" Type="http://schemas.openxmlformats.org/officeDocument/2006/relationships/image" Target="../media/image23.png"/><Relationship Id="rId7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10" Type="http://schemas.openxmlformats.org/officeDocument/2006/relationships/image" Target="../media/image9.jpg"/><Relationship Id="rId9" Type="http://schemas.openxmlformats.org/officeDocument/2006/relationships/image" Target="../media/image27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457200" y="3512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Solve Climate By 2030</a:t>
            </a:r>
            <a:endParaRPr/>
          </a:p>
        </p:txBody>
      </p:sp>
      <p:pic>
        <p:nvPicPr>
          <p:cNvPr descr="VegNews.GretaThunbergFacebook.jpg" id="164" name="Google Shape;16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692" y="1555838"/>
            <a:ext cx="5332619" cy="314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/>
        </p:nvSpPr>
        <p:spPr>
          <a:xfrm>
            <a:off x="1521499" y="4912250"/>
            <a:ext cx="6353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Climate Despair to Local Action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5"/>
          <p:cNvSpPr txBox="1"/>
          <p:nvPr/>
        </p:nvSpPr>
        <p:spPr>
          <a:xfrm>
            <a:off x="1005900" y="5496950"/>
            <a:ext cx="71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Eban Goodstein: Graduate Programs in Sustainability, Bard College,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David Blockstein, Solve Climate by 2030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1022600" y="6000300"/>
            <a:ext cx="73512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solveclimateby2030.org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Talk Solving Climate by 2030</a:t>
            </a:r>
            <a:endParaRPr/>
          </a:p>
        </p:txBody>
      </p:sp>
      <p:pic>
        <p:nvPicPr>
          <p:cNvPr descr="Screen Shot 2017-10-22 at 8.35.32 PM.png" id="247" name="Google Shape;24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532" y="1564092"/>
            <a:ext cx="8486550" cy="419367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/>
        </p:nvSpPr>
        <p:spPr>
          <a:xfrm>
            <a:off x="457200" y="5533211"/>
            <a:ext cx="8229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Estimated % of adults who discuss global warming at least occasionally, 2016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4"/>
          <p:cNvSpPr txBox="1"/>
          <p:nvPr/>
        </p:nvSpPr>
        <p:spPr>
          <a:xfrm>
            <a:off x="457200" y="6338114"/>
            <a:ext cx="3141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Yale Center on Climate Communication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Get People Talking</a:t>
            </a:r>
            <a:endParaRPr/>
          </a:p>
        </p:txBody>
      </p:sp>
      <p:sp>
        <p:nvSpPr>
          <p:cNvPr id="255" name="Google Shape;255;p35"/>
          <p:cNvSpPr txBox="1"/>
          <p:nvPr>
            <p:ph idx="1" type="body"/>
          </p:nvPr>
        </p:nvSpPr>
        <p:spPr>
          <a:xfrm>
            <a:off x="457200" y="1600200"/>
            <a:ext cx="8229600" cy="3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April 7, 2020 – The Power Dialog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400"/>
              <a:t>A nationally coordinated on-line event with hundreds of participating schools in every state: 52 hour-long, university-hosted webinars on state-specific solutions, followed by community dialogs focused on how students and others can take action.</a:t>
            </a:r>
            <a:endParaRPr b="1" sz="2400"/>
          </a:p>
        </p:txBody>
      </p:sp>
      <p:cxnSp>
        <p:nvCxnSpPr>
          <p:cNvPr id="256" name="Google Shape;256;p35"/>
          <p:cNvCxnSpPr/>
          <p:nvPr/>
        </p:nvCxnSpPr>
        <p:spPr>
          <a:xfrm>
            <a:off x="1014973" y="4148496"/>
            <a:ext cx="76719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0"/>
              </a:srgbClr>
            </a:outerShdw>
          </a:effectLst>
        </p:spPr>
      </p:cxnSp>
      <p:pic>
        <p:nvPicPr>
          <p:cNvPr descr="Clifbarlogo.png" id="257" name="Google Shape;25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338" y="4971574"/>
            <a:ext cx="1244475" cy="1144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cintosh HD:Users:molly:Documents:Marketing:Branding:CEP logo:LOGO FILES PNG:CEP-newlogo.png" id="258" name="Google Shape;25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1738" y="4948394"/>
            <a:ext cx="1533962" cy="4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4663" y="5588723"/>
            <a:ext cx="1595721" cy="4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/>
        </p:nvSpPr>
        <p:spPr>
          <a:xfrm>
            <a:off x="457200" y="5018375"/>
            <a:ext cx="16917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University and 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Business Sponsors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56223" y="4948392"/>
            <a:ext cx="669101" cy="64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56220" y="5740000"/>
            <a:ext cx="1413925" cy="53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5"/>
          <p:cNvSpPr txBox="1"/>
          <p:nvPr/>
        </p:nvSpPr>
        <p:spPr>
          <a:xfrm>
            <a:off x="329700" y="4048613"/>
            <a:ext cx="8484600" cy="24399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3765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#SolveClimateby2030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#PowerDialog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#MakeClimateAClass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>
            <p:ph type="title"/>
          </p:nvPr>
        </p:nvSpPr>
        <p:spPr>
          <a:xfrm>
            <a:off x="1160850" y="212100"/>
            <a:ext cx="7411500" cy="1121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 Dialog State Leads,  2/8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  <p:pic>
        <p:nvPicPr>
          <p:cNvPr id="270" name="Google Shape;2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1250" y="1521450"/>
            <a:ext cx="5154150" cy="443803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6"/>
          <p:cNvSpPr txBox="1"/>
          <p:nvPr/>
        </p:nvSpPr>
        <p:spPr>
          <a:xfrm>
            <a:off x="2081250" y="6147425"/>
            <a:ext cx="49815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en-US" sz="2400"/>
              <a:t>www.solveclimateby2030.org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/>
              <a:t>April 7, 2020 – The Power Dialog</a:t>
            </a:r>
            <a:endParaRPr/>
          </a:p>
        </p:txBody>
      </p:sp>
      <p:sp>
        <p:nvSpPr>
          <p:cNvPr id="278" name="Google Shape;278;p37"/>
          <p:cNvSpPr txBox="1"/>
          <p:nvPr>
            <p:ph idx="1" type="body"/>
          </p:nvPr>
        </p:nvSpPr>
        <p:spPr>
          <a:xfrm>
            <a:off x="457200" y="1417650"/>
            <a:ext cx="8229600" cy="44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5:00 pm Loc</a:t>
            </a:r>
            <a:r>
              <a:rPr b="1" lang="en-US" sz="1800" u="sng"/>
              <a:t>al</a:t>
            </a:r>
            <a:r>
              <a:rPr b="1" lang="en-US" sz="1800"/>
              <a:t>: </a:t>
            </a:r>
            <a:r>
              <a:rPr b="1" lang="en-US" sz="1800" u="sng"/>
              <a:t>National Introduction from Bard (video)</a:t>
            </a:r>
            <a:endParaRPr b="1" sz="1800" u="sng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5:10 pm Loc</a:t>
            </a:r>
            <a:r>
              <a:rPr b="1" lang="en-US" sz="1800" u="sng"/>
              <a:t>al:</a:t>
            </a:r>
            <a:r>
              <a:rPr b="1" lang="en-US" sz="1800"/>
              <a:t>  </a:t>
            </a:r>
            <a:r>
              <a:rPr b="1" lang="en-US" sz="1800" u="sng"/>
              <a:t>State-wide Panel Webinars </a:t>
            </a:r>
            <a:r>
              <a:rPr b="1" lang="en-US" sz="1800"/>
              <a:t>- 3  ambitious but feasible policy actions and ideas for each state</a:t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6:10  pm Loc</a:t>
            </a:r>
            <a:r>
              <a:rPr b="1" lang="en-US" sz="1800" u="sng"/>
              <a:t>al</a:t>
            </a:r>
            <a:r>
              <a:rPr b="1" lang="en-US" sz="1800"/>
              <a:t>: </a:t>
            </a:r>
            <a:r>
              <a:rPr b="1" lang="en-US" sz="1800" u="sng"/>
              <a:t>In-Person Participant Discussions</a:t>
            </a:r>
            <a:r>
              <a:rPr b="1" lang="en-US" sz="1800"/>
              <a:t> - moving to climate solutions in our state, community and campus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1800"/>
              <a:t>Output: </a:t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100,000+ participants informed and motivated to act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1800"/>
              <a:t>Theory of Change:  </a:t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College &amp; High School Faculty Assign the Power Dialog as Homework</a:t>
            </a:r>
            <a:endParaRPr b="1" sz="1800"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b="1" lang="en-US" sz="1800"/>
              <a:t>Follow up discussion in class</a:t>
            </a:r>
            <a:endParaRPr b="1" sz="1800"/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b="1" lang="en-US" sz="1800"/>
              <a:t>Bard will provide templates for discussion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/>
          </a:p>
          <a:p>
            <a:pPr indent="0" lvl="0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April 8 and Beyond</a:t>
            </a:r>
            <a:endParaRPr/>
          </a:p>
        </p:txBody>
      </p:sp>
      <p:sp>
        <p:nvSpPr>
          <p:cNvPr id="285" name="Google Shape;285;p38"/>
          <p:cNvSpPr txBox="1"/>
          <p:nvPr>
            <p:ph idx="1" type="body"/>
          </p:nvPr>
        </p:nvSpPr>
        <p:spPr>
          <a:xfrm>
            <a:off x="367550" y="11659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MakeClimateaClass – classroom discussions</a:t>
            </a:r>
            <a:endParaRPr b="1"/>
          </a:p>
          <a:p>
            <a:pPr indent="-2857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Encourage webinar participants to take action</a:t>
            </a:r>
            <a:endParaRPr b="1"/>
          </a:p>
          <a:p>
            <a:pPr indent="-285750" lvl="1" marL="7429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Share what you learned 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1" marL="7429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friends to Earth Day climate events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1" marL="7429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get everyone registered to vote 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 politicians and candidates to take action</a:t>
            </a:r>
            <a:endParaRPr b="1"/>
          </a:p>
          <a:p>
            <a:pPr indent="-285750" lvl="1" marL="7429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involved in a campaign this summer</a:t>
            </a:r>
            <a:endParaRPr b="1"/>
          </a:p>
          <a:p>
            <a:pPr indent="-2857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Compilation of state recommendations into a national agenda</a:t>
            </a:r>
            <a:endParaRPr b="1"/>
          </a:p>
          <a:p>
            <a:pPr indent="-2857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Earth Day 2020 – partnership with Earth Day Network</a:t>
            </a:r>
            <a:endParaRPr b="1"/>
          </a:p>
          <a:p>
            <a:pPr indent="-2857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partnerships</a:t>
            </a:r>
            <a:endParaRPr b="1"/>
          </a:p>
          <a:p>
            <a:pPr indent="-2857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else?</a:t>
            </a:r>
            <a:endParaRPr b="1"/>
          </a:p>
          <a:p>
            <a:pPr indent="-1714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How you can be involved</a:t>
            </a:r>
            <a:endParaRPr/>
          </a:p>
        </p:txBody>
      </p:sp>
      <p:sp>
        <p:nvSpPr>
          <p:cNvPr id="292" name="Google Shape;292;p39"/>
          <p:cNvSpPr txBox="1"/>
          <p:nvPr>
            <p:ph idx="1" type="body"/>
          </p:nvPr>
        </p:nvSpPr>
        <p:spPr>
          <a:xfrm>
            <a:off x="367550" y="11659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Still need hosts in a few states</a:t>
            </a:r>
            <a:endParaRPr b="1" sz="2400"/>
          </a:p>
          <a:p>
            <a:pPr indent="-3238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Host a large 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viewing and discussion in your institution</a:t>
            </a:r>
            <a:endParaRPr b="1" sz="2400"/>
          </a:p>
          <a:p>
            <a:pPr indent="-3238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Promote Power Dialog viewings to other institutions</a:t>
            </a:r>
            <a:endParaRPr b="1" sz="2400"/>
          </a:p>
          <a:p>
            <a:pPr indent="-3238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Promote #MakeClimateaClass – classroom discussions widely across your state</a:t>
            </a:r>
            <a:endParaRPr b="1" sz="2400"/>
          </a:p>
          <a:p>
            <a:pPr indent="-3238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Contribute resources to our website</a:t>
            </a:r>
            <a:endParaRPr b="1" sz="2400"/>
          </a:p>
          <a:p>
            <a:pPr indent="-3238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else?</a:t>
            </a:r>
            <a:endParaRPr b="1" sz="2400"/>
          </a:p>
          <a:p>
            <a:pPr indent="-1714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99" name="Google Shape;299;p40"/>
          <p:cNvSpPr txBox="1"/>
          <p:nvPr>
            <p:ph idx="1" type="body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TAKE ACTION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Beyond Gloom and Doom: How to Take Action for Clean Energy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VIDEOS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SLIDE PRESENTATIONS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Dr. Eban Goodstein: How to Solve Climate by 2020: Solar Dominance + Civic Action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BLOG POSTS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PODCASTS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K-12 RESOURCES  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/>
              <a:t>State wide web pages – policy initiatives in your state</a:t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www.solveclimateby2030.org</a:t>
            </a:r>
            <a:r>
              <a:rPr lang="en-US"/>
              <a:t> 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 u="sng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1"/>
          <p:cNvSpPr txBox="1"/>
          <p:nvPr/>
        </p:nvSpPr>
        <p:spPr>
          <a:xfrm>
            <a:off x="329700" y="1989263"/>
            <a:ext cx="8484600" cy="24399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rotWithShape="0" algn="bl" dir="5400000" dist="19050">
              <a:srgbClr val="000000">
                <a:alpha val="3765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ONLINE, COLLABORATIVE INTERNSHIP</a:t>
            </a:r>
            <a:endParaRPr b="1" i="0" sz="1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Social Media for Climate Activism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Five  HOURS PER WEEK, Feb 3-April 15, 2020</a:t>
            </a:r>
            <a:endParaRPr b="1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www.solveclimateby2030.org</a:t>
            </a: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Eban Goodstein,</a:t>
            </a:r>
            <a:r>
              <a:rPr lang="en-US" sz="2400"/>
              <a:t> 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ebangood@bard.edu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50">
              <a:solidFill>
                <a:srgbClr val="555555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David Blockstein;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SolveClimate2030@gmail.com</a:t>
            </a:r>
            <a:r>
              <a:rPr lang="en-US"/>
              <a:t> 301-906-4958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C2C Fellows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Thank you!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Solve Climate By 2030</a:t>
            </a:r>
            <a:endParaRPr/>
          </a:p>
        </p:txBody>
      </p:sp>
      <p:pic>
        <p:nvPicPr>
          <p:cNvPr id="317" name="Google Shape;31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7329" y="1417654"/>
            <a:ext cx="6929325" cy="48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8789894" y="6569075"/>
            <a:ext cx="457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463" y="241900"/>
            <a:ext cx="8773075" cy="637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/>
        </p:nvSpPr>
        <p:spPr>
          <a:xfrm>
            <a:off x="6707050" y="2719075"/>
            <a:ext cx="2251500" cy="389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Solve Climate By 2030</a:t>
            </a:r>
            <a:endParaRPr/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457200" y="1600200"/>
            <a:ext cx="8229600" cy="3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April 7, 2020 – Power Dialogs</a:t>
            </a:r>
            <a:endParaRPr/>
          </a:p>
          <a:p>
            <a:pPr indent="0" lvl="0" marL="0" rtl="0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lang="en-US" sz="2400"/>
              <a:t>A nationally coordinated on-line event with hundreds of participating schools in every state: 52 hour-long, university-hosted webinars on state-specific solutions, followed by community dialogs focused on how students and others can take action.</a:t>
            </a:r>
            <a:endParaRPr b="1" sz="2400"/>
          </a:p>
        </p:txBody>
      </p:sp>
      <p:cxnSp>
        <p:nvCxnSpPr>
          <p:cNvPr id="181" name="Google Shape;181;p27"/>
          <p:cNvCxnSpPr/>
          <p:nvPr/>
        </p:nvCxnSpPr>
        <p:spPr>
          <a:xfrm>
            <a:off x="1014973" y="4148496"/>
            <a:ext cx="76719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descr="Clifbarlogo.png" id="182" name="Google Shape;18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338" y="4971574"/>
            <a:ext cx="1244475" cy="1144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cintosh HD:Users:molly:Documents:Marketing:Branding:CEP logo:LOGO FILES PNG:CEP-newlogo.png" id="183" name="Google Shape;18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01738" y="4948394"/>
            <a:ext cx="1533962" cy="41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4663" y="5588723"/>
            <a:ext cx="1595721" cy="4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7"/>
          <p:cNvSpPr txBox="1"/>
          <p:nvPr/>
        </p:nvSpPr>
        <p:spPr>
          <a:xfrm>
            <a:off x="457200" y="5018375"/>
            <a:ext cx="1691700" cy="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University and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Business Sponsors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6223" y="4948392"/>
            <a:ext cx="669101" cy="64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56220" y="5740000"/>
            <a:ext cx="1413925" cy="5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 </a:t>
            </a:r>
            <a:endParaRPr/>
          </a:p>
        </p:txBody>
      </p:sp>
      <p:sp>
        <p:nvSpPr>
          <p:cNvPr id="194" name="Google Shape;194;p2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6000"/>
              <a:t>100,000 students focused on climate solutions       on April 7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“Solve Climate” Means….</a:t>
            </a:r>
            <a:endParaRPr/>
          </a:p>
        </p:txBody>
      </p:sp>
      <p:sp>
        <p:nvSpPr>
          <p:cNvPr id="200" name="Google Shape;200;p2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By 2030, be well on the way towards a 100% renewable economy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Electric power from solar, wind, hydro, geothermal, + “storage” (batteries)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Transportation transitioning rapidly toward Electric Vehicles (EV’s)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This solves the energy half of climate change.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Imagine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 2020’s as a decade of disruptive energy transformation driven by cheap, distributed solar + storage</a:t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DRKDfdGX4AAILob.jpg" id="208" name="Google Shape;20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750" y="3166850"/>
            <a:ext cx="3034602" cy="2508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-Shot-2016-11-01-at-10.46.59-PM.png" id="209" name="Google Shape;20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9350" y="3166850"/>
            <a:ext cx="3355426" cy="25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Imagine further</a:t>
            </a:r>
            <a:endParaRPr/>
          </a:p>
        </p:txBody>
      </p:sp>
      <p:sp>
        <p:nvSpPr>
          <p:cNvPr id="216" name="Google Shape;216;p3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Cheap transport from driverless electric taxis and fleet</a:t>
            </a:r>
            <a:endParaRPr/>
          </a:p>
        </p:txBody>
      </p:sp>
      <p:pic>
        <p:nvPicPr>
          <p:cNvPr id="217" name="Google Shape;2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50" y="3001577"/>
            <a:ext cx="3488224" cy="1723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9-05-07 at 12.43.57 PM.png" id="218" name="Google Shape;218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3001576"/>
            <a:ext cx="3840699" cy="17233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9-05-07 at 10.54.07 AM.png" id="219" name="Google Shape;219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45378" y="5517277"/>
            <a:ext cx="842000" cy="7108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ange-logo.png" id="220" name="Google Shape;220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47111" y="5139848"/>
            <a:ext cx="1388225" cy="291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200px-Didi_Chuxing.svg.png" id="221" name="Google Shape;221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45726" y="5012323"/>
            <a:ext cx="1132524" cy="3699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png" id="222" name="Google Shape;222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12248" y="5694076"/>
            <a:ext cx="551971" cy="710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wnload.png" id="223" name="Google Shape;223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079300" y="5367314"/>
            <a:ext cx="1010800" cy="1010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jpg" id="224" name="Google Shape;224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90096" y="5367308"/>
            <a:ext cx="1010800" cy="1010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Technology Tipping Point</a:t>
            </a:r>
            <a:endParaRPr/>
          </a:p>
        </p:txBody>
      </p:sp>
      <p:sp>
        <p:nvSpPr>
          <p:cNvPr id="231" name="Google Shape;231;p3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4400"/>
              <a:t>Local and State Action is now much more important in solving climate. </a:t>
            </a:r>
            <a:endParaRPr sz="4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4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4400"/>
              <a:t>Removing barriers to rapid deployment is now key.</a:t>
            </a:r>
            <a:endParaRPr sz="4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Rapid Global Energy Transition</a:t>
            </a:r>
            <a:endParaRPr/>
          </a:p>
        </p:txBody>
      </p:sp>
      <p:sp>
        <p:nvSpPr>
          <p:cNvPr id="238" name="Google Shape;238;p33"/>
          <p:cNvSpPr txBox="1"/>
          <p:nvPr>
            <p:ph idx="1" type="body"/>
          </p:nvPr>
        </p:nvSpPr>
        <p:spPr>
          <a:xfrm>
            <a:off x="457200" y="1401525"/>
            <a:ext cx="8229600" cy="356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Equitable access to affordable clean power and affordable clean mobility?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Clean energy jobs for all?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Jobs for workers in declining industries?</a:t>
            </a:r>
            <a:endParaRPr/>
          </a:p>
        </p:txBody>
      </p:sp>
      <p:sp>
        <p:nvSpPr>
          <p:cNvPr id="239" name="Google Shape;239;p33"/>
          <p:cNvSpPr txBox="1"/>
          <p:nvPr/>
        </p:nvSpPr>
        <p:spPr>
          <a:xfrm>
            <a:off x="457200" y="17272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for the Climate-- 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Justice Questions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900" y="5142400"/>
            <a:ext cx="4666054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3850" y="4841825"/>
            <a:ext cx="1793925" cy="17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