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C2_7663F676.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omments/modernComment_1E3_1B57D6D6.xml" ContentType="application/vnd.ms-powerpoint.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8">
  <p:sldMasterIdLst>
    <p:sldMasterId id="2147483660" r:id="rId4"/>
  </p:sldMasterIdLst>
  <p:notesMasterIdLst>
    <p:notesMasterId r:id="rId72"/>
  </p:notesMasterIdLst>
  <p:sldIdLst>
    <p:sldId id="262" r:id="rId5"/>
    <p:sldId id="256" r:id="rId6"/>
    <p:sldId id="257" r:id="rId7"/>
    <p:sldId id="479" r:id="rId8"/>
    <p:sldId id="263" r:id="rId9"/>
    <p:sldId id="481" r:id="rId10"/>
    <p:sldId id="464" r:id="rId11"/>
    <p:sldId id="1115" r:id="rId12"/>
    <p:sldId id="449" r:id="rId13"/>
    <p:sldId id="482" r:id="rId14"/>
    <p:sldId id="505" r:id="rId15"/>
    <p:sldId id="484" r:id="rId16"/>
    <p:sldId id="485" r:id="rId17"/>
    <p:sldId id="486" r:id="rId18"/>
    <p:sldId id="487" r:id="rId19"/>
    <p:sldId id="489" r:id="rId20"/>
    <p:sldId id="450" r:id="rId21"/>
    <p:sldId id="495" r:id="rId22"/>
    <p:sldId id="507" r:id="rId23"/>
    <p:sldId id="491" r:id="rId24"/>
    <p:sldId id="506" r:id="rId25"/>
    <p:sldId id="490" r:id="rId26"/>
    <p:sldId id="454" r:id="rId27"/>
    <p:sldId id="466" r:id="rId28"/>
    <p:sldId id="467" r:id="rId29"/>
    <p:sldId id="468" r:id="rId30"/>
    <p:sldId id="470" r:id="rId31"/>
    <p:sldId id="471" r:id="rId32"/>
    <p:sldId id="472" r:id="rId33"/>
    <p:sldId id="473" r:id="rId34"/>
    <p:sldId id="477" r:id="rId35"/>
    <p:sldId id="501" r:id="rId36"/>
    <p:sldId id="499" r:id="rId37"/>
    <p:sldId id="497" r:id="rId38"/>
    <p:sldId id="503" r:id="rId39"/>
    <p:sldId id="474" r:id="rId40"/>
    <p:sldId id="494" r:id="rId41"/>
    <p:sldId id="476" r:id="rId42"/>
    <p:sldId id="478" r:id="rId43"/>
    <p:sldId id="475" r:id="rId44"/>
    <p:sldId id="488" r:id="rId45"/>
    <p:sldId id="1116" r:id="rId46"/>
    <p:sldId id="1117" r:id="rId47"/>
    <p:sldId id="498" r:id="rId48"/>
    <p:sldId id="460" r:id="rId49"/>
    <p:sldId id="459" r:id="rId50"/>
    <p:sldId id="461" r:id="rId51"/>
    <p:sldId id="462" r:id="rId52"/>
    <p:sldId id="463" r:id="rId53"/>
    <p:sldId id="496" r:id="rId54"/>
    <p:sldId id="458" r:id="rId55"/>
    <p:sldId id="306" r:id="rId56"/>
    <p:sldId id="451" r:id="rId57"/>
    <p:sldId id="452" r:id="rId58"/>
    <p:sldId id="493" r:id="rId59"/>
    <p:sldId id="492" r:id="rId60"/>
    <p:sldId id="483" r:id="rId61"/>
    <p:sldId id="456" r:id="rId62"/>
    <p:sldId id="465" r:id="rId63"/>
    <p:sldId id="266" r:id="rId64"/>
    <p:sldId id="268" r:id="rId65"/>
    <p:sldId id="269" r:id="rId66"/>
    <p:sldId id="270" r:id="rId67"/>
    <p:sldId id="271" r:id="rId68"/>
    <p:sldId id="277" r:id="rId69"/>
    <p:sldId id="278" r:id="rId70"/>
    <p:sldId id="500" r:id="rId71"/>
  </p:sldIdLst>
  <p:sldSz cx="10160000" cy="5715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F7B62A0-26EF-4BA0-A5DD-674C9B66B72B}">
          <p14:sldIdLst>
            <p14:sldId id="262"/>
            <p14:sldId id="256"/>
            <p14:sldId id="257"/>
            <p14:sldId id="479"/>
            <p14:sldId id="263"/>
            <p14:sldId id="481"/>
            <p14:sldId id="464"/>
            <p14:sldId id="1115"/>
            <p14:sldId id="449"/>
            <p14:sldId id="482"/>
            <p14:sldId id="505"/>
            <p14:sldId id="484"/>
            <p14:sldId id="485"/>
            <p14:sldId id="486"/>
            <p14:sldId id="487"/>
            <p14:sldId id="489"/>
            <p14:sldId id="450"/>
            <p14:sldId id="495"/>
            <p14:sldId id="507"/>
            <p14:sldId id="491"/>
            <p14:sldId id="506"/>
            <p14:sldId id="490"/>
            <p14:sldId id="454"/>
            <p14:sldId id="466"/>
            <p14:sldId id="467"/>
            <p14:sldId id="468"/>
            <p14:sldId id="470"/>
            <p14:sldId id="471"/>
            <p14:sldId id="472"/>
            <p14:sldId id="473"/>
            <p14:sldId id="477"/>
            <p14:sldId id="501"/>
            <p14:sldId id="499"/>
            <p14:sldId id="497"/>
            <p14:sldId id="503"/>
            <p14:sldId id="474"/>
            <p14:sldId id="494"/>
            <p14:sldId id="476"/>
            <p14:sldId id="478"/>
            <p14:sldId id="475"/>
            <p14:sldId id="488"/>
            <p14:sldId id="1116"/>
            <p14:sldId id="1117"/>
            <p14:sldId id="498"/>
            <p14:sldId id="460"/>
            <p14:sldId id="459"/>
            <p14:sldId id="461"/>
            <p14:sldId id="462"/>
            <p14:sldId id="463"/>
            <p14:sldId id="496"/>
            <p14:sldId id="458"/>
            <p14:sldId id="306"/>
            <p14:sldId id="451"/>
            <p14:sldId id="452"/>
            <p14:sldId id="493"/>
            <p14:sldId id="492"/>
            <p14:sldId id="483"/>
            <p14:sldId id="456"/>
            <p14:sldId id="465"/>
            <p14:sldId id="266"/>
            <p14:sldId id="268"/>
            <p14:sldId id="269"/>
            <p14:sldId id="270"/>
            <p14:sldId id="271"/>
            <p14:sldId id="277"/>
            <p14:sldId id="278"/>
            <p14:sldId id="50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403C45-7452-F4A1-78EE-3E83D1172ED7}" name="Rebecca Grekin" initials="RG" userId="e81f97ea2eff8423"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921"/>
    <a:srgbClr val="15387F"/>
    <a:srgbClr val="FFFFFF"/>
    <a:srgbClr val="8A007E"/>
    <a:srgbClr val="AC5C00"/>
    <a:srgbClr val="4198B5"/>
    <a:srgbClr val="D2C194"/>
    <a:srgbClr val="C0C0C0"/>
    <a:srgbClr val="BEDDE8"/>
    <a:srgbClr val="0173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40" autoAdjust="0"/>
    <p:restoredTop sz="90883" autoAdjust="0"/>
  </p:normalViewPr>
  <p:slideViewPr>
    <p:cSldViewPr snapToGrid="0">
      <p:cViewPr>
        <p:scale>
          <a:sx n="60" d="100"/>
          <a:sy n="60" d="100"/>
        </p:scale>
        <p:origin x="1048" y="132"/>
      </p:cViewPr>
      <p:guideLst/>
    </p:cSldViewPr>
  </p:slideViewPr>
  <p:outlineViewPr>
    <p:cViewPr>
      <p:scale>
        <a:sx n="33" d="100"/>
        <a:sy n="33" d="100"/>
      </p:scale>
      <p:origin x="0" y="0"/>
    </p:cViewPr>
  </p:outlineViewPr>
  <p:notesTextViewPr>
    <p:cViewPr>
      <p:scale>
        <a:sx n="66" d="100"/>
        <a:sy n="66" d="100"/>
      </p:scale>
      <p:origin x="0" y="0"/>
    </p:cViewPr>
  </p:notesTextViewPr>
  <p:sorterViewPr>
    <p:cViewPr>
      <p:scale>
        <a:sx n="80" d="100"/>
        <a:sy n="80" d="100"/>
      </p:scale>
      <p:origin x="0" y="0"/>
    </p:cViewPr>
  </p:sorter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comments/modernComment_1C2_7663F676.xml><?xml version="1.0" encoding="utf-8"?>
<p188:cmLst xmlns:a="http://schemas.openxmlformats.org/drawingml/2006/main" xmlns:r="http://schemas.openxmlformats.org/officeDocument/2006/relationships" xmlns:p188="http://schemas.microsoft.com/office/powerpoint/2018/8/main">
  <p188:cm id="{8256A155-543B-4512-946C-252C581B27B8}" authorId="{D8403C45-7452-F4A1-78EE-3E83D1172ED7}" created="2024-09-14T22:03:48.209">
    <ac:deMkLst xmlns:ac="http://schemas.microsoft.com/office/drawing/2013/main/command">
      <pc:docMk xmlns:pc="http://schemas.microsoft.com/office/powerpoint/2013/main/command"/>
      <pc:sldMk xmlns:pc="http://schemas.microsoft.com/office/powerpoint/2013/main/command" cId="1986262646" sldId="450"/>
      <ac:spMk id="35" creationId="{E4FCE0D9-178C-15AE-DD9B-59D845936498}"/>
    </ac:deMkLst>
    <p188:txBody>
      <a:bodyPr/>
      <a:lstStyle/>
      <a:p>
        <a:r>
          <a:rPr lang="en-US"/>
          <a:t>Update this?</a:t>
        </a:r>
      </a:p>
    </p188:txBody>
  </p188:cm>
</p188:cmLst>
</file>

<file path=ppt/comments/modernComment_1E3_1B57D6D6.xml><?xml version="1.0" encoding="utf-8"?>
<p188:cmLst xmlns:a="http://schemas.openxmlformats.org/drawingml/2006/main" xmlns:r="http://schemas.openxmlformats.org/officeDocument/2006/relationships" xmlns:p188="http://schemas.microsoft.com/office/powerpoint/2018/8/main">
  <p188:cm id="{4442C884-13B1-4986-970C-7429CB77A8FF}" authorId="{D8403C45-7452-F4A1-78EE-3E83D1172ED7}" created="2024-10-24T19:53:31.920">
    <pc:sldMkLst xmlns:pc="http://schemas.microsoft.com/office/powerpoint/2013/main/command">
      <pc:docMk/>
      <pc:sldMk cId="1293973249" sldId="483"/>
    </pc:sldMkLst>
    <p188:txBody>
      <a:bodyPr/>
      <a:lstStyle/>
      <a:p>
        <a:r>
          <a:rPr lang="en-US"/>
          <a:t>Add citation</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C8A2D5-4474-4387-BEA5-5A22F4389099}"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B22F3B0A-9533-49CB-9F83-84B4A23941E2}">
      <dgm:prSet phldrT="[Text]"/>
      <dgm:spPr/>
      <dgm:t>
        <a:bodyPr/>
        <a:lstStyle/>
        <a:p>
          <a:r>
            <a:rPr lang="en-US" dirty="0"/>
            <a:t>(Direct) Scope 1</a:t>
          </a:r>
        </a:p>
      </dgm:t>
    </dgm:pt>
    <dgm:pt modelId="{1437E792-B0CE-4E14-AA96-5F33F710E0FE}" type="parTrans" cxnId="{C3B29A81-A769-4AB6-9F85-B2DA83FD3BE3}">
      <dgm:prSet/>
      <dgm:spPr/>
      <dgm:t>
        <a:bodyPr/>
        <a:lstStyle/>
        <a:p>
          <a:endParaRPr lang="en-US"/>
        </a:p>
      </dgm:t>
    </dgm:pt>
    <dgm:pt modelId="{A445F9C0-41BD-4E93-BB9F-8D33CC381BBB}" type="sibTrans" cxnId="{C3B29A81-A769-4AB6-9F85-B2DA83FD3BE3}">
      <dgm:prSet/>
      <dgm:spPr/>
      <dgm:t>
        <a:bodyPr/>
        <a:lstStyle/>
        <a:p>
          <a:endParaRPr lang="en-US"/>
        </a:p>
      </dgm:t>
    </dgm:pt>
    <dgm:pt modelId="{9CF8A4D2-AD36-4897-AE23-07629C943D79}">
      <dgm:prSet phldrT="[Text]" custT="1"/>
      <dgm:spPr>
        <a:solidFill>
          <a:schemeClr val="tx1"/>
        </a:solidFill>
      </dgm:spPr>
      <dgm:t>
        <a:bodyPr/>
        <a:lstStyle/>
        <a:p>
          <a:r>
            <a:rPr lang="en-US" sz="1800" dirty="0">
              <a:latin typeface="+mj-lt"/>
            </a:rPr>
            <a:t>Entity facilities</a:t>
          </a:r>
        </a:p>
      </dgm:t>
    </dgm:pt>
    <dgm:pt modelId="{D1F9B2F3-1F76-41A9-994F-8A96024A4374}" type="parTrans" cxnId="{470000D2-64DD-4741-B953-8E5052AD3B0B}">
      <dgm:prSet/>
      <dgm:spPr/>
      <dgm:t>
        <a:bodyPr/>
        <a:lstStyle/>
        <a:p>
          <a:endParaRPr lang="en-US"/>
        </a:p>
      </dgm:t>
    </dgm:pt>
    <dgm:pt modelId="{B62A1736-EEB8-45D5-AEA8-68F6951FCBDB}" type="sibTrans" cxnId="{470000D2-64DD-4741-B953-8E5052AD3B0B}">
      <dgm:prSet/>
      <dgm:spPr/>
      <dgm:t>
        <a:bodyPr/>
        <a:lstStyle/>
        <a:p>
          <a:endParaRPr lang="en-US"/>
        </a:p>
      </dgm:t>
    </dgm:pt>
    <dgm:pt modelId="{EA15957D-B7FD-4604-A801-C2EA51E9DA3A}">
      <dgm:prSet phldrT="[Text]" custT="1"/>
      <dgm:spPr>
        <a:solidFill>
          <a:schemeClr val="tx1"/>
        </a:solidFill>
      </dgm:spPr>
      <dgm:t>
        <a:bodyPr/>
        <a:lstStyle/>
        <a:p>
          <a:r>
            <a:rPr lang="en-US" sz="1800" dirty="0">
              <a:latin typeface="+mj-lt"/>
            </a:rPr>
            <a:t>Entity vehicles</a:t>
          </a:r>
        </a:p>
      </dgm:t>
    </dgm:pt>
    <dgm:pt modelId="{ACD352D8-71A2-4F59-9E63-1F07568CC222}" type="parTrans" cxnId="{4C7ECF84-1278-4818-8A3C-A11663A62ED7}">
      <dgm:prSet/>
      <dgm:spPr/>
      <dgm:t>
        <a:bodyPr/>
        <a:lstStyle/>
        <a:p>
          <a:endParaRPr lang="en-US"/>
        </a:p>
      </dgm:t>
    </dgm:pt>
    <dgm:pt modelId="{D57587A1-EFB0-4FB1-8FAB-22B9C2F0E928}" type="sibTrans" cxnId="{4C7ECF84-1278-4818-8A3C-A11663A62ED7}">
      <dgm:prSet/>
      <dgm:spPr/>
      <dgm:t>
        <a:bodyPr/>
        <a:lstStyle/>
        <a:p>
          <a:endParaRPr lang="en-US"/>
        </a:p>
      </dgm:t>
    </dgm:pt>
    <dgm:pt modelId="{C30C8289-6696-4E58-A630-B41712AECF01}">
      <dgm:prSet phldrT="[Text]"/>
      <dgm:spPr/>
      <dgm:t>
        <a:bodyPr/>
        <a:lstStyle/>
        <a:p>
          <a:r>
            <a:rPr lang="en-US" dirty="0"/>
            <a:t>(Indirect) Scope 2</a:t>
          </a:r>
        </a:p>
      </dgm:t>
    </dgm:pt>
    <dgm:pt modelId="{F8FD52DA-B086-4EE0-A719-791DF78A0D19}" type="parTrans" cxnId="{614F677C-148F-46B5-9663-C010524807C5}">
      <dgm:prSet/>
      <dgm:spPr/>
      <dgm:t>
        <a:bodyPr/>
        <a:lstStyle/>
        <a:p>
          <a:endParaRPr lang="en-US"/>
        </a:p>
      </dgm:t>
    </dgm:pt>
    <dgm:pt modelId="{EBCEB098-4135-49D8-9C9B-31A51F42CED9}" type="sibTrans" cxnId="{614F677C-148F-46B5-9663-C010524807C5}">
      <dgm:prSet/>
      <dgm:spPr/>
      <dgm:t>
        <a:bodyPr/>
        <a:lstStyle/>
        <a:p>
          <a:endParaRPr lang="en-US"/>
        </a:p>
      </dgm:t>
    </dgm:pt>
    <dgm:pt modelId="{89CB3623-5385-46B0-943B-E55F3DD32F3D}">
      <dgm:prSet phldrT="[Text]" custT="1"/>
      <dgm:spPr>
        <a:solidFill>
          <a:schemeClr val="tx1"/>
        </a:solidFill>
      </dgm:spPr>
      <dgm:t>
        <a:bodyPr/>
        <a:lstStyle/>
        <a:p>
          <a:r>
            <a:rPr lang="en-US" sz="1800" dirty="0">
              <a:latin typeface="+mj-lt"/>
            </a:rPr>
            <a:t>Purchased electricity, steam, heating &amp; cooling for own use</a:t>
          </a:r>
        </a:p>
      </dgm:t>
    </dgm:pt>
    <dgm:pt modelId="{0A655D85-C32F-4996-8E41-45866B3DAADC}" type="parTrans" cxnId="{76843EC6-FD12-4AF2-865C-A92F9FA96A51}">
      <dgm:prSet/>
      <dgm:spPr/>
      <dgm:t>
        <a:bodyPr/>
        <a:lstStyle/>
        <a:p>
          <a:endParaRPr lang="en-US"/>
        </a:p>
      </dgm:t>
    </dgm:pt>
    <dgm:pt modelId="{530BBC44-2FB7-475F-BC76-BE990E0F21F4}" type="sibTrans" cxnId="{76843EC6-FD12-4AF2-865C-A92F9FA96A51}">
      <dgm:prSet/>
      <dgm:spPr/>
      <dgm:t>
        <a:bodyPr/>
        <a:lstStyle/>
        <a:p>
          <a:endParaRPr lang="en-US"/>
        </a:p>
      </dgm:t>
    </dgm:pt>
    <dgm:pt modelId="{1CB8CB6E-44BA-4B4E-B7A6-FA8D0A448385}">
      <dgm:prSet phldrT="[Text]"/>
      <dgm:spPr/>
      <dgm:t>
        <a:bodyPr/>
        <a:lstStyle/>
        <a:p>
          <a:r>
            <a:rPr lang="en-US" dirty="0"/>
            <a:t> (Indirect) Scope 3</a:t>
          </a:r>
        </a:p>
      </dgm:t>
    </dgm:pt>
    <dgm:pt modelId="{1C679D16-3F39-45E8-8617-6F4E9EE68136}" type="parTrans" cxnId="{78A4E7BE-36F0-4992-AE8B-B8C6DF359881}">
      <dgm:prSet/>
      <dgm:spPr/>
      <dgm:t>
        <a:bodyPr/>
        <a:lstStyle/>
        <a:p>
          <a:endParaRPr lang="en-US"/>
        </a:p>
      </dgm:t>
    </dgm:pt>
    <dgm:pt modelId="{FA6ED769-DF7C-4416-A91F-FAC672BC671D}" type="sibTrans" cxnId="{78A4E7BE-36F0-4992-AE8B-B8C6DF359881}">
      <dgm:prSet/>
      <dgm:spPr/>
      <dgm:t>
        <a:bodyPr/>
        <a:lstStyle/>
        <a:p>
          <a:endParaRPr lang="en-US"/>
        </a:p>
      </dgm:t>
    </dgm:pt>
    <dgm:pt modelId="{4DD051DE-5172-42CF-9A5B-AEFA3058D256}">
      <dgm:prSet phldrT="[Text]" custT="1"/>
      <dgm:spPr>
        <a:solidFill>
          <a:schemeClr val="tx1"/>
        </a:solidFill>
      </dgm:spPr>
      <dgm:t>
        <a:bodyPr/>
        <a:lstStyle/>
        <a:p>
          <a:pPr>
            <a:buNone/>
          </a:pPr>
          <a:endParaRPr lang="en-US" sz="1600" dirty="0"/>
        </a:p>
      </dgm:t>
    </dgm:pt>
    <dgm:pt modelId="{49A1F1B4-EF7B-4FE4-99DE-3FBA5DB444FF}" type="parTrans" cxnId="{7A11EBB5-8EDE-4477-BCC0-33586888CB13}">
      <dgm:prSet/>
      <dgm:spPr/>
      <dgm:t>
        <a:bodyPr/>
        <a:lstStyle/>
        <a:p>
          <a:endParaRPr lang="en-US"/>
        </a:p>
      </dgm:t>
    </dgm:pt>
    <dgm:pt modelId="{10C843EF-8FD2-49F8-8DC9-3BCA0DBE1B46}" type="sibTrans" cxnId="{7A11EBB5-8EDE-4477-BCC0-33586888CB13}">
      <dgm:prSet/>
      <dgm:spPr/>
      <dgm:t>
        <a:bodyPr/>
        <a:lstStyle/>
        <a:p>
          <a:endParaRPr lang="en-US"/>
        </a:p>
      </dgm:t>
    </dgm:pt>
    <dgm:pt modelId="{EB053514-28EE-491B-B129-63F225AD2B0B}" type="pres">
      <dgm:prSet presAssocID="{CDC8A2D5-4474-4387-BEA5-5A22F4389099}" presName="linearFlow" presStyleCnt="0">
        <dgm:presLayoutVars>
          <dgm:dir/>
          <dgm:animLvl val="lvl"/>
          <dgm:resizeHandles/>
        </dgm:presLayoutVars>
      </dgm:prSet>
      <dgm:spPr/>
    </dgm:pt>
    <dgm:pt modelId="{EFC8A5A2-DF76-4F63-813D-22AEFC49DB6F}" type="pres">
      <dgm:prSet presAssocID="{B22F3B0A-9533-49CB-9F83-84B4A23941E2}" presName="compositeNode" presStyleCnt="0">
        <dgm:presLayoutVars>
          <dgm:bulletEnabled val="1"/>
        </dgm:presLayoutVars>
      </dgm:prSet>
      <dgm:spPr/>
    </dgm:pt>
    <dgm:pt modelId="{825AE1B3-2298-4637-A7F6-8D7EAFD4C6B4}" type="pres">
      <dgm:prSet presAssocID="{B22F3B0A-9533-49CB-9F83-84B4A23941E2}" presName="image" presStyleLbl="fgImgPlace1" presStyleIdx="0" presStyleCnt="3" custLinFactNeighborX="1924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onfire with solid fill"/>
        </a:ext>
      </dgm:extLst>
    </dgm:pt>
    <dgm:pt modelId="{C5F2B4B1-3110-4688-8277-96FEB5B518EC}" type="pres">
      <dgm:prSet presAssocID="{B22F3B0A-9533-49CB-9F83-84B4A23941E2}" presName="childNode" presStyleLbl="node1" presStyleIdx="0" presStyleCnt="3" custScaleX="87543" custLinFactNeighborX="-5641">
        <dgm:presLayoutVars>
          <dgm:bulletEnabled val="1"/>
        </dgm:presLayoutVars>
      </dgm:prSet>
      <dgm:spPr/>
    </dgm:pt>
    <dgm:pt modelId="{6F7EF7AC-3B3A-4D6D-822F-8279C5A15C80}" type="pres">
      <dgm:prSet presAssocID="{B22F3B0A-9533-49CB-9F83-84B4A23941E2}" presName="parentNode" presStyleLbl="revTx" presStyleIdx="0" presStyleCnt="3">
        <dgm:presLayoutVars>
          <dgm:chMax val="0"/>
          <dgm:bulletEnabled val="1"/>
        </dgm:presLayoutVars>
      </dgm:prSet>
      <dgm:spPr/>
    </dgm:pt>
    <dgm:pt modelId="{30EDF597-13ED-40B2-8B9A-D4FC4914AD1E}" type="pres">
      <dgm:prSet presAssocID="{A445F9C0-41BD-4E93-BB9F-8D33CC381BBB}" presName="sibTrans" presStyleCnt="0"/>
      <dgm:spPr/>
    </dgm:pt>
    <dgm:pt modelId="{963885B2-85E4-42A0-B599-35E27C3528BA}" type="pres">
      <dgm:prSet presAssocID="{C30C8289-6696-4E58-A630-B41712AECF01}" presName="compositeNode" presStyleCnt="0">
        <dgm:presLayoutVars>
          <dgm:bulletEnabled val="1"/>
        </dgm:presLayoutVars>
      </dgm:prSet>
      <dgm:spPr/>
    </dgm:pt>
    <dgm:pt modelId="{7C820D91-2ECE-46AA-B89D-8DBEA9758003}" type="pres">
      <dgm:prSet presAssocID="{C30C8289-6696-4E58-A630-B41712AECF01}" presName="image" presStyleLbl="fgImgPlace1" presStyleIdx="1" presStyleCnt="3" custLinFactNeighborX="-37914" custLinFactNeighborY="354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Electric Tower with solid fill"/>
        </a:ext>
      </dgm:extLst>
    </dgm:pt>
    <dgm:pt modelId="{1C2BFDFF-1678-48AE-B585-BFDFD28368E4}" type="pres">
      <dgm:prSet presAssocID="{C30C8289-6696-4E58-A630-B41712AECF01}" presName="childNode" presStyleLbl="node1" presStyleIdx="1" presStyleCnt="3" custScaleX="100152" custLinFactNeighborX="-22056" custLinFactNeighborY="-193">
        <dgm:presLayoutVars>
          <dgm:bulletEnabled val="1"/>
        </dgm:presLayoutVars>
      </dgm:prSet>
      <dgm:spPr/>
    </dgm:pt>
    <dgm:pt modelId="{B6E291DC-77E5-46DC-9B12-CF2AB8B1DBD5}" type="pres">
      <dgm:prSet presAssocID="{C30C8289-6696-4E58-A630-B41712AECF01}" presName="parentNode" presStyleLbl="revTx" presStyleIdx="1" presStyleCnt="3" custLinFactX="-14301" custLinFactNeighborX="-100000">
        <dgm:presLayoutVars>
          <dgm:chMax val="0"/>
          <dgm:bulletEnabled val="1"/>
        </dgm:presLayoutVars>
      </dgm:prSet>
      <dgm:spPr/>
    </dgm:pt>
    <dgm:pt modelId="{0C2970B7-F1EA-4F34-8866-7EBC6E4AE237}" type="pres">
      <dgm:prSet presAssocID="{EBCEB098-4135-49D8-9C9B-31A51F42CED9}" presName="sibTrans" presStyleCnt="0"/>
      <dgm:spPr/>
    </dgm:pt>
    <dgm:pt modelId="{75AA4ECF-6B03-4B18-8470-13DD26534D3F}" type="pres">
      <dgm:prSet presAssocID="{1CB8CB6E-44BA-4B4E-B7A6-FA8D0A448385}" presName="compositeNode" presStyleCnt="0">
        <dgm:presLayoutVars>
          <dgm:bulletEnabled val="1"/>
        </dgm:presLayoutVars>
      </dgm:prSet>
      <dgm:spPr/>
    </dgm:pt>
    <dgm:pt modelId="{D52A108C-DDF8-4151-B6A4-3F06FBF09ABE}" type="pres">
      <dgm:prSet presAssocID="{1CB8CB6E-44BA-4B4E-B7A6-FA8D0A448385}" presName="image" presStyleLbl="fgImgPlace1" presStyleIdx="2" presStyleCnt="3" custLinFactX="-9808" custLinFactNeighborX="-100000" custLinFactNeighborY="-1700"/>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Earth globe: Africa and Europe with solid fill"/>
        </a:ext>
      </dgm:extLst>
    </dgm:pt>
    <dgm:pt modelId="{C50FEA30-1945-4630-A260-75D4EB89631D}" type="pres">
      <dgm:prSet presAssocID="{1CB8CB6E-44BA-4B4E-B7A6-FA8D0A448385}" presName="childNode" presStyleLbl="node1" presStyleIdx="2" presStyleCnt="3" custScaleX="190293" custLinFactNeighborX="-7720">
        <dgm:presLayoutVars>
          <dgm:bulletEnabled val="1"/>
        </dgm:presLayoutVars>
      </dgm:prSet>
      <dgm:spPr/>
    </dgm:pt>
    <dgm:pt modelId="{24AE88BA-3DE9-4478-A938-EF8E9B7821D5}" type="pres">
      <dgm:prSet presAssocID="{1CB8CB6E-44BA-4B4E-B7A6-FA8D0A448385}" presName="parentNode" presStyleLbl="revTx" presStyleIdx="2" presStyleCnt="3" custLinFactX="-100000" custLinFactNeighborX="-173920" custLinFactNeighborY="-488">
        <dgm:presLayoutVars>
          <dgm:chMax val="0"/>
          <dgm:bulletEnabled val="1"/>
        </dgm:presLayoutVars>
      </dgm:prSet>
      <dgm:spPr/>
    </dgm:pt>
  </dgm:ptLst>
  <dgm:cxnLst>
    <dgm:cxn modelId="{8C40B815-A072-4332-948B-0CF505575913}" type="presOf" srcId="{89CB3623-5385-46B0-943B-E55F3DD32F3D}" destId="{1C2BFDFF-1678-48AE-B585-BFDFD28368E4}" srcOrd="0" destOrd="0" presId="urn:microsoft.com/office/officeart/2005/8/layout/hList2"/>
    <dgm:cxn modelId="{5215E31F-3769-4111-B418-E63E347DA648}" type="presOf" srcId="{B22F3B0A-9533-49CB-9F83-84B4A23941E2}" destId="{6F7EF7AC-3B3A-4D6D-822F-8279C5A15C80}" srcOrd="0" destOrd="0" presId="urn:microsoft.com/office/officeart/2005/8/layout/hList2"/>
    <dgm:cxn modelId="{C8F7CA50-3662-4965-9C61-40EE906301D3}" type="presOf" srcId="{1CB8CB6E-44BA-4B4E-B7A6-FA8D0A448385}" destId="{24AE88BA-3DE9-4478-A938-EF8E9B7821D5}" srcOrd="0" destOrd="0" presId="urn:microsoft.com/office/officeart/2005/8/layout/hList2"/>
    <dgm:cxn modelId="{614F677C-148F-46B5-9663-C010524807C5}" srcId="{CDC8A2D5-4474-4387-BEA5-5A22F4389099}" destId="{C30C8289-6696-4E58-A630-B41712AECF01}" srcOrd="1" destOrd="0" parTransId="{F8FD52DA-B086-4EE0-A719-791DF78A0D19}" sibTransId="{EBCEB098-4135-49D8-9C9B-31A51F42CED9}"/>
    <dgm:cxn modelId="{C3B29A81-A769-4AB6-9F85-B2DA83FD3BE3}" srcId="{CDC8A2D5-4474-4387-BEA5-5A22F4389099}" destId="{B22F3B0A-9533-49CB-9F83-84B4A23941E2}" srcOrd="0" destOrd="0" parTransId="{1437E792-B0CE-4E14-AA96-5F33F710E0FE}" sibTransId="{A445F9C0-41BD-4E93-BB9F-8D33CC381BBB}"/>
    <dgm:cxn modelId="{4C7ECF84-1278-4818-8A3C-A11663A62ED7}" srcId="{B22F3B0A-9533-49CB-9F83-84B4A23941E2}" destId="{EA15957D-B7FD-4604-A801-C2EA51E9DA3A}" srcOrd="1" destOrd="0" parTransId="{ACD352D8-71A2-4F59-9E63-1F07568CC222}" sibTransId="{D57587A1-EFB0-4FB1-8FAB-22B9C2F0E928}"/>
    <dgm:cxn modelId="{C23ED793-1E84-48C1-81ED-54CCAAF8FFA3}" type="presOf" srcId="{CDC8A2D5-4474-4387-BEA5-5A22F4389099}" destId="{EB053514-28EE-491B-B129-63F225AD2B0B}" srcOrd="0" destOrd="0" presId="urn:microsoft.com/office/officeart/2005/8/layout/hList2"/>
    <dgm:cxn modelId="{7A11EBB5-8EDE-4477-BCC0-33586888CB13}" srcId="{1CB8CB6E-44BA-4B4E-B7A6-FA8D0A448385}" destId="{4DD051DE-5172-42CF-9A5B-AEFA3058D256}" srcOrd="0" destOrd="0" parTransId="{49A1F1B4-EF7B-4FE4-99DE-3FBA5DB444FF}" sibTransId="{10C843EF-8FD2-49F8-8DC9-3BCA0DBE1B46}"/>
    <dgm:cxn modelId="{78A4E7BE-36F0-4992-AE8B-B8C6DF359881}" srcId="{CDC8A2D5-4474-4387-BEA5-5A22F4389099}" destId="{1CB8CB6E-44BA-4B4E-B7A6-FA8D0A448385}" srcOrd="2" destOrd="0" parTransId="{1C679D16-3F39-45E8-8617-6F4E9EE68136}" sibTransId="{FA6ED769-DF7C-4416-A91F-FAC672BC671D}"/>
    <dgm:cxn modelId="{76843EC6-FD12-4AF2-865C-A92F9FA96A51}" srcId="{C30C8289-6696-4E58-A630-B41712AECF01}" destId="{89CB3623-5385-46B0-943B-E55F3DD32F3D}" srcOrd="0" destOrd="0" parTransId="{0A655D85-C32F-4996-8E41-45866B3DAADC}" sibTransId="{530BBC44-2FB7-475F-BC76-BE990E0F21F4}"/>
    <dgm:cxn modelId="{EC0A91CD-C2DC-4E7A-8551-B09F8B71FD1A}" type="presOf" srcId="{C30C8289-6696-4E58-A630-B41712AECF01}" destId="{B6E291DC-77E5-46DC-9B12-CF2AB8B1DBD5}" srcOrd="0" destOrd="0" presId="urn:microsoft.com/office/officeart/2005/8/layout/hList2"/>
    <dgm:cxn modelId="{AF2658CF-16DE-46E5-932D-500A633F977C}" type="presOf" srcId="{4DD051DE-5172-42CF-9A5B-AEFA3058D256}" destId="{C50FEA30-1945-4630-A260-75D4EB89631D}" srcOrd="0" destOrd="0" presId="urn:microsoft.com/office/officeart/2005/8/layout/hList2"/>
    <dgm:cxn modelId="{470000D2-64DD-4741-B953-8E5052AD3B0B}" srcId="{B22F3B0A-9533-49CB-9F83-84B4A23941E2}" destId="{9CF8A4D2-AD36-4897-AE23-07629C943D79}" srcOrd="0" destOrd="0" parTransId="{D1F9B2F3-1F76-41A9-994F-8A96024A4374}" sibTransId="{B62A1736-EEB8-45D5-AEA8-68F6951FCBDB}"/>
    <dgm:cxn modelId="{8011C2D2-0F29-4B68-B82B-387ED302768C}" type="presOf" srcId="{9CF8A4D2-AD36-4897-AE23-07629C943D79}" destId="{C5F2B4B1-3110-4688-8277-96FEB5B518EC}" srcOrd="0" destOrd="0" presId="urn:microsoft.com/office/officeart/2005/8/layout/hList2"/>
    <dgm:cxn modelId="{A851A2ED-8A07-4C4B-A4DB-A5D596B34FB8}" type="presOf" srcId="{EA15957D-B7FD-4604-A801-C2EA51E9DA3A}" destId="{C5F2B4B1-3110-4688-8277-96FEB5B518EC}" srcOrd="0" destOrd="1" presId="urn:microsoft.com/office/officeart/2005/8/layout/hList2"/>
    <dgm:cxn modelId="{23B2AFD5-623D-41C5-B614-7EE8D75FB308}" type="presParOf" srcId="{EB053514-28EE-491B-B129-63F225AD2B0B}" destId="{EFC8A5A2-DF76-4F63-813D-22AEFC49DB6F}" srcOrd="0" destOrd="0" presId="urn:microsoft.com/office/officeart/2005/8/layout/hList2"/>
    <dgm:cxn modelId="{E1262B71-5EB7-49A3-AD45-E64A21E084B9}" type="presParOf" srcId="{EFC8A5A2-DF76-4F63-813D-22AEFC49DB6F}" destId="{825AE1B3-2298-4637-A7F6-8D7EAFD4C6B4}" srcOrd="0" destOrd="0" presId="urn:microsoft.com/office/officeart/2005/8/layout/hList2"/>
    <dgm:cxn modelId="{D7B85F16-8DD7-4398-976A-66DBA33DA629}" type="presParOf" srcId="{EFC8A5A2-DF76-4F63-813D-22AEFC49DB6F}" destId="{C5F2B4B1-3110-4688-8277-96FEB5B518EC}" srcOrd="1" destOrd="0" presId="urn:microsoft.com/office/officeart/2005/8/layout/hList2"/>
    <dgm:cxn modelId="{19D15340-A8A5-4EC1-A23C-BEB9FDF388DE}" type="presParOf" srcId="{EFC8A5A2-DF76-4F63-813D-22AEFC49DB6F}" destId="{6F7EF7AC-3B3A-4D6D-822F-8279C5A15C80}" srcOrd="2" destOrd="0" presId="urn:microsoft.com/office/officeart/2005/8/layout/hList2"/>
    <dgm:cxn modelId="{449916CA-7088-45F1-A581-77487A747D9F}" type="presParOf" srcId="{EB053514-28EE-491B-B129-63F225AD2B0B}" destId="{30EDF597-13ED-40B2-8B9A-D4FC4914AD1E}" srcOrd="1" destOrd="0" presId="urn:microsoft.com/office/officeart/2005/8/layout/hList2"/>
    <dgm:cxn modelId="{EDE24B2F-E044-438C-95E8-191594D0740D}" type="presParOf" srcId="{EB053514-28EE-491B-B129-63F225AD2B0B}" destId="{963885B2-85E4-42A0-B599-35E27C3528BA}" srcOrd="2" destOrd="0" presId="urn:microsoft.com/office/officeart/2005/8/layout/hList2"/>
    <dgm:cxn modelId="{C5B796FA-8B79-46CC-8ED0-AC8E2FFF2755}" type="presParOf" srcId="{963885B2-85E4-42A0-B599-35E27C3528BA}" destId="{7C820D91-2ECE-46AA-B89D-8DBEA9758003}" srcOrd="0" destOrd="0" presId="urn:microsoft.com/office/officeart/2005/8/layout/hList2"/>
    <dgm:cxn modelId="{45562A88-5B2E-409E-92F1-E3DC730AD476}" type="presParOf" srcId="{963885B2-85E4-42A0-B599-35E27C3528BA}" destId="{1C2BFDFF-1678-48AE-B585-BFDFD28368E4}" srcOrd="1" destOrd="0" presId="urn:microsoft.com/office/officeart/2005/8/layout/hList2"/>
    <dgm:cxn modelId="{6D9CF4C9-4AA7-44FC-8D72-E8028F87DF1E}" type="presParOf" srcId="{963885B2-85E4-42A0-B599-35E27C3528BA}" destId="{B6E291DC-77E5-46DC-9B12-CF2AB8B1DBD5}" srcOrd="2" destOrd="0" presId="urn:microsoft.com/office/officeart/2005/8/layout/hList2"/>
    <dgm:cxn modelId="{755868DE-33E1-4FD6-BE62-B44D2D081817}" type="presParOf" srcId="{EB053514-28EE-491B-B129-63F225AD2B0B}" destId="{0C2970B7-F1EA-4F34-8866-7EBC6E4AE237}" srcOrd="3" destOrd="0" presId="urn:microsoft.com/office/officeart/2005/8/layout/hList2"/>
    <dgm:cxn modelId="{16C7037B-CA45-4A31-A733-38A7AD00ED6B}" type="presParOf" srcId="{EB053514-28EE-491B-B129-63F225AD2B0B}" destId="{75AA4ECF-6B03-4B18-8470-13DD26534D3F}" srcOrd="4" destOrd="0" presId="urn:microsoft.com/office/officeart/2005/8/layout/hList2"/>
    <dgm:cxn modelId="{ED33C72D-FE48-4768-9C7C-DDECD1EA4E27}" type="presParOf" srcId="{75AA4ECF-6B03-4B18-8470-13DD26534D3F}" destId="{D52A108C-DDF8-4151-B6A4-3F06FBF09ABE}" srcOrd="0" destOrd="0" presId="urn:microsoft.com/office/officeart/2005/8/layout/hList2"/>
    <dgm:cxn modelId="{B3CB924C-C0EC-4073-A9DE-D5D59BC57929}" type="presParOf" srcId="{75AA4ECF-6B03-4B18-8470-13DD26534D3F}" destId="{C50FEA30-1945-4630-A260-75D4EB89631D}" srcOrd="1" destOrd="0" presId="urn:microsoft.com/office/officeart/2005/8/layout/hList2"/>
    <dgm:cxn modelId="{CD74568D-0D5A-4AC8-9FAB-12DECECFA50D}" type="presParOf" srcId="{75AA4ECF-6B03-4B18-8470-13DD26534D3F}" destId="{24AE88BA-3DE9-4478-A938-EF8E9B7821D5}"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7EF7AC-3B3A-4D6D-822F-8279C5A15C80}">
      <dsp:nvSpPr>
        <dsp:cNvPr id="0" name=""/>
        <dsp:cNvSpPr/>
      </dsp:nvSpPr>
      <dsp:spPr>
        <a:xfrm rot="16200000">
          <a:off x="-1304567" y="2327933"/>
          <a:ext cx="3530253" cy="405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8015" bIns="0" numCol="1" spcCol="1270" anchor="t" anchorCtr="0">
          <a:noAutofit/>
        </a:bodyPr>
        <a:lstStyle/>
        <a:p>
          <a:pPr marL="0" lvl="0" indent="0" algn="r" defTabSz="1289050">
            <a:lnSpc>
              <a:spcPct val="90000"/>
            </a:lnSpc>
            <a:spcBef>
              <a:spcPct val="0"/>
            </a:spcBef>
            <a:spcAft>
              <a:spcPct val="35000"/>
            </a:spcAft>
            <a:buNone/>
          </a:pPr>
          <a:r>
            <a:rPr lang="en-US" sz="2900" kern="1200" dirty="0"/>
            <a:t>(Direct) Scope 1</a:t>
          </a:r>
        </a:p>
      </dsp:txBody>
      <dsp:txXfrm>
        <a:off x="-1304567" y="2327933"/>
        <a:ext cx="3530253" cy="405938"/>
      </dsp:txXfrm>
    </dsp:sp>
    <dsp:sp modelId="{C5F2B4B1-3110-4688-8277-96FEB5B518EC}">
      <dsp:nvSpPr>
        <dsp:cNvPr id="0" name=""/>
        <dsp:cNvSpPr/>
      </dsp:nvSpPr>
      <dsp:spPr>
        <a:xfrm>
          <a:off x="675407" y="765775"/>
          <a:ext cx="1770122" cy="3530253"/>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58015"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mj-lt"/>
            </a:rPr>
            <a:t>Entity facilities</a:t>
          </a:r>
        </a:p>
        <a:p>
          <a:pPr marL="171450" lvl="1" indent="-171450" algn="l" defTabSz="800100">
            <a:lnSpc>
              <a:spcPct val="90000"/>
            </a:lnSpc>
            <a:spcBef>
              <a:spcPct val="0"/>
            </a:spcBef>
            <a:spcAft>
              <a:spcPct val="15000"/>
            </a:spcAft>
            <a:buChar char="•"/>
          </a:pPr>
          <a:r>
            <a:rPr lang="en-US" sz="1800" kern="1200" dirty="0">
              <a:latin typeface="+mj-lt"/>
            </a:rPr>
            <a:t>Entity vehicles</a:t>
          </a:r>
        </a:p>
      </dsp:txBody>
      <dsp:txXfrm>
        <a:off x="675407" y="765775"/>
        <a:ext cx="1770122" cy="3530253"/>
      </dsp:txXfrm>
    </dsp:sp>
    <dsp:sp modelId="{825AE1B3-2298-4637-A7F6-8D7EAFD4C6B4}">
      <dsp:nvSpPr>
        <dsp:cNvPr id="0" name=""/>
        <dsp:cNvSpPr/>
      </dsp:nvSpPr>
      <dsp:spPr>
        <a:xfrm>
          <a:off x="413795" y="229936"/>
          <a:ext cx="811876" cy="8118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E291DC-77E5-46DC-9B12-CF2AB8B1DBD5}">
      <dsp:nvSpPr>
        <dsp:cNvPr id="0" name=""/>
        <dsp:cNvSpPr/>
      </dsp:nvSpPr>
      <dsp:spPr>
        <a:xfrm rot="16200000">
          <a:off x="1066247" y="2327933"/>
          <a:ext cx="3530253" cy="405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8015" bIns="0" numCol="1" spcCol="1270" anchor="t" anchorCtr="0">
          <a:noAutofit/>
        </a:bodyPr>
        <a:lstStyle/>
        <a:p>
          <a:pPr marL="0" lvl="0" indent="0" algn="r" defTabSz="1289050">
            <a:lnSpc>
              <a:spcPct val="90000"/>
            </a:lnSpc>
            <a:spcBef>
              <a:spcPct val="0"/>
            </a:spcBef>
            <a:spcAft>
              <a:spcPct val="35000"/>
            </a:spcAft>
            <a:buNone/>
          </a:pPr>
          <a:r>
            <a:rPr lang="en-US" sz="2900" kern="1200" dirty="0"/>
            <a:t>(Indirect) Scope 2</a:t>
          </a:r>
        </a:p>
      </dsp:txBody>
      <dsp:txXfrm>
        <a:off x="1066247" y="2327933"/>
        <a:ext cx="3530253" cy="405938"/>
      </dsp:txXfrm>
    </dsp:sp>
    <dsp:sp modelId="{1C2BFDFF-1678-48AE-B585-BFDFD28368E4}">
      <dsp:nvSpPr>
        <dsp:cNvPr id="0" name=""/>
        <dsp:cNvSpPr/>
      </dsp:nvSpPr>
      <dsp:spPr>
        <a:xfrm>
          <a:off x="3050824" y="758962"/>
          <a:ext cx="2025076" cy="3530253"/>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58015"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mj-lt"/>
            </a:rPr>
            <a:t>Purchased electricity, steam, heating &amp; cooling for own use</a:t>
          </a:r>
        </a:p>
      </dsp:txBody>
      <dsp:txXfrm>
        <a:off x="3050824" y="758962"/>
        <a:ext cx="2025076" cy="3530253"/>
      </dsp:txXfrm>
    </dsp:sp>
    <dsp:sp modelId="{7C820D91-2ECE-46AA-B89D-8DBEA9758003}">
      <dsp:nvSpPr>
        <dsp:cNvPr id="0" name=""/>
        <dsp:cNvSpPr/>
      </dsp:nvSpPr>
      <dsp:spPr>
        <a:xfrm>
          <a:off x="2784581" y="258701"/>
          <a:ext cx="811876" cy="8118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AE88BA-3DE9-4478-A938-EF8E9B7821D5}">
      <dsp:nvSpPr>
        <dsp:cNvPr id="0" name=""/>
        <dsp:cNvSpPr/>
      </dsp:nvSpPr>
      <dsp:spPr>
        <a:xfrm rot="16200000">
          <a:off x="3887500" y="2310705"/>
          <a:ext cx="3530253" cy="405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8015" bIns="0" numCol="1" spcCol="1270" anchor="t" anchorCtr="0">
          <a:noAutofit/>
        </a:bodyPr>
        <a:lstStyle/>
        <a:p>
          <a:pPr marL="0" lvl="0" indent="0" algn="r" defTabSz="1289050">
            <a:lnSpc>
              <a:spcPct val="90000"/>
            </a:lnSpc>
            <a:spcBef>
              <a:spcPct val="0"/>
            </a:spcBef>
            <a:spcAft>
              <a:spcPct val="35000"/>
            </a:spcAft>
            <a:buNone/>
          </a:pPr>
          <a:r>
            <a:rPr lang="en-US" sz="2900" kern="1200" dirty="0"/>
            <a:t> (Indirect) Scope 3</a:t>
          </a:r>
        </a:p>
      </dsp:txBody>
      <dsp:txXfrm>
        <a:off x="3887500" y="2310705"/>
        <a:ext cx="3530253" cy="405938"/>
      </dsp:txXfrm>
    </dsp:sp>
    <dsp:sp modelId="{C50FEA30-1945-4630-A260-75D4EB89631D}">
      <dsp:nvSpPr>
        <dsp:cNvPr id="0" name=""/>
        <dsp:cNvSpPr/>
      </dsp:nvSpPr>
      <dsp:spPr>
        <a:xfrm>
          <a:off x="5898580" y="765775"/>
          <a:ext cx="3847730" cy="3530253"/>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358015" rIns="113792" bIns="113792" numCol="1" spcCol="1270" anchor="t" anchorCtr="0">
          <a:noAutofit/>
        </a:bodyPr>
        <a:lstStyle/>
        <a:p>
          <a:pPr marL="171450" lvl="1" indent="-171450" algn="l" defTabSz="711200">
            <a:lnSpc>
              <a:spcPct val="90000"/>
            </a:lnSpc>
            <a:spcBef>
              <a:spcPct val="0"/>
            </a:spcBef>
            <a:spcAft>
              <a:spcPct val="15000"/>
            </a:spcAft>
            <a:buNone/>
          </a:pPr>
          <a:endParaRPr lang="en-US" sz="1600" kern="1200" dirty="0"/>
        </a:p>
      </dsp:txBody>
      <dsp:txXfrm>
        <a:off x="5898580" y="765775"/>
        <a:ext cx="3847730" cy="3530253"/>
      </dsp:txXfrm>
    </dsp:sp>
    <dsp:sp modelId="{D52A108C-DDF8-4151-B6A4-3F06FBF09ABE}">
      <dsp:nvSpPr>
        <dsp:cNvPr id="0" name=""/>
        <dsp:cNvSpPr/>
      </dsp:nvSpPr>
      <dsp:spPr>
        <a:xfrm>
          <a:off x="5670098" y="216135"/>
          <a:ext cx="811876" cy="81187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612655-39F8-F347-982F-58746B965C3A}" type="datetimeFigureOut">
              <a:rPr lang="en-US" smtClean="0"/>
              <a:t>10/24/2024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F6E32E-09CA-1D45-A9FC-AFD720388DA7}" type="slidenum">
              <a:rPr lang="en-US" smtClean="0"/>
              <a:t>‹#›</a:t>
            </a:fld>
            <a:endParaRPr lang="en-US"/>
          </a:p>
        </p:txBody>
      </p:sp>
    </p:spTree>
    <p:extLst>
      <p:ext uri="{BB962C8B-B14F-4D97-AF65-F5344CB8AC3E}">
        <p14:creationId xmlns:p14="http://schemas.microsoft.com/office/powerpoint/2010/main" val="2816541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B7F6E32E-09CA-1D45-A9FC-AFD720388DA7}" type="slidenum">
              <a:rPr lang="en-US" smtClean="0"/>
              <a:t>1</a:t>
            </a:fld>
            <a:endParaRPr lang="en-US"/>
          </a:p>
        </p:txBody>
      </p:sp>
    </p:spTree>
    <p:extLst>
      <p:ext uri="{BB962C8B-B14F-4D97-AF65-F5344CB8AC3E}">
        <p14:creationId xmlns:p14="http://schemas.microsoft.com/office/powerpoint/2010/main" val="2653192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with how incredibly interconnected the world is now, each of these phases can occur in vastly different parts of the world. A very important concept to be aware of when talking about life cycle analyses, particularly if you’re trying to compare one analysis to another are the boundaries being considered. </a:t>
            </a:r>
          </a:p>
          <a:p>
            <a:r>
              <a:rPr lang="en-US" dirty="0"/>
              <a:t>There are two most common sets of boundaries that are usually considered and these are either cradle to gate or cradle to grave life cycle analyses. </a:t>
            </a:r>
          </a:p>
          <a:p>
            <a:r>
              <a:rPr lang="en-US" dirty="0"/>
              <a:t>Cradle to gate is an analysis of the emissions from the beginning of the material production or extraction through all the steps until the product if completed, but before the use phase. This is called to gate because you can imagine that its all the components of the life cycle until it gets to the gate of the factory that it is ready to leave. </a:t>
            </a:r>
          </a:p>
          <a:p>
            <a:r>
              <a:rPr lang="en-US" dirty="0"/>
              <a:t>The other type is cradle to grave, and this one includes all the phases of the life cycle until the so called death of the product. As you can image these types of calculations can get really complicated really quickly. And this is because sometimes it’s hard to know when to stop figuring out the emissions associated with a step. For example, if a machine is used in the manufacturing phase, should you figure out it’s life cycle analysis to attribute some portion of that to the product being made? To help answer that question, it’s important to introduce the concept of the scopes of emissions.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7F6E32E-09CA-1D45-A9FC-AFD720388DA7}" type="slidenum">
              <a:rPr lang="en-US" smtClean="0"/>
              <a:t>10</a:t>
            </a:fld>
            <a:endParaRPr lang="en-US"/>
          </a:p>
        </p:txBody>
      </p:sp>
    </p:spTree>
    <p:extLst>
      <p:ext uri="{BB962C8B-B14F-4D97-AF65-F5344CB8AC3E}">
        <p14:creationId xmlns:p14="http://schemas.microsoft.com/office/powerpoint/2010/main" val="1424979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Oftentimes, food purchasing data looks something like what is on the left here. If you’re lucky you’ll be able to get an excel sheet with all the food purchased in a year, but this excel sheet will often have thousands of items, if  not tens of thousands of items depending on the size of your university. In order to use the category emissions we just talked about on the last slide, you have to categorize your data that looks like the left side into the categories for which there are emissions factors. In the past, to do this categorization, the items often needed to be hand categorized usually by someone from the sustainability office, but if you’re lucky a student. Who does this categorization at a university often changes year to year and different people often sort things differently regardless of how much guidance documents are provided. For example….</a:t>
            </a:r>
          </a:p>
        </p:txBody>
      </p:sp>
      <p:sp>
        <p:nvSpPr>
          <p:cNvPr id="4" name="Slide Number Placeholder 3"/>
          <p:cNvSpPr>
            <a:spLocks noGrp="1"/>
          </p:cNvSpPr>
          <p:nvPr>
            <p:ph type="sldNum" sz="quarter" idx="5"/>
          </p:nvPr>
        </p:nvSpPr>
        <p:spPr/>
        <p:txBody>
          <a:bodyPr/>
          <a:lstStyle/>
          <a:p>
            <a:fld id="{B7F6E32E-09CA-1D45-A9FC-AFD720388DA7}" type="slidenum">
              <a:rPr lang="en-US" smtClean="0"/>
              <a:t>12</a:t>
            </a:fld>
            <a:endParaRPr lang="en-US"/>
          </a:p>
        </p:txBody>
      </p:sp>
    </p:spTree>
    <p:extLst>
      <p:ext uri="{BB962C8B-B14F-4D97-AF65-F5344CB8AC3E}">
        <p14:creationId xmlns:p14="http://schemas.microsoft.com/office/powerpoint/2010/main" val="1457596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now think about how you might categorize this if lasagna, no beef was line 6389 in a data sheet and that you’ve been doing this for 4 hours straight. Might you not notice the no in front of the beef? Would you remember exactly how you categorized this item in line 6389 when it shows up again in line 8247? These are some examples of why although hand categorization in the past was the best option, it is still error prone,  not reproducible and incredibly time intensive.     </a:t>
            </a:r>
          </a:p>
        </p:txBody>
      </p:sp>
      <p:sp>
        <p:nvSpPr>
          <p:cNvPr id="4" name="Slide Number Placeholder 3"/>
          <p:cNvSpPr>
            <a:spLocks noGrp="1"/>
          </p:cNvSpPr>
          <p:nvPr>
            <p:ph type="sldNum" sz="quarter" idx="5"/>
          </p:nvPr>
        </p:nvSpPr>
        <p:spPr/>
        <p:txBody>
          <a:bodyPr/>
          <a:lstStyle/>
          <a:p>
            <a:fld id="{B7F6E32E-09CA-1D45-A9FC-AFD720388DA7}" type="slidenum">
              <a:rPr lang="en-US" smtClean="0"/>
              <a:t>14</a:t>
            </a:fld>
            <a:endParaRPr lang="en-US"/>
          </a:p>
        </p:txBody>
      </p:sp>
    </p:spTree>
    <p:extLst>
      <p:ext uri="{BB962C8B-B14F-4D97-AF65-F5344CB8AC3E}">
        <p14:creationId xmlns:p14="http://schemas.microsoft.com/office/powerpoint/2010/main" val="1351307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was part of my master’s research at Stanford looking at scope 3 emissions from purchased goods and using food as a case study. </a:t>
            </a:r>
          </a:p>
        </p:txBody>
      </p:sp>
      <p:sp>
        <p:nvSpPr>
          <p:cNvPr id="4" name="Slide Number Placeholder 3"/>
          <p:cNvSpPr>
            <a:spLocks noGrp="1"/>
          </p:cNvSpPr>
          <p:nvPr>
            <p:ph type="sldNum" sz="quarter" idx="5"/>
          </p:nvPr>
        </p:nvSpPr>
        <p:spPr/>
        <p:txBody>
          <a:bodyPr/>
          <a:lstStyle/>
          <a:p>
            <a:fld id="{B7F6E32E-09CA-1D45-A9FC-AFD720388DA7}" type="slidenum">
              <a:rPr lang="en-US" smtClean="0"/>
              <a:t>15</a:t>
            </a:fld>
            <a:endParaRPr lang="en-US"/>
          </a:p>
        </p:txBody>
      </p:sp>
    </p:spTree>
    <p:extLst>
      <p:ext uri="{BB962C8B-B14F-4D97-AF65-F5344CB8AC3E}">
        <p14:creationId xmlns:p14="http://schemas.microsoft.com/office/powerpoint/2010/main" val="3955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TASTE Food has been in use since 2019 and we’ll go into each of these parts in a lot more detail during this session, but at a high level overview, basically what TASTE Food does is it takes in food purchasing data that has been formatted into a template and is able to categorize and or tag foods based on different applications which you may be wanting to analyze your food data for. I’ve been partnering with the folks at SIMAP since 2021 to develop a version of the tool which is compatible with SIMAP. So basically one of the outputs you can get from TASTE Food can be directly uploaded into SIMAP. TASTE Food also has the ability to aggregate either spend or weight into the different categories which allows for university specific analyses if you for example want to compare the impact of different emissions factors. *click* And over the last year or so I’ve been working with AASHE to develop a version of the tool which can be used for AASHE Stars reporting which is able to tag food items as plant based and organic! And which I’m very excited to be launch today  and which is now available online alongside the SIMAP version.  </a:t>
            </a:r>
          </a:p>
        </p:txBody>
      </p:sp>
      <p:sp>
        <p:nvSpPr>
          <p:cNvPr id="4" name="Slide Number Placeholder 3"/>
          <p:cNvSpPr>
            <a:spLocks noGrp="1"/>
          </p:cNvSpPr>
          <p:nvPr>
            <p:ph type="sldNum" sz="quarter" idx="5"/>
          </p:nvPr>
        </p:nvSpPr>
        <p:spPr/>
        <p:txBody>
          <a:bodyPr/>
          <a:lstStyle/>
          <a:p>
            <a:fld id="{B7F6E32E-09CA-1D45-A9FC-AFD720388DA7}" type="slidenum">
              <a:rPr lang="en-US" smtClean="0"/>
              <a:t>16</a:t>
            </a:fld>
            <a:endParaRPr lang="en-US"/>
          </a:p>
        </p:txBody>
      </p:sp>
    </p:spTree>
    <p:extLst>
      <p:ext uri="{BB962C8B-B14F-4D97-AF65-F5344CB8AC3E}">
        <p14:creationId xmlns:p14="http://schemas.microsoft.com/office/powerpoint/2010/main" val="1306889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quick history of the tool, it starts at Stanford as part of my master’s research back in 2019, in 2021 I partnered with SIMAP and today it has been used by more than 52 universities with more than 18,000 metric tons of food purchasing data run through the tool and more than 100,000 unique item names and more than $124 million in spend. This has been a very exciting journey because with more universities and institutions keeping track of their emissions from food purchasing the more we can mitigate and make data-driven decisions about future purchasing and emissions mitigation.  </a:t>
            </a:r>
          </a:p>
        </p:txBody>
      </p:sp>
      <p:sp>
        <p:nvSpPr>
          <p:cNvPr id="4" name="Slide Number Placeholder 3"/>
          <p:cNvSpPr>
            <a:spLocks noGrp="1"/>
          </p:cNvSpPr>
          <p:nvPr>
            <p:ph type="sldNum" sz="quarter" idx="5"/>
          </p:nvPr>
        </p:nvSpPr>
        <p:spPr/>
        <p:txBody>
          <a:bodyPr/>
          <a:lstStyle/>
          <a:p>
            <a:fld id="{B7F6E32E-09CA-1D45-A9FC-AFD720388DA7}" type="slidenum">
              <a:rPr lang="en-US" smtClean="0"/>
              <a:t>17</a:t>
            </a:fld>
            <a:endParaRPr lang="en-US"/>
          </a:p>
        </p:txBody>
      </p:sp>
    </p:spTree>
    <p:extLst>
      <p:ext uri="{BB962C8B-B14F-4D97-AF65-F5344CB8AC3E}">
        <p14:creationId xmlns:p14="http://schemas.microsoft.com/office/powerpoint/2010/main" val="3476960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blue cells are concentrated in the lower portions of the table, for which the food categories on the left are ordered in terms of emissions factors, where the highest emissions factors are at the top and the lowest emissions factors are at the bottom. Thus, very large differences in weight assigned to the categories at the bottom do not translate to large changes in calculated emissions for the data set as a whole. Overall, the categorization script was found to provide an accurate characterization of both the food purchases as well as the emissions when compared to previously hand-categorized data sets. Although the categorization script omits some of data because it cannot categorize it, this number of items is relatively small and represents in aggregate only 0.39% of the total weight analyzed among these universities. Most of the differences in categorization between the script and hand-categorization are in the less emissions intensive categories which translates to small impacts in overall emissions calculations.</a:t>
            </a:r>
            <a:endParaRPr kumimoji="0" lang="en-US" altLang="en-US" sz="2000" b="0" i="0" u="none" strike="noStrike" cap="none" normalizeH="0" baseline="0" dirty="0">
              <a:ln>
                <a:noFill/>
              </a:ln>
              <a:solidFill>
                <a:schemeClr val="tx1"/>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7F6E32E-09CA-1D45-A9FC-AFD720388DA7}" type="slidenum">
              <a:rPr lang="en-US" smtClean="0"/>
              <a:t>20</a:t>
            </a:fld>
            <a:endParaRPr lang="en-US"/>
          </a:p>
        </p:txBody>
      </p:sp>
    </p:spTree>
    <p:extLst>
      <p:ext uri="{BB962C8B-B14F-4D97-AF65-F5344CB8AC3E}">
        <p14:creationId xmlns:p14="http://schemas.microsoft.com/office/powerpoint/2010/main" val="1547320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let’s talk a little bit about the specifics of how to use TASTE Food</a:t>
            </a:r>
          </a:p>
        </p:txBody>
      </p:sp>
      <p:sp>
        <p:nvSpPr>
          <p:cNvPr id="4" name="Slide Number Placeholder 3"/>
          <p:cNvSpPr>
            <a:spLocks noGrp="1"/>
          </p:cNvSpPr>
          <p:nvPr>
            <p:ph type="sldNum" sz="quarter" idx="5"/>
          </p:nvPr>
        </p:nvSpPr>
        <p:spPr/>
        <p:txBody>
          <a:bodyPr/>
          <a:lstStyle/>
          <a:p>
            <a:fld id="{B7F6E32E-09CA-1D45-A9FC-AFD720388DA7}" type="slidenum">
              <a:rPr lang="en-US" smtClean="0"/>
              <a:t>22</a:t>
            </a:fld>
            <a:endParaRPr lang="en-US"/>
          </a:p>
        </p:txBody>
      </p:sp>
    </p:spTree>
    <p:extLst>
      <p:ext uri="{BB962C8B-B14F-4D97-AF65-F5344CB8AC3E}">
        <p14:creationId xmlns:p14="http://schemas.microsoft.com/office/powerpoint/2010/main" val="1921633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currently two versions of the tool, one aimed at use with SIMAP and one for use with AASHE STARS. There have been several talks throughout the last 2 days about both AASHE Stars and SIMAP, but as a quick refresher. Items are only categorized for more than one category if a 50% of the item’s weight is the two categories, or 33% of the weight is one of three categories. </a:t>
            </a:r>
          </a:p>
        </p:txBody>
      </p:sp>
      <p:sp>
        <p:nvSpPr>
          <p:cNvPr id="4" name="Slide Number Placeholder 3"/>
          <p:cNvSpPr>
            <a:spLocks noGrp="1"/>
          </p:cNvSpPr>
          <p:nvPr>
            <p:ph type="sldNum" sz="quarter" idx="5"/>
          </p:nvPr>
        </p:nvSpPr>
        <p:spPr/>
        <p:txBody>
          <a:bodyPr/>
          <a:lstStyle/>
          <a:p>
            <a:fld id="{B7F6E32E-09CA-1D45-A9FC-AFD720388DA7}" type="slidenum">
              <a:rPr lang="en-US" smtClean="0"/>
              <a:t>23</a:t>
            </a:fld>
            <a:endParaRPr lang="en-US"/>
          </a:p>
        </p:txBody>
      </p:sp>
    </p:spTree>
    <p:extLst>
      <p:ext uri="{BB962C8B-B14F-4D97-AF65-F5344CB8AC3E}">
        <p14:creationId xmlns:p14="http://schemas.microsoft.com/office/powerpoint/2010/main" val="3444282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to check over these to make sure the abbreviations were correctly assigned </a:t>
            </a:r>
          </a:p>
          <a:p>
            <a:r>
              <a:rPr lang="en-US" dirty="0"/>
              <a:t>Will also attempt to find common abbreviations if the code was not able to assign a category to the food item on the first try </a:t>
            </a:r>
          </a:p>
          <a:p>
            <a:r>
              <a:rPr lang="en-US" dirty="0"/>
              <a:t>If you know your dataset has a lot of abbreviations, select yes to make the </a:t>
            </a:r>
            <a:r>
              <a:rPr lang="en-US"/>
              <a:t>code run faster</a:t>
            </a:r>
            <a:endParaRPr lang="en-US" dirty="0"/>
          </a:p>
        </p:txBody>
      </p:sp>
      <p:sp>
        <p:nvSpPr>
          <p:cNvPr id="4" name="Slide Number Placeholder 3"/>
          <p:cNvSpPr>
            <a:spLocks noGrp="1"/>
          </p:cNvSpPr>
          <p:nvPr>
            <p:ph type="sldNum" sz="quarter" idx="5"/>
          </p:nvPr>
        </p:nvSpPr>
        <p:spPr/>
        <p:txBody>
          <a:bodyPr/>
          <a:lstStyle/>
          <a:p>
            <a:fld id="{B7F6E32E-09CA-1D45-A9FC-AFD720388DA7}" type="slidenum">
              <a:rPr lang="en-US" smtClean="0"/>
              <a:t>29</a:t>
            </a:fld>
            <a:endParaRPr lang="en-US"/>
          </a:p>
        </p:txBody>
      </p:sp>
    </p:spTree>
    <p:extLst>
      <p:ext uri="{BB962C8B-B14F-4D97-AF65-F5344CB8AC3E}">
        <p14:creationId xmlns:p14="http://schemas.microsoft.com/office/powerpoint/2010/main" val="3492379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
        <p:cNvGrpSpPr/>
        <p:nvPr/>
      </p:nvGrpSpPr>
      <p:grpSpPr>
        <a:xfrm>
          <a:off x="0" y="0"/>
          <a:ext cx="0" cy="0"/>
          <a:chOff x="0" y="0"/>
          <a:chExt cx="0" cy="0"/>
        </a:xfrm>
      </p:grpSpPr>
      <p:sp>
        <p:nvSpPr>
          <p:cNvPr id="14" name="Google Shape;14;g2ef9428bd2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 name="Google Shape;15;g2ef9428bd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60304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Advanced autocorrect takes more time to run, it’s a tradeoff</a:t>
            </a:r>
          </a:p>
        </p:txBody>
      </p:sp>
      <p:sp>
        <p:nvSpPr>
          <p:cNvPr id="4" name="Slide Number Placeholder 3"/>
          <p:cNvSpPr>
            <a:spLocks noGrp="1"/>
          </p:cNvSpPr>
          <p:nvPr>
            <p:ph type="sldNum" sz="quarter" idx="5"/>
          </p:nvPr>
        </p:nvSpPr>
        <p:spPr/>
        <p:txBody>
          <a:bodyPr/>
          <a:lstStyle/>
          <a:p>
            <a:fld id="{B7F6E32E-09CA-1D45-A9FC-AFD720388DA7}" type="slidenum">
              <a:rPr lang="en-US" smtClean="0"/>
              <a:t>33</a:t>
            </a:fld>
            <a:endParaRPr lang="en-US"/>
          </a:p>
        </p:txBody>
      </p:sp>
    </p:spTree>
    <p:extLst>
      <p:ext uri="{BB962C8B-B14F-4D97-AF65-F5344CB8AC3E}">
        <p14:creationId xmlns:p14="http://schemas.microsoft.com/office/powerpoint/2010/main" val="1676686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F6E32E-09CA-1D45-A9FC-AFD720388DA7}" type="slidenum">
              <a:rPr lang="en-US" smtClean="0"/>
              <a:t>35</a:t>
            </a:fld>
            <a:endParaRPr lang="en-US"/>
          </a:p>
        </p:txBody>
      </p:sp>
    </p:spTree>
    <p:extLst>
      <p:ext uri="{BB962C8B-B14F-4D97-AF65-F5344CB8AC3E}">
        <p14:creationId xmlns:p14="http://schemas.microsoft.com/office/powerpoint/2010/main" val="13076076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include non-food items, vegan meats/cheeses unless a brand is specified because they can be made with several different foods categories, things that are very misspelled, items it does not recognize which could include lines that just don’t have enough information</a:t>
            </a:r>
          </a:p>
        </p:txBody>
      </p:sp>
      <p:sp>
        <p:nvSpPr>
          <p:cNvPr id="4" name="Slide Number Placeholder 3"/>
          <p:cNvSpPr>
            <a:spLocks noGrp="1"/>
          </p:cNvSpPr>
          <p:nvPr>
            <p:ph type="sldNum" sz="quarter" idx="5"/>
          </p:nvPr>
        </p:nvSpPr>
        <p:spPr/>
        <p:txBody>
          <a:bodyPr/>
          <a:lstStyle/>
          <a:p>
            <a:fld id="{B7F6E32E-09CA-1D45-A9FC-AFD720388DA7}" type="slidenum">
              <a:rPr lang="en-US" smtClean="0"/>
              <a:t>38</a:t>
            </a:fld>
            <a:endParaRPr lang="en-US"/>
          </a:p>
        </p:txBody>
      </p:sp>
    </p:spTree>
    <p:extLst>
      <p:ext uri="{BB962C8B-B14F-4D97-AF65-F5344CB8AC3E}">
        <p14:creationId xmlns:p14="http://schemas.microsoft.com/office/powerpoint/2010/main" val="31314540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the title column is required for categorization.</a:t>
            </a:r>
            <a:br>
              <a:rPr lang="en-US" dirty="0"/>
            </a:br>
            <a:endParaRPr lang="en-US" dirty="0"/>
          </a:p>
        </p:txBody>
      </p:sp>
      <p:sp>
        <p:nvSpPr>
          <p:cNvPr id="4" name="Slide Number Placeholder 3"/>
          <p:cNvSpPr>
            <a:spLocks noGrp="1"/>
          </p:cNvSpPr>
          <p:nvPr>
            <p:ph type="sldNum" sz="quarter" idx="5"/>
          </p:nvPr>
        </p:nvSpPr>
        <p:spPr/>
        <p:txBody>
          <a:bodyPr/>
          <a:lstStyle/>
          <a:p>
            <a:fld id="{B7F6E32E-09CA-1D45-A9FC-AFD720388DA7}" type="slidenum">
              <a:rPr lang="en-US" smtClean="0"/>
              <a:t>45</a:t>
            </a:fld>
            <a:endParaRPr lang="en-US"/>
          </a:p>
        </p:txBody>
      </p:sp>
    </p:spTree>
    <p:extLst>
      <p:ext uri="{BB962C8B-B14F-4D97-AF65-F5344CB8AC3E}">
        <p14:creationId xmlns:p14="http://schemas.microsoft.com/office/powerpoint/2010/main" val="3227901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total weight or spend of the deleted items in this sheet is small compared to your entire data set, you can simply not include the data in your analysis. You can hand categorize the items that are deleted and copy them from the deleted sheet to the main Categorized Data sheet. If you do this, you will also need to include the weight or spend information from those line items into the spend per category or weight per category tabs if you are using those. The leftmost column of the deleted sheet shows the row number of each data point in the original file fed into the tool. If an item was not tagged because it is misspelled or not enough information was able to  be obtained from the original item name, If this is done instead of the hand categorization of deleted item, then the spend per category and weight per category will include the weights and spend from the lines that had previously been uncategorized.</a:t>
            </a:r>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B7F6E32E-09CA-1D45-A9FC-AFD720388DA7}" type="slidenum">
              <a:rPr lang="en-US" smtClean="0"/>
              <a:t>46</a:t>
            </a:fld>
            <a:endParaRPr lang="en-US"/>
          </a:p>
        </p:txBody>
      </p:sp>
    </p:spTree>
    <p:extLst>
      <p:ext uri="{BB962C8B-B14F-4D97-AF65-F5344CB8AC3E}">
        <p14:creationId xmlns:p14="http://schemas.microsoft.com/office/powerpoint/2010/main" val="11108162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either delete this line item if you do not know the spend or weight for this item, try to find the appropriate weight or spend from your original data source, or put a zero in that space if the missing data is not particularly important to the analysis you are planning to do after.</a:t>
            </a:r>
          </a:p>
        </p:txBody>
      </p:sp>
      <p:sp>
        <p:nvSpPr>
          <p:cNvPr id="4" name="Slide Number Placeholder 3"/>
          <p:cNvSpPr>
            <a:spLocks noGrp="1"/>
          </p:cNvSpPr>
          <p:nvPr>
            <p:ph type="sldNum" sz="quarter" idx="5"/>
          </p:nvPr>
        </p:nvSpPr>
        <p:spPr/>
        <p:txBody>
          <a:bodyPr/>
          <a:lstStyle/>
          <a:p>
            <a:fld id="{B7F6E32E-09CA-1D45-A9FC-AFD720388DA7}" type="slidenum">
              <a:rPr lang="en-US" smtClean="0"/>
              <a:t>47</a:t>
            </a:fld>
            <a:endParaRPr lang="en-US"/>
          </a:p>
        </p:txBody>
      </p:sp>
    </p:spTree>
    <p:extLst>
      <p:ext uri="{BB962C8B-B14F-4D97-AF65-F5344CB8AC3E}">
        <p14:creationId xmlns:p14="http://schemas.microsoft.com/office/powerpoint/2010/main" val="32539357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often, people are confused why things such as cereal or donuts are not categorized as Sugars as well as Grains, and this is because both of those, although they are very sugary, are not 50% by weight sugar, therefore only Grains is assigned to this category.</a:t>
            </a:r>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B7F6E32E-09CA-1D45-A9FC-AFD720388DA7}" type="slidenum">
              <a:rPr lang="en-US" smtClean="0"/>
              <a:t>48</a:t>
            </a:fld>
            <a:endParaRPr lang="en-US"/>
          </a:p>
        </p:txBody>
      </p:sp>
    </p:spTree>
    <p:extLst>
      <p:ext uri="{BB962C8B-B14F-4D97-AF65-F5344CB8AC3E}">
        <p14:creationId xmlns:p14="http://schemas.microsoft.com/office/powerpoint/2010/main" val="3986279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F6E32E-09CA-1D45-A9FC-AFD720388DA7}" type="slidenum">
              <a:rPr lang="en-US" smtClean="0"/>
              <a:t>52</a:t>
            </a:fld>
            <a:endParaRPr lang="en-US"/>
          </a:p>
        </p:txBody>
      </p:sp>
    </p:spTree>
    <p:extLst>
      <p:ext uri="{BB962C8B-B14F-4D97-AF65-F5344CB8AC3E}">
        <p14:creationId xmlns:p14="http://schemas.microsoft.com/office/powerpoint/2010/main" val="17093459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Boundaries and assumptions determine which of these stages are included, i.e. end of life food waste in this example is not considered, miles transported, etc. </a:t>
            </a:r>
            <a:endParaRPr lang="en-US" dirty="0"/>
          </a:p>
        </p:txBody>
      </p:sp>
      <p:sp>
        <p:nvSpPr>
          <p:cNvPr id="4" name="Slide Number Placeholder 3"/>
          <p:cNvSpPr>
            <a:spLocks noGrp="1"/>
          </p:cNvSpPr>
          <p:nvPr>
            <p:ph type="sldNum" sz="quarter" idx="5"/>
          </p:nvPr>
        </p:nvSpPr>
        <p:spPr/>
        <p:txBody>
          <a:bodyPr/>
          <a:lstStyle/>
          <a:p>
            <a:fld id="{B7F6E32E-09CA-1D45-A9FC-AFD720388DA7}" type="slidenum">
              <a:rPr lang="en-US" smtClean="0"/>
              <a:t>53</a:t>
            </a:fld>
            <a:endParaRPr lang="en-US"/>
          </a:p>
        </p:txBody>
      </p:sp>
    </p:spTree>
    <p:extLst>
      <p:ext uri="{BB962C8B-B14F-4D97-AF65-F5344CB8AC3E}">
        <p14:creationId xmlns:p14="http://schemas.microsoft.com/office/powerpoint/2010/main" val="3319503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rgbClr val="8C2021"/>
                </a:solidFill>
              </a:rPr>
              <a:t>User formats food purchasing data using template and uploads to TASTE Food website</a:t>
            </a:r>
          </a:p>
          <a:p>
            <a:pPr marL="0" indent="0">
              <a:buFont typeface="Arial" panose="020B0604020202020204" pitchFamily="34" charset="0"/>
              <a:buNone/>
            </a:pPr>
            <a:endParaRPr lang="en-US" sz="800" dirty="0">
              <a:solidFill>
                <a:srgbClr val="8C2021"/>
              </a:solidFill>
            </a:endParaRPr>
          </a:p>
          <a:p>
            <a:pPr marL="0" indent="0">
              <a:buFont typeface="Arial" panose="020B0604020202020204" pitchFamily="34" charset="0"/>
              <a:buNone/>
            </a:pPr>
            <a:r>
              <a:rPr lang="en-US" sz="1200" dirty="0">
                <a:solidFill>
                  <a:srgbClr val="8C2021"/>
                </a:solidFill>
              </a:rPr>
              <a:t>TASTE Food categorizes data remotely and emails user the results (in format ready for SIMAP </a:t>
            </a:r>
            <a:r>
              <a:rPr lang="en-US" sz="1200" dirty="0">
                <a:solidFill>
                  <a:schemeClr val="tx1"/>
                </a:solidFill>
              </a:rPr>
              <a:t>[3]</a:t>
            </a:r>
            <a:r>
              <a:rPr lang="en-US" sz="1200" dirty="0">
                <a:solidFill>
                  <a:srgbClr val="8C2021"/>
                </a:solidFill>
              </a:rPr>
              <a:t> upload)</a:t>
            </a:r>
          </a:p>
          <a:p>
            <a:pPr marL="0" indent="0">
              <a:buFont typeface="Arial" panose="020B0604020202020204" pitchFamily="34" charset="0"/>
              <a:buNone/>
            </a:pPr>
            <a:endParaRPr lang="en-US" sz="800" dirty="0">
              <a:solidFill>
                <a:srgbClr val="8C2021"/>
              </a:solidFill>
            </a:endParaRPr>
          </a:p>
          <a:p>
            <a:pPr marL="0" indent="0">
              <a:buFont typeface="Arial" panose="020B0604020202020204" pitchFamily="34" charset="0"/>
              <a:buNone/>
            </a:pPr>
            <a:r>
              <a:rPr lang="en-US" sz="1200" dirty="0">
                <a:solidFill>
                  <a:srgbClr val="8C2021"/>
                </a:solidFill>
              </a:rPr>
              <a:t>Approximately 50 items categorized per second</a:t>
            </a:r>
          </a:p>
          <a:p>
            <a:pPr marL="0" indent="0">
              <a:buFont typeface="Arial" panose="020B0604020202020204" pitchFamily="34" charset="0"/>
              <a:buNone/>
            </a:pPr>
            <a:endParaRPr lang="en-US" sz="800" dirty="0">
              <a:solidFill>
                <a:srgbClr val="8C2021"/>
              </a:solidFill>
            </a:endParaRPr>
          </a:p>
          <a:p>
            <a:pPr marL="0" indent="0">
              <a:buFont typeface="Arial" panose="020B0604020202020204" pitchFamily="34" charset="0"/>
              <a:buNone/>
            </a:pPr>
            <a:r>
              <a:rPr lang="en-US" sz="1200" dirty="0">
                <a:solidFill>
                  <a:srgbClr val="8C2021"/>
                </a:solidFill>
              </a:rPr>
              <a:t>1,200+ Keywords and 800+ Edge Cases  </a:t>
            </a:r>
          </a:p>
          <a:p>
            <a:pPr marL="355600" indent="0">
              <a:buFont typeface="Arial" panose="020B0604020202020204" pitchFamily="34" charset="0"/>
              <a:buNone/>
            </a:pPr>
            <a:endParaRPr lang="en-US" sz="800" dirty="0">
              <a:solidFill>
                <a:srgbClr val="8C2021"/>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sz="1200" dirty="0">
                <a:solidFill>
                  <a:srgbClr val="8C2021"/>
                </a:solidFill>
              </a:rPr>
              <a:t>By standardizing categorizations, emissions from different institutions can be compared</a:t>
            </a:r>
          </a:p>
          <a:p>
            <a:endParaRPr lang="en-US" dirty="0"/>
          </a:p>
        </p:txBody>
      </p:sp>
      <p:sp>
        <p:nvSpPr>
          <p:cNvPr id="4" name="Slide Number Placeholder 3"/>
          <p:cNvSpPr>
            <a:spLocks noGrp="1"/>
          </p:cNvSpPr>
          <p:nvPr>
            <p:ph type="sldNum" sz="quarter" idx="5"/>
          </p:nvPr>
        </p:nvSpPr>
        <p:spPr/>
        <p:txBody>
          <a:bodyPr/>
          <a:lstStyle/>
          <a:p>
            <a:fld id="{B7F6E32E-09CA-1D45-A9FC-AFD720388DA7}" type="slidenum">
              <a:rPr lang="en-US" smtClean="0"/>
              <a:t>54</a:t>
            </a:fld>
            <a:endParaRPr lang="en-US"/>
          </a:p>
        </p:txBody>
      </p:sp>
    </p:spTree>
    <p:extLst>
      <p:ext uri="{BB962C8B-B14F-4D97-AF65-F5344CB8AC3E}">
        <p14:creationId xmlns:p14="http://schemas.microsoft.com/office/powerpoint/2010/main" val="1794576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g2ef9428bd2e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 name="Google Shape;23;g2ef9428bd2e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24097485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on the left we have a box and whisker plot for the carbon emissions per kg of beef and bananas as two examples. The circles are outliers, the bottom and top lines are the min and max and the orange bar is the average. Each of these values is based on a life cycle analysis that was conducted for a specific farming technique in a specific part of the world and has different assumptions associated with end of life, how it accounts for land use change emissions and many other things. Depending on which of these values you choose, you can get a very different answer, which is why supplier specific emissions factors can be so valuable. And although with this data set there is a different category which is bananas, it doesn’t for example have a category for kumquats. So how can you determine the emissions associated with your kumquat purchases? Well you can use an average fruit emissions factor which takes into account many different types of fruit and assume that the kumquat won’t be that different from the average fruit.   </a:t>
            </a:r>
          </a:p>
        </p:txBody>
      </p:sp>
      <p:sp>
        <p:nvSpPr>
          <p:cNvPr id="4" name="Slide Number Placeholder 3"/>
          <p:cNvSpPr>
            <a:spLocks noGrp="1"/>
          </p:cNvSpPr>
          <p:nvPr>
            <p:ph type="sldNum" sz="quarter" idx="5"/>
          </p:nvPr>
        </p:nvSpPr>
        <p:spPr/>
        <p:txBody>
          <a:bodyPr/>
          <a:lstStyle/>
          <a:p>
            <a:fld id="{B7F6E32E-09CA-1D45-A9FC-AFD720388DA7}" type="slidenum">
              <a:rPr lang="en-US" smtClean="0"/>
              <a:t>57</a:t>
            </a:fld>
            <a:endParaRPr lang="en-US"/>
          </a:p>
        </p:txBody>
      </p:sp>
    </p:spTree>
    <p:extLst>
      <p:ext uri="{BB962C8B-B14F-4D97-AF65-F5344CB8AC3E}">
        <p14:creationId xmlns:p14="http://schemas.microsoft.com/office/powerpoint/2010/main" val="18088427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cf4e445f92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cf4e445f92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51541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e7d27dc5d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e7d27dc5d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35994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e7d27dc5d4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e7d27dc5d4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80923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e7d27dc5d4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e7d27dc5d4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94090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e7d27dc5d4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e7d27dc5d4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75506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e7d27dc5d4_0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2e7d27dc5d4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57726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e7d27dc5d4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e7d27dc5d4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5291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g2ef9428bd2e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 name="Google Shape;32;g2ef9428bd2e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1934130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84b8e08c08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84b8e08c08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hope to have pieces that are relevant to both of these demographics </a:t>
            </a:r>
          </a:p>
          <a:p>
            <a:r>
              <a:rPr lang="en-US" dirty="0"/>
              <a:t>If using something else, come talk to me after the presentation or send me an email and let me know what you’re using!</a:t>
            </a:r>
          </a:p>
        </p:txBody>
      </p:sp>
      <p:sp>
        <p:nvSpPr>
          <p:cNvPr id="4" name="Slide Number Placeholder 3"/>
          <p:cNvSpPr>
            <a:spLocks noGrp="1"/>
          </p:cNvSpPr>
          <p:nvPr>
            <p:ph type="sldNum" sz="quarter" idx="5"/>
          </p:nvPr>
        </p:nvSpPr>
        <p:spPr/>
        <p:txBody>
          <a:bodyPr/>
          <a:lstStyle/>
          <a:p>
            <a:fld id="{B7F6E32E-09CA-1D45-A9FC-AFD720388DA7}" type="slidenum">
              <a:rPr lang="en-US" smtClean="0"/>
              <a:t>6</a:t>
            </a:fld>
            <a:endParaRPr lang="en-US"/>
          </a:p>
        </p:txBody>
      </p:sp>
    </p:spTree>
    <p:extLst>
      <p:ext uri="{BB962C8B-B14F-4D97-AF65-F5344CB8AC3E}">
        <p14:creationId xmlns:p14="http://schemas.microsoft.com/office/powerpoint/2010/main" val="2106946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making decisions about what food to buy is hard if you don’t have metrics that I’ve detailed on the right side. These metrics can be hard to measure and quantify, but what if reporting doesn’t need to be as difficult? </a:t>
            </a:r>
          </a:p>
          <a:p>
            <a:endParaRPr lang="en-US" dirty="0"/>
          </a:p>
        </p:txBody>
      </p:sp>
      <p:sp>
        <p:nvSpPr>
          <p:cNvPr id="4" name="Slide Number Placeholder 3"/>
          <p:cNvSpPr>
            <a:spLocks noGrp="1"/>
          </p:cNvSpPr>
          <p:nvPr>
            <p:ph type="sldNum" sz="quarter" idx="5"/>
          </p:nvPr>
        </p:nvSpPr>
        <p:spPr/>
        <p:txBody>
          <a:bodyPr/>
          <a:lstStyle/>
          <a:p>
            <a:fld id="{B7F6E32E-09CA-1D45-A9FC-AFD720388DA7}" type="slidenum">
              <a:rPr lang="en-US" smtClean="0"/>
              <a:t>7</a:t>
            </a:fld>
            <a:endParaRPr lang="en-US"/>
          </a:p>
        </p:txBody>
      </p:sp>
    </p:spTree>
    <p:extLst>
      <p:ext uri="{BB962C8B-B14F-4D97-AF65-F5344CB8AC3E}">
        <p14:creationId xmlns:p14="http://schemas.microsoft.com/office/powerpoint/2010/main" val="1538181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Entity here is defined as a group that is interested in calculating its emissions, which could be a company, a university, a government, or even a person. </a:t>
            </a:r>
          </a:p>
        </p:txBody>
      </p:sp>
      <p:sp>
        <p:nvSpPr>
          <p:cNvPr id="4" name="Slide Number Placeholder 3"/>
          <p:cNvSpPr>
            <a:spLocks noGrp="1"/>
          </p:cNvSpPr>
          <p:nvPr>
            <p:ph type="sldNum" sz="quarter" idx="5"/>
          </p:nvPr>
        </p:nvSpPr>
        <p:spPr/>
        <p:txBody>
          <a:bodyPr/>
          <a:lstStyle/>
          <a:p>
            <a:fld id="{410C7301-29B2-4CD4-AF84-7061F7AE3A68}" type="slidenum">
              <a:rPr lang="en-US" altLang="en-US" smtClean="0"/>
              <a:pPr/>
              <a:t>8</a:t>
            </a:fld>
            <a:endParaRPr lang="en-US" altLang="en-US"/>
          </a:p>
        </p:txBody>
      </p:sp>
    </p:spTree>
    <p:extLst>
      <p:ext uri="{BB962C8B-B14F-4D97-AF65-F5344CB8AC3E}">
        <p14:creationId xmlns:p14="http://schemas.microsoft.com/office/powerpoint/2010/main" val="288080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 we care about emissions that are associated the food a university purchases?  Let’s break down what I mean by these last two bullet points</a:t>
            </a:r>
          </a:p>
        </p:txBody>
      </p:sp>
      <p:sp>
        <p:nvSpPr>
          <p:cNvPr id="4" name="Slide Number Placeholder 3"/>
          <p:cNvSpPr>
            <a:spLocks noGrp="1"/>
          </p:cNvSpPr>
          <p:nvPr>
            <p:ph type="sldNum" sz="quarter" idx="5"/>
          </p:nvPr>
        </p:nvSpPr>
        <p:spPr/>
        <p:txBody>
          <a:bodyPr/>
          <a:lstStyle/>
          <a:p>
            <a:fld id="{B7F6E32E-09CA-1D45-A9FC-AFD720388DA7}" type="slidenum">
              <a:rPr lang="en-US" smtClean="0"/>
              <a:t>9</a:t>
            </a:fld>
            <a:endParaRPr lang="en-US"/>
          </a:p>
        </p:txBody>
      </p:sp>
    </p:spTree>
    <p:extLst>
      <p:ext uri="{BB962C8B-B14F-4D97-AF65-F5344CB8AC3E}">
        <p14:creationId xmlns:p14="http://schemas.microsoft.com/office/powerpoint/2010/main" val="38165156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mage">
    <p:bg>
      <p:bgPr>
        <a:solidFill>
          <a:schemeClr val="tx1"/>
        </a:solidFill>
        <a:effectLst/>
      </p:bgPr>
    </p:bg>
    <p:spTree>
      <p:nvGrpSpPr>
        <p:cNvPr id="1" name=""/>
        <p:cNvGrpSpPr/>
        <p:nvPr/>
      </p:nvGrpSpPr>
      <p:grpSpPr>
        <a:xfrm>
          <a:off x="0" y="0"/>
          <a:ext cx="0" cy="0"/>
          <a:chOff x="0" y="0"/>
          <a:chExt cx="0" cy="0"/>
        </a:xfrm>
      </p:grpSpPr>
      <p:pic>
        <p:nvPicPr>
          <p:cNvPr id="14" name="Picture 13" descr="Background pattern&#10;&#10;Description automatically generated">
            <a:extLst>
              <a:ext uri="{FF2B5EF4-FFF2-40B4-BE49-F238E27FC236}">
                <a16:creationId xmlns:a16="http://schemas.microsoft.com/office/drawing/2014/main" id="{F57962F0-D43B-AD1B-95F7-59D2CF576262}"/>
              </a:ext>
            </a:extLst>
          </p:cNvPr>
          <p:cNvPicPr>
            <a:picLocks noChangeAspect="1"/>
          </p:cNvPicPr>
          <p:nvPr userDrawn="1"/>
        </p:nvPicPr>
        <p:blipFill>
          <a:blip r:embed="rId2"/>
          <a:stretch>
            <a:fillRect/>
          </a:stretch>
        </p:blipFill>
        <p:spPr>
          <a:xfrm>
            <a:off x="1" y="0"/>
            <a:ext cx="3572512" cy="5715000"/>
          </a:xfrm>
          <a:prstGeom prst="rect">
            <a:avLst/>
          </a:prstGeom>
        </p:spPr>
      </p:pic>
      <p:sp>
        <p:nvSpPr>
          <p:cNvPr id="2" name="Title 1"/>
          <p:cNvSpPr>
            <a:spLocks noGrp="1"/>
          </p:cNvSpPr>
          <p:nvPr>
            <p:ph type="ctrTitle" hasCustomPrompt="1"/>
          </p:nvPr>
        </p:nvSpPr>
        <p:spPr>
          <a:xfrm>
            <a:off x="5584237" y="484443"/>
            <a:ext cx="4368799" cy="3288305"/>
          </a:xfrm>
        </p:spPr>
        <p:txBody>
          <a:bodyPr anchor="b"/>
          <a:lstStyle>
            <a:lvl1pPr algn="l">
              <a:defRPr sz="5000">
                <a:solidFill>
                  <a:schemeClr val="bg1"/>
                </a:solidFill>
              </a:defRPr>
            </a:lvl1pPr>
          </a:lstStyle>
          <a:p>
            <a:r>
              <a:rPr lang="en-US" dirty="0"/>
              <a:t>Click to edit main title style</a:t>
            </a:r>
          </a:p>
        </p:txBody>
      </p:sp>
      <p:sp>
        <p:nvSpPr>
          <p:cNvPr id="3" name="Subtitle 2"/>
          <p:cNvSpPr>
            <a:spLocks noGrp="1"/>
          </p:cNvSpPr>
          <p:nvPr>
            <p:ph type="subTitle" idx="1" hasCustomPrompt="1"/>
          </p:nvPr>
        </p:nvSpPr>
        <p:spPr>
          <a:xfrm>
            <a:off x="5584237" y="3854027"/>
            <a:ext cx="4372562" cy="1198881"/>
          </a:xfrm>
        </p:spPr>
        <p:txBody>
          <a:bodyPr/>
          <a:lstStyle>
            <a:lvl1pPr marL="0" indent="0" algn="l">
              <a:buNone/>
              <a:defRPr sz="2000">
                <a:solidFill>
                  <a:schemeClr val="bg1"/>
                </a:solidFill>
              </a:defRPr>
            </a:lvl1pPr>
            <a:lvl2pPr marL="380996" indent="0" algn="ctr">
              <a:buNone/>
              <a:defRPr sz="1667"/>
            </a:lvl2pPr>
            <a:lvl3pPr marL="761992" indent="0" algn="ctr">
              <a:buNone/>
              <a:defRPr sz="1500"/>
            </a:lvl3pPr>
            <a:lvl4pPr marL="1142989" indent="0" algn="ctr">
              <a:buNone/>
              <a:defRPr sz="1333"/>
            </a:lvl4pPr>
            <a:lvl5pPr marL="1523985" indent="0" algn="ctr">
              <a:buNone/>
              <a:defRPr sz="1333"/>
            </a:lvl5pPr>
            <a:lvl6pPr marL="1904981" indent="0" algn="ctr">
              <a:buNone/>
              <a:defRPr sz="1333"/>
            </a:lvl6pPr>
            <a:lvl7pPr marL="2285977" indent="0" algn="ctr">
              <a:buNone/>
              <a:defRPr sz="1333"/>
            </a:lvl7pPr>
            <a:lvl8pPr marL="2666973" indent="0" algn="ctr">
              <a:buNone/>
              <a:defRPr sz="1333"/>
            </a:lvl8pPr>
            <a:lvl9pPr marL="3047970" indent="0" algn="ctr">
              <a:buNone/>
              <a:defRPr sz="1333"/>
            </a:lvl9pPr>
          </a:lstStyle>
          <a:p>
            <a:r>
              <a:rPr lang="en-US" dirty="0"/>
              <a:t>First Last Name</a:t>
            </a:r>
          </a:p>
          <a:p>
            <a:r>
              <a:rPr lang="en-US" dirty="0"/>
              <a:t>Department</a:t>
            </a:r>
          </a:p>
          <a:p>
            <a:r>
              <a:rPr lang="en-US" dirty="0"/>
              <a:t>Date 20XX</a:t>
            </a:r>
          </a:p>
        </p:txBody>
      </p:sp>
      <p:pic>
        <p:nvPicPr>
          <p:cNvPr id="7" name="Picture 6">
            <a:extLst>
              <a:ext uri="{FF2B5EF4-FFF2-40B4-BE49-F238E27FC236}">
                <a16:creationId xmlns:a16="http://schemas.microsoft.com/office/drawing/2014/main" id="{E24CEC4E-08A4-C71F-B0A5-85DDDB2EA33F}"/>
              </a:ext>
            </a:extLst>
          </p:cNvPr>
          <p:cNvPicPr>
            <a:picLocks noChangeAspect="1"/>
          </p:cNvPicPr>
          <p:nvPr userDrawn="1"/>
        </p:nvPicPr>
        <p:blipFill>
          <a:blip r:embed="rId3"/>
          <a:srcRect/>
          <a:stretch/>
        </p:blipFill>
        <p:spPr>
          <a:xfrm>
            <a:off x="8175036" y="5383111"/>
            <a:ext cx="1778000" cy="192741"/>
          </a:xfrm>
          <a:prstGeom prst="rect">
            <a:avLst/>
          </a:prstGeom>
        </p:spPr>
      </p:pic>
      <p:sp>
        <p:nvSpPr>
          <p:cNvPr id="10" name="Picture Placeholder 9">
            <a:extLst>
              <a:ext uri="{FF2B5EF4-FFF2-40B4-BE49-F238E27FC236}">
                <a16:creationId xmlns:a16="http://schemas.microsoft.com/office/drawing/2014/main" id="{5C0E9908-EFC8-2B4D-13A9-F0DFA354FB02}"/>
              </a:ext>
            </a:extLst>
          </p:cNvPr>
          <p:cNvSpPr>
            <a:spLocks noGrp="1"/>
          </p:cNvSpPr>
          <p:nvPr>
            <p:ph type="pic" sz="quarter" idx="10" hasCustomPrompt="1"/>
          </p:nvPr>
        </p:nvSpPr>
        <p:spPr>
          <a:xfrm>
            <a:off x="361597" y="484443"/>
            <a:ext cx="5076070" cy="4568464"/>
          </a:xfrm>
          <a:solidFill>
            <a:schemeClr val="bg2"/>
          </a:solidFill>
        </p:spPr>
        <p:txBody>
          <a:bodyPr anchor="ctr" anchorCtr="0">
            <a:normAutofit/>
          </a:bodyPr>
          <a:lstStyle>
            <a:lvl1pPr marL="0" indent="0" algn="ctr">
              <a:buNone/>
              <a:defRPr sz="889"/>
            </a:lvl1pPr>
          </a:lstStyle>
          <a:p>
            <a:r>
              <a:rPr lang="en-US" dirty="0"/>
              <a:t>Insert image (square ratio)</a:t>
            </a:r>
          </a:p>
          <a:p>
            <a:endParaRPr lang="en-US" dirty="0"/>
          </a:p>
          <a:p>
            <a:endParaRPr lang="en-US" dirty="0"/>
          </a:p>
        </p:txBody>
      </p:sp>
    </p:spTree>
    <p:extLst>
      <p:ext uri="{BB962C8B-B14F-4D97-AF65-F5344CB8AC3E}">
        <p14:creationId xmlns:p14="http://schemas.microsoft.com/office/powerpoint/2010/main" val="3644809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ata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F727ADD-D432-4F31-86BB-446B7A676F3D}"/>
              </a:ext>
            </a:extLst>
          </p:cNvPr>
          <p:cNvSpPr/>
          <p:nvPr userDrawn="1"/>
        </p:nvSpPr>
        <p:spPr>
          <a:xfrm>
            <a:off x="5080000" y="0"/>
            <a:ext cx="5080000" cy="57149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 name="Title 1"/>
          <p:cNvSpPr>
            <a:spLocks noGrp="1"/>
          </p:cNvSpPr>
          <p:nvPr>
            <p:ph type="title" hasCustomPrompt="1"/>
          </p:nvPr>
        </p:nvSpPr>
        <p:spPr>
          <a:xfrm>
            <a:off x="355600" y="304272"/>
            <a:ext cx="4470398" cy="914929"/>
          </a:xfrm>
        </p:spPr>
        <p:txBody>
          <a:bodyPr/>
          <a:lstStyle/>
          <a:p>
            <a:r>
              <a:rPr lang="en-US" dirty="0"/>
              <a:t>Data slide</a:t>
            </a:r>
          </a:p>
        </p:txBody>
      </p:sp>
      <p:sp>
        <p:nvSpPr>
          <p:cNvPr id="4" name="Content Placeholder 3"/>
          <p:cNvSpPr>
            <a:spLocks noGrp="1"/>
          </p:cNvSpPr>
          <p:nvPr>
            <p:ph sz="half" idx="2"/>
          </p:nvPr>
        </p:nvSpPr>
        <p:spPr>
          <a:xfrm>
            <a:off x="5334000" y="304272"/>
            <a:ext cx="4470400" cy="48431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7518400" y="5296960"/>
            <a:ext cx="2286000" cy="304271"/>
          </a:xfrm>
          <a:prstGeom prst="rect">
            <a:avLst/>
          </a:prstGeom>
        </p:spPr>
        <p:txBody>
          <a:bodyPr/>
          <a:lstStyle/>
          <a:p>
            <a:fld id="{177CE274-8713-884F-B04F-B6B90AF41963}" type="slidenum">
              <a:rPr lang="en-US" smtClean="0"/>
              <a:t>‹#›</a:t>
            </a:fld>
            <a:endParaRPr lang="en-US"/>
          </a:p>
        </p:txBody>
      </p:sp>
      <p:cxnSp>
        <p:nvCxnSpPr>
          <p:cNvPr id="8" name="Straight Connector 7">
            <a:extLst>
              <a:ext uri="{FF2B5EF4-FFF2-40B4-BE49-F238E27FC236}">
                <a16:creationId xmlns:a16="http://schemas.microsoft.com/office/drawing/2014/main" id="{446B76A3-7B3B-66A5-E020-61F692A2D0A8}"/>
              </a:ext>
            </a:extLst>
          </p:cNvPr>
          <p:cNvCxnSpPr>
            <a:cxnSpLocks/>
          </p:cNvCxnSpPr>
          <p:nvPr userDrawn="1"/>
        </p:nvCxnSpPr>
        <p:spPr>
          <a:xfrm>
            <a:off x="355600" y="5296959"/>
            <a:ext cx="94488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4">
            <a:extLst>
              <a:ext uri="{FF2B5EF4-FFF2-40B4-BE49-F238E27FC236}">
                <a16:creationId xmlns:a16="http://schemas.microsoft.com/office/drawing/2014/main" id="{1F355CC0-2C4B-EFBA-AB4F-7F83741CD6C3}"/>
              </a:ext>
            </a:extLst>
          </p:cNvPr>
          <p:cNvSpPr>
            <a:spLocks noGrp="1"/>
          </p:cNvSpPr>
          <p:nvPr>
            <p:ph type="body" sz="quarter" idx="13"/>
          </p:nvPr>
        </p:nvSpPr>
        <p:spPr>
          <a:xfrm>
            <a:off x="356306" y="1335024"/>
            <a:ext cx="4469692" cy="38130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29077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bjectiv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850A2D-1B7D-8A2D-30A7-5B07DBBD327C}"/>
              </a:ext>
            </a:extLst>
          </p:cNvPr>
          <p:cNvSpPr/>
          <p:nvPr userDrawn="1"/>
        </p:nvSpPr>
        <p:spPr>
          <a:xfrm>
            <a:off x="0" y="1333501"/>
            <a:ext cx="10160000" cy="39634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 name="Title 1"/>
          <p:cNvSpPr>
            <a:spLocks noGrp="1"/>
          </p:cNvSpPr>
          <p:nvPr>
            <p:ph type="title" hasCustomPrompt="1"/>
          </p:nvPr>
        </p:nvSpPr>
        <p:spPr>
          <a:xfrm>
            <a:off x="355600" y="304272"/>
            <a:ext cx="9448800" cy="914929"/>
          </a:xfrm>
        </p:spPr>
        <p:txBody>
          <a:bodyPr/>
          <a:lstStyle/>
          <a:p>
            <a:r>
              <a:rPr lang="en-US" dirty="0"/>
              <a:t>Objective slide – title one line</a:t>
            </a:r>
          </a:p>
        </p:txBody>
      </p:sp>
      <p:sp>
        <p:nvSpPr>
          <p:cNvPr id="6" name="Slide Number Placeholder 5"/>
          <p:cNvSpPr>
            <a:spLocks noGrp="1"/>
          </p:cNvSpPr>
          <p:nvPr>
            <p:ph type="sldNum" sz="quarter" idx="12"/>
          </p:nvPr>
        </p:nvSpPr>
        <p:spPr>
          <a:xfrm>
            <a:off x="7518400" y="5296960"/>
            <a:ext cx="2286000" cy="304271"/>
          </a:xfrm>
          <a:prstGeom prst="rect">
            <a:avLst/>
          </a:prstGeom>
        </p:spPr>
        <p:txBody>
          <a:bodyPr/>
          <a:lstStyle>
            <a:lvl1pPr>
              <a:defRPr>
                <a:solidFill>
                  <a:schemeClr val="tx2"/>
                </a:solidFill>
              </a:defRPr>
            </a:lvl1pPr>
          </a:lstStyle>
          <a:p>
            <a:fld id="{F7340B6C-CA73-B044-A89C-37F5E5CDE01B}" type="slidenum">
              <a:rPr lang="en-US" smtClean="0"/>
              <a:pPr/>
              <a:t>‹#›</a:t>
            </a:fld>
            <a:endParaRPr lang="en-US" dirty="0"/>
          </a:p>
        </p:txBody>
      </p:sp>
      <p:sp>
        <p:nvSpPr>
          <p:cNvPr id="9" name="Content Placeholder 2">
            <a:extLst>
              <a:ext uri="{FF2B5EF4-FFF2-40B4-BE49-F238E27FC236}">
                <a16:creationId xmlns:a16="http://schemas.microsoft.com/office/drawing/2014/main" id="{CF00F302-309D-18BE-87A0-B30A53CE0987}"/>
              </a:ext>
            </a:extLst>
          </p:cNvPr>
          <p:cNvSpPr>
            <a:spLocks noGrp="1"/>
          </p:cNvSpPr>
          <p:nvPr>
            <p:ph idx="15" hasCustomPrompt="1"/>
          </p:nvPr>
        </p:nvSpPr>
        <p:spPr>
          <a:xfrm>
            <a:off x="2375243" y="4079555"/>
            <a:ext cx="7429157" cy="1217405"/>
          </a:xfrm>
        </p:spPr>
        <p:txBody>
          <a:bodyPr tIns="182880" anchor="ctr" anchorCtr="0">
            <a:normAutofit/>
          </a:bodyPr>
          <a:lstStyle>
            <a:lvl1pPr>
              <a:defRPr sz="2000" b="0" i="0">
                <a:latin typeface="Calibri Light" panose="020F0302020204030204" pitchFamily="34" charset="0"/>
                <a:cs typeface="Calibri Light" panose="020F0302020204030204" pitchFamily="34" charset="0"/>
              </a:defRPr>
            </a:lvl1pPr>
            <a:lvl2pPr>
              <a:defRPr sz="2000" b="0" i="0">
                <a:latin typeface="+mn-lt"/>
              </a:defRPr>
            </a:lvl2pPr>
            <a:lvl3pPr marL="761992" indent="0">
              <a:buNone/>
              <a:defRPr/>
            </a:lvl3pPr>
          </a:lstStyle>
          <a:p>
            <a:pPr marL="190498" marR="0" lvl="0" indent="0" algn="l" defTabSz="761992" rtl="0" eaLnBrk="1" fontAlgn="auto" latinLnBrk="0" hangingPunct="1">
              <a:lnSpc>
                <a:spcPct val="90000"/>
              </a:lnSpc>
              <a:spcBef>
                <a:spcPts val="417"/>
              </a:spcBef>
              <a:spcAft>
                <a:spcPts val="0"/>
              </a:spcAft>
              <a:buClrTx/>
              <a:buSzTx/>
              <a:buFont typeface="Arial" panose="020B0604020202020204" pitchFamily="34" charset="0"/>
              <a:buNone/>
              <a:tabLst/>
              <a:defRPr/>
            </a:pPr>
            <a:r>
              <a:rPr lang="en-US" dirty="0">
                <a:effectLst/>
                <a:latin typeface="Calibri Light" panose="020F0302020204030204" pitchFamily="34" charset="0"/>
              </a:rPr>
              <a:t>Content goes here. Lorem ipsum dolor sit </a:t>
            </a:r>
            <a:r>
              <a:rPr lang="en-US" dirty="0" err="1">
                <a:effectLst/>
                <a:latin typeface="Calibri Light" panose="020F0302020204030204" pitchFamily="34" charset="0"/>
              </a:rPr>
              <a:t>amet</a:t>
            </a:r>
            <a:r>
              <a:rPr lang="en-US" dirty="0">
                <a:effectLst/>
                <a:latin typeface="Calibri Light" panose="020F0302020204030204" pitchFamily="34" charset="0"/>
              </a:rPr>
              <a:t>, </a:t>
            </a:r>
            <a:r>
              <a:rPr lang="en-US" dirty="0" err="1">
                <a:effectLst/>
                <a:latin typeface="Calibri Light" panose="020F0302020204030204" pitchFamily="34" charset="0"/>
              </a:rPr>
              <a:t>consectetur</a:t>
            </a:r>
            <a:r>
              <a:rPr lang="en-US" dirty="0">
                <a:effectLst/>
                <a:latin typeface="Calibri Light" panose="020F0302020204030204" pitchFamily="34" charset="0"/>
              </a:rPr>
              <a:t> </a:t>
            </a:r>
            <a:r>
              <a:rPr lang="en-US" dirty="0" err="1">
                <a:effectLst/>
                <a:latin typeface="Calibri Light" panose="020F0302020204030204" pitchFamily="34" charset="0"/>
              </a:rPr>
              <a:t>adipiscing</a:t>
            </a:r>
            <a:r>
              <a:rPr lang="en-US" dirty="0">
                <a:effectLst/>
                <a:latin typeface="Calibri Light" panose="020F0302020204030204" pitchFamily="34" charset="0"/>
              </a:rPr>
              <a:t> </a:t>
            </a:r>
            <a:r>
              <a:rPr lang="en-US" dirty="0" err="1">
                <a:effectLst/>
                <a:latin typeface="Calibri Light" panose="020F0302020204030204" pitchFamily="34" charset="0"/>
              </a:rPr>
              <a:t>elit</a:t>
            </a:r>
            <a:r>
              <a:rPr lang="en-US" dirty="0">
                <a:effectLst/>
                <a:latin typeface="Calibri Light" panose="020F0302020204030204" pitchFamily="34" charset="0"/>
              </a:rPr>
              <a:t>. Maecenas id </a:t>
            </a:r>
            <a:r>
              <a:rPr lang="en-US" dirty="0" err="1">
                <a:effectLst/>
                <a:latin typeface="Calibri Light" panose="020F0302020204030204" pitchFamily="34" charset="0"/>
              </a:rPr>
              <a:t>vulputate</a:t>
            </a:r>
            <a:r>
              <a:rPr lang="en-US" dirty="0">
                <a:effectLst/>
                <a:latin typeface="Calibri Light" panose="020F0302020204030204" pitchFamily="34" charset="0"/>
              </a:rPr>
              <a:t> </a:t>
            </a:r>
            <a:r>
              <a:rPr lang="en-US" dirty="0" err="1">
                <a:effectLst/>
                <a:latin typeface="Calibri Light" panose="020F0302020204030204" pitchFamily="34" charset="0"/>
              </a:rPr>
              <a:t>turpis</a:t>
            </a:r>
            <a:r>
              <a:rPr lang="en-US" dirty="0">
                <a:effectLst/>
                <a:latin typeface="Calibri Light" panose="020F0302020204030204" pitchFamily="34" charset="0"/>
              </a:rPr>
              <a:t>. Proin gravida </a:t>
            </a:r>
            <a:r>
              <a:rPr lang="en-US" dirty="0" err="1">
                <a:effectLst/>
                <a:latin typeface="Calibri Light" panose="020F0302020204030204" pitchFamily="34" charset="0"/>
              </a:rPr>
              <a:t>leo</a:t>
            </a:r>
            <a:r>
              <a:rPr lang="en-US" dirty="0">
                <a:effectLst/>
                <a:latin typeface="Calibri Light" panose="020F0302020204030204" pitchFamily="34" charset="0"/>
              </a:rPr>
              <a:t> ac </a:t>
            </a:r>
            <a:r>
              <a:rPr lang="en-US" dirty="0" err="1">
                <a:effectLst/>
                <a:latin typeface="Calibri Light" panose="020F0302020204030204" pitchFamily="34" charset="0"/>
              </a:rPr>
              <a:t>sapien</a:t>
            </a:r>
            <a:r>
              <a:rPr lang="en-US" dirty="0">
                <a:effectLst/>
                <a:latin typeface="Calibri Light" panose="020F0302020204030204" pitchFamily="34" charset="0"/>
              </a:rPr>
              <a:t> convallis, ac </a:t>
            </a:r>
            <a:r>
              <a:rPr lang="en-US" dirty="0" err="1">
                <a:effectLst/>
                <a:latin typeface="Calibri Light" panose="020F0302020204030204" pitchFamily="34" charset="0"/>
              </a:rPr>
              <a:t>sodales</a:t>
            </a:r>
            <a:r>
              <a:rPr lang="en-US" dirty="0">
                <a:effectLst/>
                <a:latin typeface="Calibri Light" panose="020F0302020204030204" pitchFamily="34" charset="0"/>
              </a:rPr>
              <a:t> eros </a:t>
            </a:r>
            <a:r>
              <a:rPr lang="en-US" dirty="0" err="1">
                <a:effectLst/>
                <a:latin typeface="Calibri Light" panose="020F0302020204030204" pitchFamily="34" charset="0"/>
              </a:rPr>
              <a:t>rhoncus</a:t>
            </a:r>
            <a:r>
              <a:rPr lang="en-US" dirty="0">
                <a:effectLst/>
                <a:latin typeface="Calibri Light" panose="020F0302020204030204" pitchFamily="34" charset="0"/>
              </a:rPr>
              <a:t>. </a:t>
            </a:r>
          </a:p>
          <a:p>
            <a:pPr lvl="1"/>
            <a:endParaRPr lang="en-US" dirty="0"/>
          </a:p>
        </p:txBody>
      </p:sp>
      <p:sp>
        <p:nvSpPr>
          <p:cNvPr id="10" name="Content Placeholder 2">
            <a:extLst>
              <a:ext uri="{FF2B5EF4-FFF2-40B4-BE49-F238E27FC236}">
                <a16:creationId xmlns:a16="http://schemas.microsoft.com/office/drawing/2014/main" id="{D63FE66B-EB76-C3D7-CBC0-A43EA5920B29}"/>
              </a:ext>
            </a:extLst>
          </p:cNvPr>
          <p:cNvSpPr>
            <a:spLocks noGrp="1"/>
          </p:cNvSpPr>
          <p:nvPr>
            <p:ph idx="16" hasCustomPrompt="1"/>
          </p:nvPr>
        </p:nvSpPr>
        <p:spPr>
          <a:xfrm>
            <a:off x="2375242" y="2731169"/>
            <a:ext cx="7429157" cy="1217405"/>
          </a:xfrm>
        </p:spPr>
        <p:txBody>
          <a:bodyPr tIns="182880" anchor="ctr" anchorCtr="0">
            <a:normAutofit/>
          </a:bodyPr>
          <a:lstStyle>
            <a:lvl1pPr>
              <a:defRPr sz="2000" b="0" i="0">
                <a:latin typeface="Calibri Light" panose="020F0302020204030204" pitchFamily="34" charset="0"/>
                <a:cs typeface="Calibri Light" panose="020F0302020204030204" pitchFamily="34" charset="0"/>
              </a:defRPr>
            </a:lvl1pPr>
            <a:lvl2pPr>
              <a:defRPr sz="2000" b="0" i="0">
                <a:latin typeface="+mn-lt"/>
              </a:defRPr>
            </a:lvl2pPr>
            <a:lvl3pPr marL="761992" indent="0">
              <a:buNone/>
              <a:defRPr/>
            </a:lvl3pPr>
          </a:lstStyle>
          <a:p>
            <a:pPr marL="190498" marR="0" lvl="0" indent="0" algn="l" defTabSz="761992" rtl="0" eaLnBrk="1" fontAlgn="auto" latinLnBrk="0" hangingPunct="1">
              <a:lnSpc>
                <a:spcPct val="90000"/>
              </a:lnSpc>
              <a:spcBef>
                <a:spcPts val="417"/>
              </a:spcBef>
              <a:spcAft>
                <a:spcPts val="0"/>
              </a:spcAft>
              <a:buClrTx/>
              <a:buSzTx/>
              <a:buFont typeface="Arial" panose="020B0604020202020204" pitchFamily="34" charset="0"/>
              <a:buNone/>
              <a:tabLst/>
              <a:defRPr/>
            </a:pPr>
            <a:r>
              <a:rPr lang="en-US" dirty="0">
                <a:effectLst/>
                <a:latin typeface="Calibri Light" panose="020F0302020204030204" pitchFamily="34" charset="0"/>
              </a:rPr>
              <a:t>Content goes here. Lorem ipsum dolor sit </a:t>
            </a:r>
            <a:r>
              <a:rPr lang="en-US" dirty="0" err="1">
                <a:effectLst/>
                <a:latin typeface="Calibri Light" panose="020F0302020204030204" pitchFamily="34" charset="0"/>
              </a:rPr>
              <a:t>amet</a:t>
            </a:r>
            <a:r>
              <a:rPr lang="en-US" dirty="0">
                <a:effectLst/>
                <a:latin typeface="Calibri Light" panose="020F0302020204030204" pitchFamily="34" charset="0"/>
              </a:rPr>
              <a:t>, </a:t>
            </a:r>
            <a:r>
              <a:rPr lang="en-US" dirty="0" err="1">
                <a:effectLst/>
                <a:latin typeface="Calibri Light" panose="020F0302020204030204" pitchFamily="34" charset="0"/>
              </a:rPr>
              <a:t>consectetur</a:t>
            </a:r>
            <a:r>
              <a:rPr lang="en-US" dirty="0">
                <a:effectLst/>
                <a:latin typeface="Calibri Light" panose="020F0302020204030204" pitchFamily="34" charset="0"/>
              </a:rPr>
              <a:t> </a:t>
            </a:r>
            <a:r>
              <a:rPr lang="en-US" dirty="0" err="1">
                <a:effectLst/>
                <a:latin typeface="Calibri Light" panose="020F0302020204030204" pitchFamily="34" charset="0"/>
              </a:rPr>
              <a:t>adipiscing</a:t>
            </a:r>
            <a:r>
              <a:rPr lang="en-US" dirty="0">
                <a:effectLst/>
                <a:latin typeface="Calibri Light" panose="020F0302020204030204" pitchFamily="34" charset="0"/>
              </a:rPr>
              <a:t> </a:t>
            </a:r>
            <a:r>
              <a:rPr lang="en-US" dirty="0" err="1">
                <a:effectLst/>
                <a:latin typeface="Calibri Light" panose="020F0302020204030204" pitchFamily="34" charset="0"/>
              </a:rPr>
              <a:t>elit</a:t>
            </a:r>
            <a:r>
              <a:rPr lang="en-US" dirty="0">
                <a:effectLst/>
                <a:latin typeface="Calibri Light" panose="020F0302020204030204" pitchFamily="34" charset="0"/>
              </a:rPr>
              <a:t>. Maecenas id </a:t>
            </a:r>
            <a:r>
              <a:rPr lang="en-US" dirty="0" err="1">
                <a:effectLst/>
                <a:latin typeface="Calibri Light" panose="020F0302020204030204" pitchFamily="34" charset="0"/>
              </a:rPr>
              <a:t>vulputate</a:t>
            </a:r>
            <a:r>
              <a:rPr lang="en-US" dirty="0">
                <a:effectLst/>
                <a:latin typeface="Calibri Light" panose="020F0302020204030204" pitchFamily="34" charset="0"/>
              </a:rPr>
              <a:t> </a:t>
            </a:r>
            <a:r>
              <a:rPr lang="en-US" dirty="0" err="1">
                <a:effectLst/>
                <a:latin typeface="Calibri Light" panose="020F0302020204030204" pitchFamily="34" charset="0"/>
              </a:rPr>
              <a:t>turpis</a:t>
            </a:r>
            <a:r>
              <a:rPr lang="en-US" dirty="0">
                <a:effectLst/>
                <a:latin typeface="Calibri Light" panose="020F0302020204030204" pitchFamily="34" charset="0"/>
              </a:rPr>
              <a:t>. Proin gravida </a:t>
            </a:r>
            <a:r>
              <a:rPr lang="en-US" dirty="0" err="1">
                <a:effectLst/>
                <a:latin typeface="Calibri Light" panose="020F0302020204030204" pitchFamily="34" charset="0"/>
              </a:rPr>
              <a:t>leo</a:t>
            </a:r>
            <a:r>
              <a:rPr lang="en-US" dirty="0">
                <a:effectLst/>
                <a:latin typeface="Calibri Light" panose="020F0302020204030204" pitchFamily="34" charset="0"/>
              </a:rPr>
              <a:t> ac </a:t>
            </a:r>
            <a:r>
              <a:rPr lang="en-US" dirty="0" err="1">
                <a:effectLst/>
                <a:latin typeface="Calibri Light" panose="020F0302020204030204" pitchFamily="34" charset="0"/>
              </a:rPr>
              <a:t>sapien</a:t>
            </a:r>
            <a:r>
              <a:rPr lang="en-US" dirty="0">
                <a:effectLst/>
                <a:latin typeface="Calibri Light" panose="020F0302020204030204" pitchFamily="34" charset="0"/>
              </a:rPr>
              <a:t> convallis, ac </a:t>
            </a:r>
            <a:r>
              <a:rPr lang="en-US" dirty="0" err="1">
                <a:effectLst/>
                <a:latin typeface="Calibri Light" panose="020F0302020204030204" pitchFamily="34" charset="0"/>
              </a:rPr>
              <a:t>sodales</a:t>
            </a:r>
            <a:r>
              <a:rPr lang="en-US" dirty="0">
                <a:effectLst/>
                <a:latin typeface="Calibri Light" panose="020F0302020204030204" pitchFamily="34" charset="0"/>
              </a:rPr>
              <a:t> eros </a:t>
            </a:r>
            <a:r>
              <a:rPr lang="en-US" dirty="0" err="1">
                <a:effectLst/>
                <a:latin typeface="Calibri Light" panose="020F0302020204030204" pitchFamily="34" charset="0"/>
              </a:rPr>
              <a:t>rhoncus</a:t>
            </a:r>
            <a:r>
              <a:rPr lang="en-US" dirty="0">
                <a:effectLst/>
                <a:latin typeface="Calibri Light" panose="020F0302020204030204" pitchFamily="34" charset="0"/>
              </a:rPr>
              <a:t>. </a:t>
            </a:r>
          </a:p>
          <a:p>
            <a:pPr lvl="1"/>
            <a:endParaRPr lang="en-US" dirty="0"/>
          </a:p>
        </p:txBody>
      </p:sp>
      <p:sp>
        <p:nvSpPr>
          <p:cNvPr id="11" name="Content Placeholder 2">
            <a:extLst>
              <a:ext uri="{FF2B5EF4-FFF2-40B4-BE49-F238E27FC236}">
                <a16:creationId xmlns:a16="http://schemas.microsoft.com/office/drawing/2014/main" id="{8474828E-B3D6-7006-9AAF-64F1EE99DE06}"/>
              </a:ext>
            </a:extLst>
          </p:cNvPr>
          <p:cNvSpPr>
            <a:spLocks noGrp="1"/>
          </p:cNvSpPr>
          <p:nvPr>
            <p:ph idx="17" hasCustomPrompt="1"/>
          </p:nvPr>
        </p:nvSpPr>
        <p:spPr>
          <a:xfrm>
            <a:off x="2375240" y="1332973"/>
            <a:ext cx="7429157" cy="1217405"/>
          </a:xfrm>
        </p:spPr>
        <p:txBody>
          <a:bodyPr tIns="182880" anchor="ctr" anchorCtr="0">
            <a:normAutofit/>
          </a:bodyPr>
          <a:lstStyle>
            <a:lvl1pPr>
              <a:defRPr sz="2000" b="0" i="0">
                <a:latin typeface="Calibri Light" panose="020F0302020204030204" pitchFamily="34" charset="0"/>
                <a:cs typeface="Calibri Light" panose="020F0302020204030204" pitchFamily="34" charset="0"/>
              </a:defRPr>
            </a:lvl1pPr>
            <a:lvl2pPr marL="380996" indent="0">
              <a:buNone/>
              <a:defRPr sz="2000" b="0" i="0">
                <a:latin typeface="+mn-lt"/>
              </a:defRPr>
            </a:lvl2pPr>
            <a:lvl3pPr marL="761992" indent="0">
              <a:buNone/>
              <a:defRPr/>
            </a:lvl3pPr>
          </a:lstStyle>
          <a:p>
            <a:pPr marL="190498" marR="0" lvl="0" indent="0" algn="l" defTabSz="761992" rtl="0" eaLnBrk="1" fontAlgn="auto" latinLnBrk="0" hangingPunct="1">
              <a:lnSpc>
                <a:spcPct val="90000"/>
              </a:lnSpc>
              <a:spcBef>
                <a:spcPts val="417"/>
              </a:spcBef>
              <a:spcAft>
                <a:spcPts val="0"/>
              </a:spcAft>
              <a:buClrTx/>
              <a:buSzTx/>
              <a:buFont typeface="Arial" panose="020B0604020202020204" pitchFamily="34" charset="0"/>
              <a:buNone/>
              <a:tabLst/>
              <a:defRPr/>
            </a:pPr>
            <a:r>
              <a:rPr lang="en-US" dirty="0">
                <a:effectLst/>
                <a:latin typeface="Calibri Light" panose="020F0302020204030204" pitchFamily="34" charset="0"/>
              </a:rPr>
              <a:t>Content goes here. Lorem ipsum dolor sit </a:t>
            </a:r>
            <a:r>
              <a:rPr lang="en-US" dirty="0" err="1">
                <a:effectLst/>
                <a:latin typeface="Calibri Light" panose="020F0302020204030204" pitchFamily="34" charset="0"/>
              </a:rPr>
              <a:t>amet</a:t>
            </a:r>
            <a:r>
              <a:rPr lang="en-US" dirty="0">
                <a:effectLst/>
                <a:latin typeface="Calibri Light" panose="020F0302020204030204" pitchFamily="34" charset="0"/>
              </a:rPr>
              <a:t>, </a:t>
            </a:r>
            <a:r>
              <a:rPr lang="en-US" dirty="0" err="1">
                <a:effectLst/>
                <a:latin typeface="Calibri Light" panose="020F0302020204030204" pitchFamily="34" charset="0"/>
              </a:rPr>
              <a:t>consectetur</a:t>
            </a:r>
            <a:r>
              <a:rPr lang="en-US" dirty="0">
                <a:effectLst/>
                <a:latin typeface="Calibri Light" panose="020F0302020204030204" pitchFamily="34" charset="0"/>
              </a:rPr>
              <a:t> </a:t>
            </a:r>
            <a:r>
              <a:rPr lang="en-US" dirty="0" err="1">
                <a:effectLst/>
                <a:latin typeface="Calibri Light" panose="020F0302020204030204" pitchFamily="34" charset="0"/>
              </a:rPr>
              <a:t>adipiscing</a:t>
            </a:r>
            <a:r>
              <a:rPr lang="en-US" dirty="0">
                <a:effectLst/>
                <a:latin typeface="Calibri Light" panose="020F0302020204030204" pitchFamily="34" charset="0"/>
              </a:rPr>
              <a:t> </a:t>
            </a:r>
            <a:r>
              <a:rPr lang="en-US" dirty="0" err="1">
                <a:effectLst/>
                <a:latin typeface="Calibri Light" panose="020F0302020204030204" pitchFamily="34" charset="0"/>
              </a:rPr>
              <a:t>elit</a:t>
            </a:r>
            <a:r>
              <a:rPr lang="en-US" dirty="0">
                <a:effectLst/>
                <a:latin typeface="Calibri Light" panose="020F0302020204030204" pitchFamily="34" charset="0"/>
              </a:rPr>
              <a:t>. Maecenas id </a:t>
            </a:r>
            <a:r>
              <a:rPr lang="en-US" dirty="0" err="1">
                <a:effectLst/>
                <a:latin typeface="Calibri Light" panose="020F0302020204030204" pitchFamily="34" charset="0"/>
              </a:rPr>
              <a:t>vulputate</a:t>
            </a:r>
            <a:r>
              <a:rPr lang="en-US" dirty="0">
                <a:effectLst/>
                <a:latin typeface="Calibri Light" panose="020F0302020204030204" pitchFamily="34" charset="0"/>
              </a:rPr>
              <a:t> </a:t>
            </a:r>
            <a:r>
              <a:rPr lang="en-US" dirty="0" err="1">
                <a:effectLst/>
                <a:latin typeface="Calibri Light" panose="020F0302020204030204" pitchFamily="34" charset="0"/>
              </a:rPr>
              <a:t>turpis</a:t>
            </a:r>
            <a:r>
              <a:rPr lang="en-US" dirty="0">
                <a:effectLst/>
                <a:latin typeface="Calibri Light" panose="020F0302020204030204" pitchFamily="34" charset="0"/>
              </a:rPr>
              <a:t>. Proin gravida </a:t>
            </a:r>
            <a:r>
              <a:rPr lang="en-US" dirty="0" err="1">
                <a:effectLst/>
                <a:latin typeface="Calibri Light" panose="020F0302020204030204" pitchFamily="34" charset="0"/>
              </a:rPr>
              <a:t>leo</a:t>
            </a:r>
            <a:r>
              <a:rPr lang="en-US" dirty="0">
                <a:effectLst/>
                <a:latin typeface="Calibri Light" panose="020F0302020204030204" pitchFamily="34" charset="0"/>
              </a:rPr>
              <a:t> ac </a:t>
            </a:r>
            <a:r>
              <a:rPr lang="en-US" dirty="0" err="1">
                <a:effectLst/>
                <a:latin typeface="Calibri Light" panose="020F0302020204030204" pitchFamily="34" charset="0"/>
              </a:rPr>
              <a:t>sapien</a:t>
            </a:r>
            <a:r>
              <a:rPr lang="en-US" dirty="0">
                <a:effectLst/>
                <a:latin typeface="Calibri Light" panose="020F0302020204030204" pitchFamily="34" charset="0"/>
              </a:rPr>
              <a:t> convallis, ac </a:t>
            </a:r>
            <a:r>
              <a:rPr lang="en-US" dirty="0" err="1">
                <a:effectLst/>
                <a:latin typeface="Calibri Light" panose="020F0302020204030204" pitchFamily="34" charset="0"/>
              </a:rPr>
              <a:t>sodales</a:t>
            </a:r>
            <a:r>
              <a:rPr lang="en-US" dirty="0">
                <a:effectLst/>
                <a:latin typeface="Calibri Light" panose="020F0302020204030204" pitchFamily="34" charset="0"/>
              </a:rPr>
              <a:t> eros </a:t>
            </a:r>
            <a:r>
              <a:rPr lang="en-US" dirty="0" err="1">
                <a:effectLst/>
                <a:latin typeface="Calibri Light" panose="020F0302020204030204" pitchFamily="34" charset="0"/>
              </a:rPr>
              <a:t>rhoncus</a:t>
            </a:r>
            <a:r>
              <a:rPr lang="en-US" dirty="0">
                <a:effectLst/>
                <a:latin typeface="Calibri Light" panose="020F0302020204030204" pitchFamily="34" charset="0"/>
              </a:rPr>
              <a:t>. </a:t>
            </a:r>
          </a:p>
        </p:txBody>
      </p:sp>
      <p:sp>
        <p:nvSpPr>
          <p:cNvPr id="13" name="TextBox 12">
            <a:extLst>
              <a:ext uri="{FF2B5EF4-FFF2-40B4-BE49-F238E27FC236}">
                <a16:creationId xmlns:a16="http://schemas.microsoft.com/office/drawing/2014/main" id="{7D3CFC7A-40FC-34EC-65D8-B0E9FFC804F3}"/>
              </a:ext>
            </a:extLst>
          </p:cNvPr>
          <p:cNvSpPr txBox="1"/>
          <p:nvPr userDrawn="1"/>
        </p:nvSpPr>
        <p:spPr>
          <a:xfrm>
            <a:off x="355600" y="1526177"/>
            <a:ext cx="1360617" cy="913007"/>
          </a:xfrm>
          <a:prstGeom prst="rect">
            <a:avLst/>
          </a:prstGeom>
          <a:noFill/>
        </p:spPr>
        <p:txBody>
          <a:bodyPr wrap="square" rtlCol="0">
            <a:spAutoFit/>
          </a:bodyPr>
          <a:lstStyle/>
          <a:p>
            <a:pPr algn="ctr"/>
            <a:r>
              <a:rPr lang="en-US" sz="5333" dirty="0">
                <a:latin typeface="Georgia" panose="02040502050405020303" pitchFamily="18" charset="0"/>
              </a:rPr>
              <a:t>1</a:t>
            </a:r>
          </a:p>
        </p:txBody>
      </p:sp>
      <p:sp>
        <p:nvSpPr>
          <p:cNvPr id="14" name="TextBox 13">
            <a:extLst>
              <a:ext uri="{FF2B5EF4-FFF2-40B4-BE49-F238E27FC236}">
                <a16:creationId xmlns:a16="http://schemas.microsoft.com/office/drawing/2014/main" id="{40D4CD20-0DD6-522D-2BDC-5E9F1E38FC73}"/>
              </a:ext>
            </a:extLst>
          </p:cNvPr>
          <p:cNvSpPr txBox="1"/>
          <p:nvPr userDrawn="1"/>
        </p:nvSpPr>
        <p:spPr>
          <a:xfrm>
            <a:off x="355599" y="2731170"/>
            <a:ext cx="1360617" cy="913007"/>
          </a:xfrm>
          <a:prstGeom prst="rect">
            <a:avLst/>
          </a:prstGeom>
          <a:noFill/>
        </p:spPr>
        <p:txBody>
          <a:bodyPr wrap="square" rtlCol="0">
            <a:spAutoFit/>
          </a:bodyPr>
          <a:lstStyle/>
          <a:p>
            <a:pPr algn="ctr"/>
            <a:r>
              <a:rPr lang="en-US" sz="5333" dirty="0">
                <a:latin typeface="Georgia" panose="02040502050405020303" pitchFamily="18" charset="0"/>
              </a:rPr>
              <a:t>2</a:t>
            </a:r>
          </a:p>
        </p:txBody>
      </p:sp>
      <p:sp>
        <p:nvSpPr>
          <p:cNvPr id="15" name="TextBox 14">
            <a:extLst>
              <a:ext uri="{FF2B5EF4-FFF2-40B4-BE49-F238E27FC236}">
                <a16:creationId xmlns:a16="http://schemas.microsoft.com/office/drawing/2014/main" id="{4AA8F2B7-9F36-3044-6DFE-F76FD0DC92B0}"/>
              </a:ext>
            </a:extLst>
          </p:cNvPr>
          <p:cNvSpPr txBox="1"/>
          <p:nvPr userDrawn="1"/>
        </p:nvSpPr>
        <p:spPr>
          <a:xfrm>
            <a:off x="355599" y="4079555"/>
            <a:ext cx="1360617" cy="913007"/>
          </a:xfrm>
          <a:prstGeom prst="rect">
            <a:avLst/>
          </a:prstGeom>
          <a:noFill/>
        </p:spPr>
        <p:txBody>
          <a:bodyPr wrap="square" rtlCol="0">
            <a:spAutoFit/>
          </a:bodyPr>
          <a:lstStyle/>
          <a:p>
            <a:pPr algn="ctr"/>
            <a:r>
              <a:rPr lang="en-US" sz="5333" dirty="0">
                <a:latin typeface="Georgia" panose="02040502050405020303" pitchFamily="18" charset="0"/>
              </a:rPr>
              <a:t>3</a:t>
            </a:r>
          </a:p>
        </p:txBody>
      </p:sp>
    </p:spTree>
    <p:extLst>
      <p:ext uri="{BB962C8B-B14F-4D97-AF65-F5344CB8AC3E}">
        <p14:creationId xmlns:p14="http://schemas.microsoft.com/office/powerpoint/2010/main" val="4293585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story inset w/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Three story inset with images</a:t>
            </a:r>
          </a:p>
        </p:txBody>
      </p:sp>
      <p:sp>
        <p:nvSpPr>
          <p:cNvPr id="7" name="Slide Number Placeholder 6"/>
          <p:cNvSpPr>
            <a:spLocks noGrp="1"/>
          </p:cNvSpPr>
          <p:nvPr>
            <p:ph type="sldNum" sz="quarter" idx="12"/>
          </p:nvPr>
        </p:nvSpPr>
        <p:spPr>
          <a:xfrm>
            <a:off x="7518400" y="5296960"/>
            <a:ext cx="2286000" cy="304271"/>
          </a:xfrm>
          <a:prstGeom prst="rect">
            <a:avLst/>
          </a:prstGeom>
        </p:spPr>
        <p:txBody>
          <a:bodyPr/>
          <a:lstStyle/>
          <a:p>
            <a:fld id="{177CE274-8713-884F-B04F-B6B90AF41963}" type="slidenum">
              <a:rPr lang="en-US" smtClean="0"/>
              <a:t>‹#›</a:t>
            </a:fld>
            <a:endParaRPr lang="en-US"/>
          </a:p>
        </p:txBody>
      </p:sp>
      <p:cxnSp>
        <p:nvCxnSpPr>
          <p:cNvPr id="8" name="Straight Connector 7">
            <a:extLst>
              <a:ext uri="{FF2B5EF4-FFF2-40B4-BE49-F238E27FC236}">
                <a16:creationId xmlns:a16="http://schemas.microsoft.com/office/drawing/2014/main" id="{446B76A3-7B3B-66A5-E020-61F692A2D0A8}"/>
              </a:ext>
            </a:extLst>
          </p:cNvPr>
          <p:cNvCxnSpPr>
            <a:cxnSpLocks/>
          </p:cNvCxnSpPr>
          <p:nvPr userDrawn="1"/>
        </p:nvCxnSpPr>
        <p:spPr>
          <a:xfrm>
            <a:off x="355600" y="5296959"/>
            <a:ext cx="94488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5C7FAAFB-2588-DDF2-FAB9-CF7A30E5B353}"/>
              </a:ext>
            </a:extLst>
          </p:cNvPr>
          <p:cNvSpPr>
            <a:spLocks noGrp="1"/>
          </p:cNvSpPr>
          <p:nvPr>
            <p:ph type="pic" sz="quarter" idx="13" hasCustomPrompt="1"/>
          </p:nvPr>
        </p:nvSpPr>
        <p:spPr>
          <a:xfrm>
            <a:off x="356306" y="1368424"/>
            <a:ext cx="3048000" cy="1600200"/>
          </a:xfrm>
          <a:solidFill>
            <a:schemeClr val="bg2"/>
          </a:solidFill>
        </p:spPr>
        <p:txBody>
          <a:bodyPr anchor="ctr" anchorCtr="0">
            <a:normAutofit/>
          </a:bodyPr>
          <a:lstStyle>
            <a:lvl1pPr marL="0" indent="0" algn="ctr">
              <a:buNone/>
              <a:defRPr sz="889"/>
            </a:lvl1pPr>
          </a:lstStyle>
          <a:p>
            <a:r>
              <a:rPr lang="en-US" dirty="0"/>
              <a:t>Click to insert image</a:t>
            </a:r>
          </a:p>
          <a:p>
            <a:endParaRPr lang="en-US" dirty="0"/>
          </a:p>
          <a:p>
            <a:endParaRPr lang="en-US" dirty="0"/>
          </a:p>
        </p:txBody>
      </p:sp>
      <p:sp>
        <p:nvSpPr>
          <p:cNvPr id="10" name="Picture Placeholder 8">
            <a:extLst>
              <a:ext uri="{FF2B5EF4-FFF2-40B4-BE49-F238E27FC236}">
                <a16:creationId xmlns:a16="http://schemas.microsoft.com/office/drawing/2014/main" id="{F2A9FC8A-40D6-B726-43B9-7963F537A3A7}"/>
              </a:ext>
            </a:extLst>
          </p:cNvPr>
          <p:cNvSpPr>
            <a:spLocks noGrp="1"/>
          </p:cNvSpPr>
          <p:nvPr>
            <p:ph type="pic" sz="quarter" idx="14" hasCustomPrompt="1"/>
          </p:nvPr>
        </p:nvSpPr>
        <p:spPr>
          <a:xfrm>
            <a:off x="3556000" y="1368266"/>
            <a:ext cx="3048000" cy="1600200"/>
          </a:xfrm>
          <a:solidFill>
            <a:schemeClr val="bg2"/>
          </a:solidFill>
        </p:spPr>
        <p:txBody>
          <a:bodyPr anchor="ctr" anchorCtr="0">
            <a:normAutofit/>
          </a:bodyPr>
          <a:lstStyle>
            <a:lvl1pPr marL="0" indent="0" algn="ctr">
              <a:buNone/>
              <a:defRPr sz="889"/>
            </a:lvl1pPr>
          </a:lstStyle>
          <a:p>
            <a:r>
              <a:rPr lang="en-US" dirty="0"/>
              <a:t>Click to insert image</a:t>
            </a:r>
          </a:p>
          <a:p>
            <a:endParaRPr lang="en-US" dirty="0"/>
          </a:p>
          <a:p>
            <a:endParaRPr lang="en-US" dirty="0"/>
          </a:p>
        </p:txBody>
      </p:sp>
      <p:sp>
        <p:nvSpPr>
          <p:cNvPr id="11" name="Picture Placeholder 8">
            <a:extLst>
              <a:ext uri="{FF2B5EF4-FFF2-40B4-BE49-F238E27FC236}">
                <a16:creationId xmlns:a16="http://schemas.microsoft.com/office/drawing/2014/main" id="{0B35323C-ED18-EB18-F7A4-7EC3ECB82939}"/>
              </a:ext>
            </a:extLst>
          </p:cNvPr>
          <p:cNvSpPr>
            <a:spLocks noGrp="1"/>
          </p:cNvSpPr>
          <p:nvPr>
            <p:ph type="pic" sz="quarter" idx="15" hasCustomPrompt="1"/>
          </p:nvPr>
        </p:nvSpPr>
        <p:spPr>
          <a:xfrm>
            <a:off x="6755694" y="1368266"/>
            <a:ext cx="3048000" cy="1600200"/>
          </a:xfrm>
          <a:solidFill>
            <a:schemeClr val="bg2"/>
          </a:solidFill>
        </p:spPr>
        <p:txBody>
          <a:bodyPr anchor="ctr" anchorCtr="0">
            <a:normAutofit/>
          </a:bodyPr>
          <a:lstStyle>
            <a:lvl1pPr marL="0" indent="0" algn="ctr">
              <a:buNone/>
              <a:defRPr sz="889"/>
            </a:lvl1pPr>
          </a:lstStyle>
          <a:p>
            <a:r>
              <a:rPr lang="en-US" dirty="0"/>
              <a:t>Click to insert image</a:t>
            </a:r>
          </a:p>
          <a:p>
            <a:endParaRPr lang="en-US" dirty="0"/>
          </a:p>
          <a:p>
            <a:endParaRPr lang="en-US" dirty="0"/>
          </a:p>
        </p:txBody>
      </p:sp>
      <p:sp>
        <p:nvSpPr>
          <p:cNvPr id="4" name="Text Placeholder 3">
            <a:extLst>
              <a:ext uri="{FF2B5EF4-FFF2-40B4-BE49-F238E27FC236}">
                <a16:creationId xmlns:a16="http://schemas.microsoft.com/office/drawing/2014/main" id="{F96F3CAC-923D-14B6-F0A3-957C29FA0B7B}"/>
              </a:ext>
            </a:extLst>
          </p:cNvPr>
          <p:cNvSpPr>
            <a:spLocks noGrp="1"/>
          </p:cNvSpPr>
          <p:nvPr>
            <p:ph type="body" sz="quarter" idx="19" hasCustomPrompt="1"/>
          </p:nvPr>
        </p:nvSpPr>
        <p:spPr>
          <a:xfrm>
            <a:off x="356306" y="3154362"/>
            <a:ext cx="3048000" cy="1838325"/>
          </a:xfrm>
        </p:spPr>
        <p:txBody>
          <a:bodyPr>
            <a:noAutofit/>
          </a:bodyPr>
          <a:lstStyle>
            <a:lvl1pPr marL="0" indent="0">
              <a:buNone/>
              <a:defRPr sz="2000"/>
            </a:lvl1pPr>
          </a:lstStyle>
          <a:p>
            <a:r>
              <a:rPr lang="en-US" dirty="0">
                <a:effectLst/>
                <a:latin typeface="Calibri Light" panose="020F0302020204030204" pitchFamily="34" charset="0"/>
              </a:rPr>
              <a:t>Subheading goes here</a:t>
            </a:r>
          </a:p>
          <a:p>
            <a:r>
              <a:rPr lang="en-US" dirty="0">
                <a:effectLst/>
                <a:latin typeface="Calibri Light" panose="020F0302020204030204" pitchFamily="34" charset="0"/>
              </a:rPr>
              <a:t>This is body copy. Lorem ipsum dolor sit </a:t>
            </a:r>
            <a:r>
              <a:rPr lang="en-US" dirty="0" err="1">
                <a:effectLst/>
                <a:latin typeface="Calibri Light" panose="020F0302020204030204" pitchFamily="34" charset="0"/>
              </a:rPr>
              <a:t>amet</a:t>
            </a:r>
            <a:r>
              <a:rPr lang="en-US" dirty="0">
                <a:effectLst/>
                <a:latin typeface="Calibri Light" panose="020F0302020204030204" pitchFamily="34" charset="0"/>
              </a:rPr>
              <a:t>, </a:t>
            </a:r>
            <a:r>
              <a:rPr lang="en-US" dirty="0" err="1">
                <a:effectLst/>
                <a:latin typeface="Calibri Light" panose="020F0302020204030204" pitchFamily="34" charset="0"/>
              </a:rPr>
              <a:t>consectetur</a:t>
            </a:r>
            <a:r>
              <a:rPr lang="en-US" dirty="0">
                <a:effectLst/>
                <a:latin typeface="Calibri Light" panose="020F0302020204030204" pitchFamily="34" charset="0"/>
              </a:rPr>
              <a:t> </a:t>
            </a:r>
            <a:r>
              <a:rPr lang="en-US" dirty="0" err="1">
                <a:effectLst/>
                <a:latin typeface="Calibri Light" panose="020F0302020204030204" pitchFamily="34" charset="0"/>
              </a:rPr>
              <a:t>adipis</a:t>
            </a:r>
            <a:r>
              <a:rPr lang="en-US" dirty="0">
                <a:effectLst/>
                <a:latin typeface="Calibri Light" panose="020F0302020204030204" pitchFamily="34" charset="0"/>
              </a:rPr>
              <a:t> </a:t>
            </a:r>
            <a:r>
              <a:rPr lang="en-US" dirty="0" err="1">
                <a:effectLst/>
                <a:latin typeface="Calibri Light" panose="020F0302020204030204" pitchFamily="34" charset="0"/>
              </a:rPr>
              <a:t>cing</a:t>
            </a:r>
            <a:r>
              <a:rPr lang="en-US" dirty="0">
                <a:effectLst/>
                <a:latin typeface="Calibri Light" panose="020F0302020204030204" pitchFamily="34" charset="0"/>
              </a:rPr>
              <a:t> </a:t>
            </a:r>
            <a:r>
              <a:rPr lang="en-US" dirty="0" err="1">
                <a:effectLst/>
                <a:latin typeface="Calibri Light" panose="020F0302020204030204" pitchFamily="34" charset="0"/>
              </a:rPr>
              <a:t>elit</a:t>
            </a:r>
            <a:r>
              <a:rPr lang="en-US" dirty="0">
                <a:effectLst/>
                <a:latin typeface="Calibri Light" panose="020F0302020204030204" pitchFamily="34" charset="0"/>
              </a:rPr>
              <a:t>. Maecenas id </a:t>
            </a:r>
            <a:r>
              <a:rPr lang="en-US" dirty="0" err="1">
                <a:effectLst/>
                <a:latin typeface="Calibri Light" panose="020F0302020204030204" pitchFamily="34" charset="0"/>
              </a:rPr>
              <a:t>vulputate</a:t>
            </a:r>
            <a:r>
              <a:rPr lang="en-US" dirty="0">
                <a:effectLst/>
                <a:latin typeface="Calibri Light" panose="020F0302020204030204" pitchFamily="34" charset="0"/>
              </a:rPr>
              <a:t> </a:t>
            </a:r>
            <a:r>
              <a:rPr lang="en-US" dirty="0" err="1">
                <a:effectLst/>
                <a:latin typeface="Calibri Light" panose="020F0302020204030204" pitchFamily="34" charset="0"/>
              </a:rPr>
              <a:t>turpis</a:t>
            </a:r>
            <a:r>
              <a:rPr lang="en-US" dirty="0">
                <a:effectLst/>
                <a:latin typeface="Calibri Light" panose="020F0302020204030204" pitchFamily="34" charset="0"/>
              </a:rPr>
              <a:t>. Gravida </a:t>
            </a:r>
            <a:r>
              <a:rPr lang="en-US" dirty="0" err="1">
                <a:effectLst/>
                <a:latin typeface="Calibri Light" panose="020F0302020204030204" pitchFamily="34" charset="0"/>
              </a:rPr>
              <a:t>leo</a:t>
            </a:r>
            <a:r>
              <a:rPr lang="en-US" dirty="0">
                <a:effectLst/>
                <a:latin typeface="Calibri Light" panose="020F0302020204030204" pitchFamily="34" charset="0"/>
              </a:rPr>
              <a:t> ac </a:t>
            </a:r>
            <a:r>
              <a:rPr lang="en-US" dirty="0" err="1">
                <a:effectLst/>
                <a:latin typeface="Calibri Light" panose="020F0302020204030204" pitchFamily="34" charset="0"/>
              </a:rPr>
              <a:t>sapien</a:t>
            </a:r>
            <a:r>
              <a:rPr lang="en-US" dirty="0">
                <a:effectLst/>
                <a:latin typeface="Calibri Light" panose="020F0302020204030204" pitchFamily="34" charset="0"/>
              </a:rPr>
              <a:t> convallis, </a:t>
            </a:r>
            <a:r>
              <a:rPr lang="en-US" dirty="0" err="1">
                <a:effectLst/>
                <a:latin typeface="Calibri Light" panose="020F0302020204030204" pitchFamily="34" charset="0"/>
              </a:rPr>
              <a:t>sodales</a:t>
            </a:r>
            <a:r>
              <a:rPr lang="en-US" dirty="0">
                <a:effectLst/>
                <a:latin typeface="Calibri Light" panose="020F0302020204030204" pitchFamily="34" charset="0"/>
              </a:rPr>
              <a:t> eros.</a:t>
            </a:r>
          </a:p>
        </p:txBody>
      </p:sp>
      <p:sp>
        <p:nvSpPr>
          <p:cNvPr id="5" name="Text Placeholder 3">
            <a:extLst>
              <a:ext uri="{FF2B5EF4-FFF2-40B4-BE49-F238E27FC236}">
                <a16:creationId xmlns:a16="http://schemas.microsoft.com/office/drawing/2014/main" id="{380F57D2-B06A-9195-ECB1-9554F456E1AD}"/>
              </a:ext>
            </a:extLst>
          </p:cNvPr>
          <p:cNvSpPr>
            <a:spLocks noGrp="1"/>
          </p:cNvSpPr>
          <p:nvPr>
            <p:ph type="body" sz="quarter" idx="20" hasCustomPrompt="1"/>
          </p:nvPr>
        </p:nvSpPr>
        <p:spPr>
          <a:xfrm>
            <a:off x="3556000" y="3154362"/>
            <a:ext cx="3048000" cy="1838325"/>
          </a:xfrm>
        </p:spPr>
        <p:txBody>
          <a:bodyPr>
            <a:noAutofit/>
          </a:bodyPr>
          <a:lstStyle>
            <a:lvl1pPr marL="0" indent="0">
              <a:buNone/>
              <a:defRPr sz="2000"/>
            </a:lvl1pPr>
          </a:lstStyle>
          <a:p>
            <a:r>
              <a:rPr lang="en-US" dirty="0">
                <a:effectLst/>
                <a:latin typeface="Calibri Light" panose="020F0302020204030204" pitchFamily="34" charset="0"/>
              </a:rPr>
              <a:t>Subheading goes here</a:t>
            </a:r>
          </a:p>
          <a:p>
            <a:r>
              <a:rPr lang="en-US" dirty="0">
                <a:effectLst/>
                <a:latin typeface="Calibri Light" panose="020F0302020204030204" pitchFamily="34" charset="0"/>
              </a:rPr>
              <a:t>This is body copy. Lorem ipsum dolor sit </a:t>
            </a:r>
            <a:r>
              <a:rPr lang="en-US" dirty="0" err="1">
                <a:effectLst/>
                <a:latin typeface="Calibri Light" panose="020F0302020204030204" pitchFamily="34" charset="0"/>
              </a:rPr>
              <a:t>amet</a:t>
            </a:r>
            <a:r>
              <a:rPr lang="en-US" dirty="0">
                <a:effectLst/>
                <a:latin typeface="Calibri Light" panose="020F0302020204030204" pitchFamily="34" charset="0"/>
              </a:rPr>
              <a:t>, </a:t>
            </a:r>
            <a:r>
              <a:rPr lang="en-US" dirty="0" err="1">
                <a:effectLst/>
                <a:latin typeface="Calibri Light" panose="020F0302020204030204" pitchFamily="34" charset="0"/>
              </a:rPr>
              <a:t>consectetur</a:t>
            </a:r>
            <a:r>
              <a:rPr lang="en-US" dirty="0">
                <a:effectLst/>
                <a:latin typeface="Calibri Light" panose="020F0302020204030204" pitchFamily="34" charset="0"/>
              </a:rPr>
              <a:t> </a:t>
            </a:r>
            <a:r>
              <a:rPr lang="en-US" dirty="0" err="1">
                <a:effectLst/>
                <a:latin typeface="Calibri Light" panose="020F0302020204030204" pitchFamily="34" charset="0"/>
              </a:rPr>
              <a:t>adipis</a:t>
            </a:r>
            <a:r>
              <a:rPr lang="en-US" dirty="0">
                <a:effectLst/>
                <a:latin typeface="Calibri Light" panose="020F0302020204030204" pitchFamily="34" charset="0"/>
              </a:rPr>
              <a:t> </a:t>
            </a:r>
            <a:r>
              <a:rPr lang="en-US" dirty="0" err="1">
                <a:effectLst/>
                <a:latin typeface="Calibri Light" panose="020F0302020204030204" pitchFamily="34" charset="0"/>
              </a:rPr>
              <a:t>cing</a:t>
            </a:r>
            <a:r>
              <a:rPr lang="en-US" dirty="0">
                <a:effectLst/>
                <a:latin typeface="Calibri Light" panose="020F0302020204030204" pitchFamily="34" charset="0"/>
              </a:rPr>
              <a:t> </a:t>
            </a:r>
            <a:r>
              <a:rPr lang="en-US" dirty="0" err="1">
                <a:effectLst/>
                <a:latin typeface="Calibri Light" panose="020F0302020204030204" pitchFamily="34" charset="0"/>
              </a:rPr>
              <a:t>elit</a:t>
            </a:r>
            <a:r>
              <a:rPr lang="en-US" dirty="0">
                <a:effectLst/>
                <a:latin typeface="Calibri Light" panose="020F0302020204030204" pitchFamily="34" charset="0"/>
              </a:rPr>
              <a:t>. Maecenas id </a:t>
            </a:r>
            <a:r>
              <a:rPr lang="en-US" dirty="0" err="1">
                <a:effectLst/>
                <a:latin typeface="Calibri Light" panose="020F0302020204030204" pitchFamily="34" charset="0"/>
              </a:rPr>
              <a:t>vulputate</a:t>
            </a:r>
            <a:r>
              <a:rPr lang="en-US" dirty="0">
                <a:effectLst/>
                <a:latin typeface="Calibri Light" panose="020F0302020204030204" pitchFamily="34" charset="0"/>
              </a:rPr>
              <a:t> </a:t>
            </a:r>
            <a:r>
              <a:rPr lang="en-US" dirty="0" err="1">
                <a:effectLst/>
                <a:latin typeface="Calibri Light" panose="020F0302020204030204" pitchFamily="34" charset="0"/>
              </a:rPr>
              <a:t>turpis</a:t>
            </a:r>
            <a:r>
              <a:rPr lang="en-US" dirty="0">
                <a:effectLst/>
                <a:latin typeface="Calibri Light" panose="020F0302020204030204" pitchFamily="34" charset="0"/>
              </a:rPr>
              <a:t>. Gravida </a:t>
            </a:r>
            <a:r>
              <a:rPr lang="en-US" dirty="0" err="1">
                <a:effectLst/>
                <a:latin typeface="Calibri Light" panose="020F0302020204030204" pitchFamily="34" charset="0"/>
              </a:rPr>
              <a:t>leo</a:t>
            </a:r>
            <a:r>
              <a:rPr lang="en-US" dirty="0">
                <a:effectLst/>
                <a:latin typeface="Calibri Light" panose="020F0302020204030204" pitchFamily="34" charset="0"/>
              </a:rPr>
              <a:t> ac </a:t>
            </a:r>
            <a:r>
              <a:rPr lang="en-US" dirty="0" err="1">
                <a:effectLst/>
                <a:latin typeface="Calibri Light" panose="020F0302020204030204" pitchFamily="34" charset="0"/>
              </a:rPr>
              <a:t>sapien</a:t>
            </a:r>
            <a:r>
              <a:rPr lang="en-US" dirty="0">
                <a:effectLst/>
                <a:latin typeface="Calibri Light" panose="020F0302020204030204" pitchFamily="34" charset="0"/>
              </a:rPr>
              <a:t> convallis, </a:t>
            </a:r>
            <a:r>
              <a:rPr lang="en-US" dirty="0" err="1">
                <a:effectLst/>
                <a:latin typeface="Calibri Light" panose="020F0302020204030204" pitchFamily="34" charset="0"/>
              </a:rPr>
              <a:t>sodales</a:t>
            </a:r>
            <a:r>
              <a:rPr lang="en-US" dirty="0">
                <a:effectLst/>
                <a:latin typeface="Calibri Light" panose="020F0302020204030204" pitchFamily="34" charset="0"/>
              </a:rPr>
              <a:t> eros.</a:t>
            </a:r>
          </a:p>
        </p:txBody>
      </p:sp>
      <p:sp>
        <p:nvSpPr>
          <p:cNvPr id="6" name="Text Placeholder 3">
            <a:extLst>
              <a:ext uri="{FF2B5EF4-FFF2-40B4-BE49-F238E27FC236}">
                <a16:creationId xmlns:a16="http://schemas.microsoft.com/office/drawing/2014/main" id="{15F4EA54-D2EE-087D-B777-EC9294D5D47F}"/>
              </a:ext>
            </a:extLst>
          </p:cNvPr>
          <p:cNvSpPr>
            <a:spLocks noGrp="1"/>
          </p:cNvSpPr>
          <p:nvPr>
            <p:ph type="body" sz="quarter" idx="21" hasCustomPrompt="1"/>
          </p:nvPr>
        </p:nvSpPr>
        <p:spPr>
          <a:xfrm>
            <a:off x="6755694" y="3154362"/>
            <a:ext cx="3048000" cy="1838325"/>
          </a:xfrm>
        </p:spPr>
        <p:txBody>
          <a:bodyPr>
            <a:noAutofit/>
          </a:bodyPr>
          <a:lstStyle>
            <a:lvl1pPr marL="0" indent="0">
              <a:buNone/>
              <a:defRPr sz="2000"/>
            </a:lvl1pPr>
          </a:lstStyle>
          <a:p>
            <a:r>
              <a:rPr lang="en-US" dirty="0">
                <a:effectLst/>
                <a:latin typeface="Calibri Light" panose="020F0302020204030204" pitchFamily="34" charset="0"/>
              </a:rPr>
              <a:t>Subheading goes here</a:t>
            </a:r>
          </a:p>
          <a:p>
            <a:r>
              <a:rPr lang="en-US" dirty="0">
                <a:effectLst/>
                <a:latin typeface="Calibri Light" panose="020F0302020204030204" pitchFamily="34" charset="0"/>
              </a:rPr>
              <a:t>This is body copy. Lorem ipsum dolor sit </a:t>
            </a:r>
            <a:r>
              <a:rPr lang="en-US" dirty="0" err="1">
                <a:effectLst/>
                <a:latin typeface="Calibri Light" panose="020F0302020204030204" pitchFamily="34" charset="0"/>
              </a:rPr>
              <a:t>amet</a:t>
            </a:r>
            <a:r>
              <a:rPr lang="en-US" dirty="0">
                <a:effectLst/>
                <a:latin typeface="Calibri Light" panose="020F0302020204030204" pitchFamily="34" charset="0"/>
              </a:rPr>
              <a:t>, </a:t>
            </a:r>
            <a:r>
              <a:rPr lang="en-US" dirty="0" err="1">
                <a:effectLst/>
                <a:latin typeface="Calibri Light" panose="020F0302020204030204" pitchFamily="34" charset="0"/>
              </a:rPr>
              <a:t>consectetur</a:t>
            </a:r>
            <a:r>
              <a:rPr lang="en-US" dirty="0">
                <a:effectLst/>
                <a:latin typeface="Calibri Light" panose="020F0302020204030204" pitchFamily="34" charset="0"/>
              </a:rPr>
              <a:t> </a:t>
            </a:r>
            <a:r>
              <a:rPr lang="en-US" dirty="0" err="1">
                <a:effectLst/>
                <a:latin typeface="Calibri Light" panose="020F0302020204030204" pitchFamily="34" charset="0"/>
              </a:rPr>
              <a:t>adipis</a:t>
            </a:r>
            <a:r>
              <a:rPr lang="en-US" dirty="0">
                <a:effectLst/>
                <a:latin typeface="Calibri Light" panose="020F0302020204030204" pitchFamily="34" charset="0"/>
              </a:rPr>
              <a:t> </a:t>
            </a:r>
            <a:r>
              <a:rPr lang="en-US" dirty="0" err="1">
                <a:effectLst/>
                <a:latin typeface="Calibri Light" panose="020F0302020204030204" pitchFamily="34" charset="0"/>
              </a:rPr>
              <a:t>cing</a:t>
            </a:r>
            <a:r>
              <a:rPr lang="en-US" dirty="0">
                <a:effectLst/>
                <a:latin typeface="Calibri Light" panose="020F0302020204030204" pitchFamily="34" charset="0"/>
              </a:rPr>
              <a:t> </a:t>
            </a:r>
            <a:r>
              <a:rPr lang="en-US" dirty="0" err="1">
                <a:effectLst/>
                <a:latin typeface="Calibri Light" panose="020F0302020204030204" pitchFamily="34" charset="0"/>
              </a:rPr>
              <a:t>elit</a:t>
            </a:r>
            <a:r>
              <a:rPr lang="en-US" dirty="0">
                <a:effectLst/>
                <a:latin typeface="Calibri Light" panose="020F0302020204030204" pitchFamily="34" charset="0"/>
              </a:rPr>
              <a:t>. Maecenas id </a:t>
            </a:r>
            <a:r>
              <a:rPr lang="en-US" dirty="0" err="1">
                <a:effectLst/>
                <a:latin typeface="Calibri Light" panose="020F0302020204030204" pitchFamily="34" charset="0"/>
              </a:rPr>
              <a:t>vulputate</a:t>
            </a:r>
            <a:r>
              <a:rPr lang="en-US" dirty="0">
                <a:effectLst/>
                <a:latin typeface="Calibri Light" panose="020F0302020204030204" pitchFamily="34" charset="0"/>
              </a:rPr>
              <a:t> </a:t>
            </a:r>
            <a:r>
              <a:rPr lang="en-US" dirty="0" err="1">
                <a:effectLst/>
                <a:latin typeface="Calibri Light" panose="020F0302020204030204" pitchFamily="34" charset="0"/>
              </a:rPr>
              <a:t>turpis</a:t>
            </a:r>
            <a:r>
              <a:rPr lang="en-US" dirty="0">
                <a:effectLst/>
                <a:latin typeface="Calibri Light" panose="020F0302020204030204" pitchFamily="34" charset="0"/>
              </a:rPr>
              <a:t>. Gravida </a:t>
            </a:r>
            <a:r>
              <a:rPr lang="en-US" dirty="0" err="1">
                <a:effectLst/>
                <a:latin typeface="Calibri Light" panose="020F0302020204030204" pitchFamily="34" charset="0"/>
              </a:rPr>
              <a:t>leo</a:t>
            </a:r>
            <a:r>
              <a:rPr lang="en-US" dirty="0">
                <a:effectLst/>
                <a:latin typeface="Calibri Light" panose="020F0302020204030204" pitchFamily="34" charset="0"/>
              </a:rPr>
              <a:t> ac </a:t>
            </a:r>
            <a:r>
              <a:rPr lang="en-US" dirty="0" err="1">
                <a:effectLst/>
                <a:latin typeface="Calibri Light" panose="020F0302020204030204" pitchFamily="34" charset="0"/>
              </a:rPr>
              <a:t>sapien</a:t>
            </a:r>
            <a:r>
              <a:rPr lang="en-US" dirty="0">
                <a:effectLst/>
                <a:latin typeface="Calibri Light" panose="020F0302020204030204" pitchFamily="34" charset="0"/>
              </a:rPr>
              <a:t> convallis, </a:t>
            </a:r>
            <a:r>
              <a:rPr lang="en-US" dirty="0" err="1">
                <a:effectLst/>
                <a:latin typeface="Calibri Light" panose="020F0302020204030204" pitchFamily="34" charset="0"/>
              </a:rPr>
              <a:t>sodales</a:t>
            </a:r>
            <a:r>
              <a:rPr lang="en-US" dirty="0">
                <a:effectLst/>
                <a:latin typeface="Calibri Light" panose="020F0302020204030204" pitchFamily="34" charset="0"/>
              </a:rPr>
              <a:t> eros.</a:t>
            </a:r>
          </a:p>
        </p:txBody>
      </p:sp>
    </p:spTree>
    <p:extLst>
      <p:ext uri="{BB962C8B-B14F-4D97-AF65-F5344CB8AC3E}">
        <p14:creationId xmlns:p14="http://schemas.microsoft.com/office/powerpoint/2010/main" val="3370171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story inset w/images (Cardinal bkg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Three story inset with images</a:t>
            </a:r>
          </a:p>
        </p:txBody>
      </p:sp>
      <p:sp>
        <p:nvSpPr>
          <p:cNvPr id="7" name="Slide Number Placeholder 6"/>
          <p:cNvSpPr>
            <a:spLocks noGrp="1"/>
          </p:cNvSpPr>
          <p:nvPr>
            <p:ph type="sldNum" sz="quarter" idx="12"/>
          </p:nvPr>
        </p:nvSpPr>
        <p:spPr>
          <a:xfrm>
            <a:off x="7518400" y="5296960"/>
            <a:ext cx="2286000" cy="304271"/>
          </a:xfrm>
          <a:prstGeom prst="rect">
            <a:avLst/>
          </a:prstGeom>
        </p:spPr>
        <p:txBody>
          <a:bodyPr/>
          <a:lstStyle>
            <a:lvl1pPr>
              <a:defRPr>
                <a:solidFill>
                  <a:schemeClr val="bg1"/>
                </a:solidFill>
              </a:defRPr>
            </a:lvl1pPr>
          </a:lstStyle>
          <a:p>
            <a:fld id="{177CE274-8713-884F-B04F-B6B90AF41963}" type="slidenum">
              <a:rPr lang="en-US" smtClean="0"/>
              <a:pPr/>
              <a:t>‹#›</a:t>
            </a:fld>
            <a:endParaRPr lang="en-US"/>
          </a:p>
        </p:txBody>
      </p:sp>
      <p:cxnSp>
        <p:nvCxnSpPr>
          <p:cNvPr id="8" name="Straight Connector 7">
            <a:extLst>
              <a:ext uri="{FF2B5EF4-FFF2-40B4-BE49-F238E27FC236}">
                <a16:creationId xmlns:a16="http://schemas.microsoft.com/office/drawing/2014/main" id="{446B76A3-7B3B-66A5-E020-61F692A2D0A8}"/>
              </a:ext>
            </a:extLst>
          </p:cNvPr>
          <p:cNvCxnSpPr>
            <a:cxnSpLocks/>
          </p:cNvCxnSpPr>
          <p:nvPr userDrawn="1"/>
        </p:nvCxnSpPr>
        <p:spPr>
          <a:xfrm>
            <a:off x="355600" y="5296959"/>
            <a:ext cx="94488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5C7FAAFB-2588-DDF2-FAB9-CF7A30E5B353}"/>
              </a:ext>
            </a:extLst>
          </p:cNvPr>
          <p:cNvSpPr>
            <a:spLocks noGrp="1"/>
          </p:cNvSpPr>
          <p:nvPr>
            <p:ph type="pic" sz="quarter" idx="13" hasCustomPrompt="1"/>
          </p:nvPr>
        </p:nvSpPr>
        <p:spPr>
          <a:xfrm>
            <a:off x="356306" y="1368424"/>
            <a:ext cx="3048000" cy="1600200"/>
          </a:xfrm>
          <a:solidFill>
            <a:schemeClr val="bg2"/>
          </a:solidFill>
        </p:spPr>
        <p:txBody>
          <a:bodyPr anchor="ctr" anchorCtr="0">
            <a:normAutofit/>
          </a:bodyPr>
          <a:lstStyle>
            <a:lvl1pPr marL="0" indent="0" algn="ctr">
              <a:buNone/>
              <a:defRPr sz="889"/>
            </a:lvl1pPr>
          </a:lstStyle>
          <a:p>
            <a:r>
              <a:rPr lang="en-US" dirty="0"/>
              <a:t>Click to insert image</a:t>
            </a:r>
          </a:p>
          <a:p>
            <a:endParaRPr lang="en-US" dirty="0"/>
          </a:p>
          <a:p>
            <a:endParaRPr lang="en-US" dirty="0"/>
          </a:p>
        </p:txBody>
      </p:sp>
      <p:sp>
        <p:nvSpPr>
          <p:cNvPr id="10" name="Picture Placeholder 8">
            <a:extLst>
              <a:ext uri="{FF2B5EF4-FFF2-40B4-BE49-F238E27FC236}">
                <a16:creationId xmlns:a16="http://schemas.microsoft.com/office/drawing/2014/main" id="{F2A9FC8A-40D6-B726-43B9-7963F537A3A7}"/>
              </a:ext>
            </a:extLst>
          </p:cNvPr>
          <p:cNvSpPr>
            <a:spLocks noGrp="1"/>
          </p:cNvSpPr>
          <p:nvPr>
            <p:ph type="pic" sz="quarter" idx="14" hasCustomPrompt="1"/>
          </p:nvPr>
        </p:nvSpPr>
        <p:spPr>
          <a:xfrm>
            <a:off x="3556000" y="1368266"/>
            <a:ext cx="3048000" cy="1600200"/>
          </a:xfrm>
          <a:solidFill>
            <a:schemeClr val="bg2"/>
          </a:solidFill>
        </p:spPr>
        <p:txBody>
          <a:bodyPr anchor="ctr" anchorCtr="0">
            <a:normAutofit/>
          </a:bodyPr>
          <a:lstStyle>
            <a:lvl1pPr marL="0" indent="0" algn="ctr">
              <a:buNone/>
              <a:defRPr sz="889"/>
            </a:lvl1pPr>
          </a:lstStyle>
          <a:p>
            <a:r>
              <a:rPr lang="en-US" dirty="0"/>
              <a:t>Click to insert image</a:t>
            </a:r>
          </a:p>
          <a:p>
            <a:endParaRPr lang="en-US" dirty="0"/>
          </a:p>
          <a:p>
            <a:endParaRPr lang="en-US" dirty="0"/>
          </a:p>
        </p:txBody>
      </p:sp>
      <p:sp>
        <p:nvSpPr>
          <p:cNvPr id="11" name="Picture Placeholder 8">
            <a:extLst>
              <a:ext uri="{FF2B5EF4-FFF2-40B4-BE49-F238E27FC236}">
                <a16:creationId xmlns:a16="http://schemas.microsoft.com/office/drawing/2014/main" id="{0B35323C-ED18-EB18-F7A4-7EC3ECB82939}"/>
              </a:ext>
            </a:extLst>
          </p:cNvPr>
          <p:cNvSpPr>
            <a:spLocks noGrp="1"/>
          </p:cNvSpPr>
          <p:nvPr>
            <p:ph type="pic" sz="quarter" idx="15" hasCustomPrompt="1"/>
          </p:nvPr>
        </p:nvSpPr>
        <p:spPr>
          <a:xfrm>
            <a:off x="6755694" y="1368266"/>
            <a:ext cx="3048000" cy="1600200"/>
          </a:xfrm>
          <a:solidFill>
            <a:schemeClr val="bg2"/>
          </a:solidFill>
        </p:spPr>
        <p:txBody>
          <a:bodyPr anchor="ctr" anchorCtr="0">
            <a:normAutofit/>
          </a:bodyPr>
          <a:lstStyle>
            <a:lvl1pPr marL="0" indent="0" algn="ctr">
              <a:buNone/>
              <a:defRPr sz="889"/>
            </a:lvl1pPr>
          </a:lstStyle>
          <a:p>
            <a:r>
              <a:rPr lang="en-US" dirty="0"/>
              <a:t>Click to insert image</a:t>
            </a:r>
          </a:p>
          <a:p>
            <a:endParaRPr lang="en-US" dirty="0"/>
          </a:p>
          <a:p>
            <a:endParaRPr lang="en-US" dirty="0"/>
          </a:p>
        </p:txBody>
      </p:sp>
      <p:pic>
        <p:nvPicPr>
          <p:cNvPr id="3" name="Picture 2">
            <a:extLst>
              <a:ext uri="{FF2B5EF4-FFF2-40B4-BE49-F238E27FC236}">
                <a16:creationId xmlns:a16="http://schemas.microsoft.com/office/drawing/2014/main" id="{F1C1EE1B-7E4E-6616-802F-B2C55238A460}"/>
              </a:ext>
            </a:extLst>
          </p:cNvPr>
          <p:cNvPicPr>
            <a:picLocks noChangeAspect="1"/>
          </p:cNvPicPr>
          <p:nvPr userDrawn="1"/>
        </p:nvPicPr>
        <p:blipFill>
          <a:blip r:embed="rId2"/>
          <a:srcRect/>
          <a:stretch/>
        </p:blipFill>
        <p:spPr>
          <a:xfrm>
            <a:off x="348129" y="5389835"/>
            <a:ext cx="1584960" cy="171815"/>
          </a:xfrm>
          <a:prstGeom prst="rect">
            <a:avLst/>
          </a:prstGeom>
        </p:spPr>
      </p:pic>
      <p:sp>
        <p:nvSpPr>
          <p:cNvPr id="4" name="Text Placeholder 3">
            <a:extLst>
              <a:ext uri="{FF2B5EF4-FFF2-40B4-BE49-F238E27FC236}">
                <a16:creationId xmlns:a16="http://schemas.microsoft.com/office/drawing/2014/main" id="{265F3B0C-7C89-CFDD-580C-3DE1E2FB9F8B}"/>
              </a:ext>
            </a:extLst>
          </p:cNvPr>
          <p:cNvSpPr>
            <a:spLocks noGrp="1"/>
          </p:cNvSpPr>
          <p:nvPr>
            <p:ph type="body" sz="quarter" idx="19" hasCustomPrompt="1"/>
          </p:nvPr>
        </p:nvSpPr>
        <p:spPr>
          <a:xfrm>
            <a:off x="356306" y="3154362"/>
            <a:ext cx="3048000" cy="1838325"/>
          </a:xfrm>
        </p:spPr>
        <p:txBody>
          <a:bodyPr>
            <a:noAutofit/>
          </a:bodyPr>
          <a:lstStyle>
            <a:lvl1pPr marL="0" indent="0">
              <a:buNone/>
              <a:defRPr sz="2000">
                <a:solidFill>
                  <a:schemeClr val="bg1"/>
                </a:solidFill>
              </a:defRPr>
            </a:lvl1pPr>
          </a:lstStyle>
          <a:p>
            <a:r>
              <a:rPr lang="en-US" dirty="0">
                <a:effectLst/>
                <a:latin typeface="Calibri Light" panose="020F0302020204030204" pitchFamily="34" charset="0"/>
              </a:rPr>
              <a:t>Subheading goes here</a:t>
            </a:r>
          </a:p>
          <a:p>
            <a:r>
              <a:rPr lang="en-US" dirty="0">
                <a:effectLst/>
                <a:latin typeface="Calibri Light" panose="020F0302020204030204" pitchFamily="34" charset="0"/>
              </a:rPr>
              <a:t>This is body copy. Lorem ipsum dolor sit </a:t>
            </a:r>
            <a:r>
              <a:rPr lang="en-US" dirty="0" err="1">
                <a:effectLst/>
                <a:latin typeface="Calibri Light" panose="020F0302020204030204" pitchFamily="34" charset="0"/>
              </a:rPr>
              <a:t>amet</a:t>
            </a:r>
            <a:r>
              <a:rPr lang="en-US" dirty="0">
                <a:effectLst/>
                <a:latin typeface="Calibri Light" panose="020F0302020204030204" pitchFamily="34" charset="0"/>
              </a:rPr>
              <a:t>, </a:t>
            </a:r>
            <a:r>
              <a:rPr lang="en-US" dirty="0" err="1">
                <a:effectLst/>
                <a:latin typeface="Calibri Light" panose="020F0302020204030204" pitchFamily="34" charset="0"/>
              </a:rPr>
              <a:t>consectetur</a:t>
            </a:r>
            <a:r>
              <a:rPr lang="en-US" dirty="0">
                <a:effectLst/>
                <a:latin typeface="Calibri Light" panose="020F0302020204030204" pitchFamily="34" charset="0"/>
              </a:rPr>
              <a:t> </a:t>
            </a:r>
            <a:r>
              <a:rPr lang="en-US" dirty="0" err="1">
                <a:effectLst/>
                <a:latin typeface="Calibri Light" panose="020F0302020204030204" pitchFamily="34" charset="0"/>
              </a:rPr>
              <a:t>adipis</a:t>
            </a:r>
            <a:r>
              <a:rPr lang="en-US" dirty="0">
                <a:effectLst/>
                <a:latin typeface="Calibri Light" panose="020F0302020204030204" pitchFamily="34" charset="0"/>
              </a:rPr>
              <a:t> </a:t>
            </a:r>
            <a:r>
              <a:rPr lang="en-US" dirty="0" err="1">
                <a:effectLst/>
                <a:latin typeface="Calibri Light" panose="020F0302020204030204" pitchFamily="34" charset="0"/>
              </a:rPr>
              <a:t>cing</a:t>
            </a:r>
            <a:r>
              <a:rPr lang="en-US" dirty="0">
                <a:effectLst/>
                <a:latin typeface="Calibri Light" panose="020F0302020204030204" pitchFamily="34" charset="0"/>
              </a:rPr>
              <a:t> </a:t>
            </a:r>
            <a:r>
              <a:rPr lang="en-US" dirty="0" err="1">
                <a:effectLst/>
                <a:latin typeface="Calibri Light" panose="020F0302020204030204" pitchFamily="34" charset="0"/>
              </a:rPr>
              <a:t>elit</a:t>
            </a:r>
            <a:r>
              <a:rPr lang="en-US" dirty="0">
                <a:effectLst/>
                <a:latin typeface="Calibri Light" panose="020F0302020204030204" pitchFamily="34" charset="0"/>
              </a:rPr>
              <a:t>. Maecenas id </a:t>
            </a:r>
            <a:r>
              <a:rPr lang="en-US" dirty="0" err="1">
                <a:effectLst/>
                <a:latin typeface="Calibri Light" panose="020F0302020204030204" pitchFamily="34" charset="0"/>
              </a:rPr>
              <a:t>vulputate</a:t>
            </a:r>
            <a:r>
              <a:rPr lang="en-US" dirty="0">
                <a:effectLst/>
                <a:latin typeface="Calibri Light" panose="020F0302020204030204" pitchFamily="34" charset="0"/>
              </a:rPr>
              <a:t> </a:t>
            </a:r>
            <a:r>
              <a:rPr lang="en-US" dirty="0" err="1">
                <a:effectLst/>
                <a:latin typeface="Calibri Light" panose="020F0302020204030204" pitchFamily="34" charset="0"/>
              </a:rPr>
              <a:t>turpis</a:t>
            </a:r>
            <a:r>
              <a:rPr lang="en-US" dirty="0">
                <a:effectLst/>
                <a:latin typeface="Calibri Light" panose="020F0302020204030204" pitchFamily="34" charset="0"/>
              </a:rPr>
              <a:t>. Gravida </a:t>
            </a:r>
            <a:r>
              <a:rPr lang="en-US" dirty="0" err="1">
                <a:effectLst/>
                <a:latin typeface="Calibri Light" panose="020F0302020204030204" pitchFamily="34" charset="0"/>
              </a:rPr>
              <a:t>leo</a:t>
            </a:r>
            <a:r>
              <a:rPr lang="en-US" dirty="0">
                <a:effectLst/>
                <a:latin typeface="Calibri Light" panose="020F0302020204030204" pitchFamily="34" charset="0"/>
              </a:rPr>
              <a:t> ac </a:t>
            </a:r>
            <a:r>
              <a:rPr lang="en-US" dirty="0" err="1">
                <a:effectLst/>
                <a:latin typeface="Calibri Light" panose="020F0302020204030204" pitchFamily="34" charset="0"/>
              </a:rPr>
              <a:t>sapien</a:t>
            </a:r>
            <a:r>
              <a:rPr lang="en-US" dirty="0">
                <a:effectLst/>
                <a:latin typeface="Calibri Light" panose="020F0302020204030204" pitchFamily="34" charset="0"/>
              </a:rPr>
              <a:t> convallis, </a:t>
            </a:r>
            <a:r>
              <a:rPr lang="en-US" dirty="0" err="1">
                <a:effectLst/>
                <a:latin typeface="Calibri Light" panose="020F0302020204030204" pitchFamily="34" charset="0"/>
              </a:rPr>
              <a:t>sodales</a:t>
            </a:r>
            <a:r>
              <a:rPr lang="en-US" dirty="0">
                <a:effectLst/>
                <a:latin typeface="Calibri Light" panose="020F0302020204030204" pitchFamily="34" charset="0"/>
              </a:rPr>
              <a:t> eros.</a:t>
            </a:r>
          </a:p>
        </p:txBody>
      </p:sp>
      <p:sp>
        <p:nvSpPr>
          <p:cNvPr id="5" name="Text Placeholder 3">
            <a:extLst>
              <a:ext uri="{FF2B5EF4-FFF2-40B4-BE49-F238E27FC236}">
                <a16:creationId xmlns:a16="http://schemas.microsoft.com/office/drawing/2014/main" id="{79404406-57CC-2CC6-4B29-BCB12EBEF4B6}"/>
              </a:ext>
            </a:extLst>
          </p:cNvPr>
          <p:cNvSpPr>
            <a:spLocks noGrp="1"/>
          </p:cNvSpPr>
          <p:nvPr>
            <p:ph type="body" sz="quarter" idx="20" hasCustomPrompt="1"/>
          </p:nvPr>
        </p:nvSpPr>
        <p:spPr>
          <a:xfrm>
            <a:off x="3556000" y="3154362"/>
            <a:ext cx="3048000" cy="1838325"/>
          </a:xfrm>
        </p:spPr>
        <p:txBody>
          <a:bodyPr>
            <a:noAutofit/>
          </a:bodyPr>
          <a:lstStyle>
            <a:lvl1pPr marL="0" indent="0">
              <a:buNone/>
              <a:defRPr sz="2000">
                <a:solidFill>
                  <a:schemeClr val="bg1"/>
                </a:solidFill>
              </a:defRPr>
            </a:lvl1pPr>
          </a:lstStyle>
          <a:p>
            <a:r>
              <a:rPr lang="en-US" dirty="0">
                <a:effectLst/>
                <a:latin typeface="Calibri Light" panose="020F0302020204030204" pitchFamily="34" charset="0"/>
              </a:rPr>
              <a:t>Subheading goes here</a:t>
            </a:r>
          </a:p>
          <a:p>
            <a:r>
              <a:rPr lang="en-US" dirty="0">
                <a:effectLst/>
                <a:latin typeface="Calibri Light" panose="020F0302020204030204" pitchFamily="34" charset="0"/>
              </a:rPr>
              <a:t>This is body copy. Lorem ipsum dolor sit </a:t>
            </a:r>
            <a:r>
              <a:rPr lang="en-US" dirty="0" err="1">
                <a:effectLst/>
                <a:latin typeface="Calibri Light" panose="020F0302020204030204" pitchFamily="34" charset="0"/>
              </a:rPr>
              <a:t>amet</a:t>
            </a:r>
            <a:r>
              <a:rPr lang="en-US" dirty="0">
                <a:effectLst/>
                <a:latin typeface="Calibri Light" panose="020F0302020204030204" pitchFamily="34" charset="0"/>
              </a:rPr>
              <a:t>, </a:t>
            </a:r>
            <a:r>
              <a:rPr lang="en-US" dirty="0" err="1">
                <a:effectLst/>
                <a:latin typeface="Calibri Light" panose="020F0302020204030204" pitchFamily="34" charset="0"/>
              </a:rPr>
              <a:t>consectetur</a:t>
            </a:r>
            <a:r>
              <a:rPr lang="en-US" dirty="0">
                <a:effectLst/>
                <a:latin typeface="Calibri Light" panose="020F0302020204030204" pitchFamily="34" charset="0"/>
              </a:rPr>
              <a:t> </a:t>
            </a:r>
            <a:r>
              <a:rPr lang="en-US" dirty="0" err="1">
                <a:effectLst/>
                <a:latin typeface="Calibri Light" panose="020F0302020204030204" pitchFamily="34" charset="0"/>
              </a:rPr>
              <a:t>adipis</a:t>
            </a:r>
            <a:r>
              <a:rPr lang="en-US" dirty="0">
                <a:effectLst/>
                <a:latin typeface="Calibri Light" panose="020F0302020204030204" pitchFamily="34" charset="0"/>
              </a:rPr>
              <a:t> </a:t>
            </a:r>
            <a:r>
              <a:rPr lang="en-US" dirty="0" err="1">
                <a:effectLst/>
                <a:latin typeface="Calibri Light" panose="020F0302020204030204" pitchFamily="34" charset="0"/>
              </a:rPr>
              <a:t>cing</a:t>
            </a:r>
            <a:r>
              <a:rPr lang="en-US" dirty="0">
                <a:effectLst/>
                <a:latin typeface="Calibri Light" panose="020F0302020204030204" pitchFamily="34" charset="0"/>
              </a:rPr>
              <a:t> </a:t>
            </a:r>
            <a:r>
              <a:rPr lang="en-US" dirty="0" err="1">
                <a:effectLst/>
                <a:latin typeface="Calibri Light" panose="020F0302020204030204" pitchFamily="34" charset="0"/>
              </a:rPr>
              <a:t>elit</a:t>
            </a:r>
            <a:r>
              <a:rPr lang="en-US" dirty="0">
                <a:effectLst/>
                <a:latin typeface="Calibri Light" panose="020F0302020204030204" pitchFamily="34" charset="0"/>
              </a:rPr>
              <a:t>. Maecenas id </a:t>
            </a:r>
            <a:r>
              <a:rPr lang="en-US" dirty="0" err="1">
                <a:effectLst/>
                <a:latin typeface="Calibri Light" panose="020F0302020204030204" pitchFamily="34" charset="0"/>
              </a:rPr>
              <a:t>vulputate</a:t>
            </a:r>
            <a:r>
              <a:rPr lang="en-US" dirty="0">
                <a:effectLst/>
                <a:latin typeface="Calibri Light" panose="020F0302020204030204" pitchFamily="34" charset="0"/>
              </a:rPr>
              <a:t> </a:t>
            </a:r>
            <a:r>
              <a:rPr lang="en-US" dirty="0" err="1">
                <a:effectLst/>
                <a:latin typeface="Calibri Light" panose="020F0302020204030204" pitchFamily="34" charset="0"/>
              </a:rPr>
              <a:t>turpis</a:t>
            </a:r>
            <a:r>
              <a:rPr lang="en-US" dirty="0">
                <a:effectLst/>
                <a:latin typeface="Calibri Light" panose="020F0302020204030204" pitchFamily="34" charset="0"/>
              </a:rPr>
              <a:t>. Gravida </a:t>
            </a:r>
            <a:r>
              <a:rPr lang="en-US" dirty="0" err="1">
                <a:effectLst/>
                <a:latin typeface="Calibri Light" panose="020F0302020204030204" pitchFamily="34" charset="0"/>
              </a:rPr>
              <a:t>leo</a:t>
            </a:r>
            <a:r>
              <a:rPr lang="en-US" dirty="0">
                <a:effectLst/>
                <a:latin typeface="Calibri Light" panose="020F0302020204030204" pitchFamily="34" charset="0"/>
              </a:rPr>
              <a:t> ac </a:t>
            </a:r>
            <a:r>
              <a:rPr lang="en-US" dirty="0" err="1">
                <a:effectLst/>
                <a:latin typeface="Calibri Light" panose="020F0302020204030204" pitchFamily="34" charset="0"/>
              </a:rPr>
              <a:t>sapien</a:t>
            </a:r>
            <a:r>
              <a:rPr lang="en-US" dirty="0">
                <a:effectLst/>
                <a:latin typeface="Calibri Light" panose="020F0302020204030204" pitchFamily="34" charset="0"/>
              </a:rPr>
              <a:t> convallis, </a:t>
            </a:r>
            <a:r>
              <a:rPr lang="en-US" dirty="0" err="1">
                <a:effectLst/>
                <a:latin typeface="Calibri Light" panose="020F0302020204030204" pitchFamily="34" charset="0"/>
              </a:rPr>
              <a:t>sodales</a:t>
            </a:r>
            <a:r>
              <a:rPr lang="en-US" dirty="0">
                <a:effectLst/>
                <a:latin typeface="Calibri Light" panose="020F0302020204030204" pitchFamily="34" charset="0"/>
              </a:rPr>
              <a:t> eros.</a:t>
            </a:r>
          </a:p>
        </p:txBody>
      </p:sp>
      <p:sp>
        <p:nvSpPr>
          <p:cNvPr id="6" name="Text Placeholder 3">
            <a:extLst>
              <a:ext uri="{FF2B5EF4-FFF2-40B4-BE49-F238E27FC236}">
                <a16:creationId xmlns:a16="http://schemas.microsoft.com/office/drawing/2014/main" id="{323E000F-9740-92B5-226E-7F2A9573F22A}"/>
              </a:ext>
            </a:extLst>
          </p:cNvPr>
          <p:cNvSpPr>
            <a:spLocks noGrp="1"/>
          </p:cNvSpPr>
          <p:nvPr>
            <p:ph type="body" sz="quarter" idx="21" hasCustomPrompt="1"/>
          </p:nvPr>
        </p:nvSpPr>
        <p:spPr>
          <a:xfrm>
            <a:off x="6755694" y="3154362"/>
            <a:ext cx="3048000" cy="1838325"/>
          </a:xfrm>
        </p:spPr>
        <p:txBody>
          <a:bodyPr>
            <a:noAutofit/>
          </a:bodyPr>
          <a:lstStyle>
            <a:lvl1pPr marL="0" indent="0">
              <a:buNone/>
              <a:defRPr sz="2000">
                <a:solidFill>
                  <a:schemeClr val="bg1"/>
                </a:solidFill>
              </a:defRPr>
            </a:lvl1pPr>
          </a:lstStyle>
          <a:p>
            <a:r>
              <a:rPr lang="en-US" dirty="0">
                <a:effectLst/>
                <a:latin typeface="Calibri Light" panose="020F0302020204030204" pitchFamily="34" charset="0"/>
              </a:rPr>
              <a:t>Subheading goes here</a:t>
            </a:r>
          </a:p>
          <a:p>
            <a:r>
              <a:rPr lang="en-US" dirty="0">
                <a:effectLst/>
                <a:latin typeface="Calibri Light" panose="020F0302020204030204" pitchFamily="34" charset="0"/>
              </a:rPr>
              <a:t>This is body copy. Lorem ipsum dolor sit </a:t>
            </a:r>
            <a:r>
              <a:rPr lang="en-US" dirty="0" err="1">
                <a:effectLst/>
                <a:latin typeface="Calibri Light" panose="020F0302020204030204" pitchFamily="34" charset="0"/>
              </a:rPr>
              <a:t>amet</a:t>
            </a:r>
            <a:r>
              <a:rPr lang="en-US" dirty="0">
                <a:effectLst/>
                <a:latin typeface="Calibri Light" panose="020F0302020204030204" pitchFamily="34" charset="0"/>
              </a:rPr>
              <a:t>, </a:t>
            </a:r>
            <a:r>
              <a:rPr lang="en-US" dirty="0" err="1">
                <a:effectLst/>
                <a:latin typeface="Calibri Light" panose="020F0302020204030204" pitchFamily="34" charset="0"/>
              </a:rPr>
              <a:t>consectetur</a:t>
            </a:r>
            <a:r>
              <a:rPr lang="en-US" dirty="0">
                <a:effectLst/>
                <a:latin typeface="Calibri Light" panose="020F0302020204030204" pitchFamily="34" charset="0"/>
              </a:rPr>
              <a:t> </a:t>
            </a:r>
            <a:r>
              <a:rPr lang="en-US" dirty="0" err="1">
                <a:effectLst/>
                <a:latin typeface="Calibri Light" panose="020F0302020204030204" pitchFamily="34" charset="0"/>
              </a:rPr>
              <a:t>adipis</a:t>
            </a:r>
            <a:r>
              <a:rPr lang="en-US" dirty="0">
                <a:effectLst/>
                <a:latin typeface="Calibri Light" panose="020F0302020204030204" pitchFamily="34" charset="0"/>
              </a:rPr>
              <a:t> </a:t>
            </a:r>
            <a:r>
              <a:rPr lang="en-US" dirty="0" err="1">
                <a:effectLst/>
                <a:latin typeface="Calibri Light" panose="020F0302020204030204" pitchFamily="34" charset="0"/>
              </a:rPr>
              <a:t>cing</a:t>
            </a:r>
            <a:r>
              <a:rPr lang="en-US" dirty="0">
                <a:effectLst/>
                <a:latin typeface="Calibri Light" panose="020F0302020204030204" pitchFamily="34" charset="0"/>
              </a:rPr>
              <a:t> </a:t>
            </a:r>
            <a:r>
              <a:rPr lang="en-US" dirty="0" err="1">
                <a:effectLst/>
                <a:latin typeface="Calibri Light" panose="020F0302020204030204" pitchFamily="34" charset="0"/>
              </a:rPr>
              <a:t>elit</a:t>
            </a:r>
            <a:r>
              <a:rPr lang="en-US" dirty="0">
                <a:effectLst/>
                <a:latin typeface="Calibri Light" panose="020F0302020204030204" pitchFamily="34" charset="0"/>
              </a:rPr>
              <a:t>. Maecenas id </a:t>
            </a:r>
            <a:r>
              <a:rPr lang="en-US" dirty="0" err="1">
                <a:effectLst/>
                <a:latin typeface="Calibri Light" panose="020F0302020204030204" pitchFamily="34" charset="0"/>
              </a:rPr>
              <a:t>vulputate</a:t>
            </a:r>
            <a:r>
              <a:rPr lang="en-US" dirty="0">
                <a:effectLst/>
                <a:latin typeface="Calibri Light" panose="020F0302020204030204" pitchFamily="34" charset="0"/>
              </a:rPr>
              <a:t> </a:t>
            </a:r>
            <a:r>
              <a:rPr lang="en-US" dirty="0" err="1">
                <a:effectLst/>
                <a:latin typeface="Calibri Light" panose="020F0302020204030204" pitchFamily="34" charset="0"/>
              </a:rPr>
              <a:t>turpis</a:t>
            </a:r>
            <a:r>
              <a:rPr lang="en-US" dirty="0">
                <a:effectLst/>
                <a:latin typeface="Calibri Light" panose="020F0302020204030204" pitchFamily="34" charset="0"/>
              </a:rPr>
              <a:t>. Gravida </a:t>
            </a:r>
            <a:r>
              <a:rPr lang="en-US" dirty="0" err="1">
                <a:effectLst/>
                <a:latin typeface="Calibri Light" panose="020F0302020204030204" pitchFamily="34" charset="0"/>
              </a:rPr>
              <a:t>leo</a:t>
            </a:r>
            <a:r>
              <a:rPr lang="en-US" dirty="0">
                <a:effectLst/>
                <a:latin typeface="Calibri Light" panose="020F0302020204030204" pitchFamily="34" charset="0"/>
              </a:rPr>
              <a:t> ac </a:t>
            </a:r>
            <a:r>
              <a:rPr lang="en-US" dirty="0" err="1">
                <a:effectLst/>
                <a:latin typeface="Calibri Light" panose="020F0302020204030204" pitchFamily="34" charset="0"/>
              </a:rPr>
              <a:t>sapien</a:t>
            </a:r>
            <a:r>
              <a:rPr lang="en-US" dirty="0">
                <a:effectLst/>
                <a:latin typeface="Calibri Light" panose="020F0302020204030204" pitchFamily="34" charset="0"/>
              </a:rPr>
              <a:t> convallis, </a:t>
            </a:r>
            <a:r>
              <a:rPr lang="en-US" dirty="0" err="1">
                <a:effectLst/>
                <a:latin typeface="Calibri Light" panose="020F0302020204030204" pitchFamily="34" charset="0"/>
              </a:rPr>
              <a:t>sodales</a:t>
            </a:r>
            <a:r>
              <a:rPr lang="en-US" dirty="0">
                <a:effectLst/>
                <a:latin typeface="Calibri Light" panose="020F0302020204030204" pitchFamily="34" charset="0"/>
              </a:rPr>
              <a:t> eros.</a:t>
            </a:r>
          </a:p>
        </p:txBody>
      </p:sp>
    </p:spTree>
    <p:extLst>
      <p:ext uri="{BB962C8B-B14F-4D97-AF65-F5344CB8AC3E}">
        <p14:creationId xmlns:p14="http://schemas.microsoft.com/office/powerpoint/2010/main" val="3703020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 Poppy">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A68484C-AC53-310A-3E63-11563691DA99}"/>
              </a:ext>
            </a:extLst>
          </p:cNvPr>
          <p:cNvPicPr>
            <a:picLocks noChangeAspect="1"/>
          </p:cNvPicPr>
          <p:nvPr userDrawn="1"/>
        </p:nvPicPr>
        <p:blipFill>
          <a:blip r:embed="rId2">
            <a:alphaModFix amt="85000"/>
          </a:blip>
          <a:stretch>
            <a:fillRect/>
          </a:stretch>
        </p:blipFill>
        <p:spPr>
          <a:xfrm>
            <a:off x="1" y="0"/>
            <a:ext cx="3572512" cy="5715000"/>
          </a:xfrm>
          <a:prstGeom prst="rect">
            <a:avLst/>
          </a:prstGeom>
        </p:spPr>
      </p:pic>
      <p:sp>
        <p:nvSpPr>
          <p:cNvPr id="3" name="Text Placeholder 2"/>
          <p:cNvSpPr>
            <a:spLocks noGrp="1"/>
          </p:cNvSpPr>
          <p:nvPr>
            <p:ph type="body" idx="1" hasCustomPrompt="1"/>
          </p:nvPr>
        </p:nvSpPr>
        <p:spPr>
          <a:xfrm>
            <a:off x="1514592" y="3967701"/>
            <a:ext cx="6622243" cy="962108"/>
          </a:xfrm>
        </p:spPr>
        <p:txBody>
          <a:bodyPr/>
          <a:lstStyle>
            <a:lvl1pPr marL="0" indent="0">
              <a:buNone/>
              <a:defRPr sz="2000">
                <a:solidFill>
                  <a:schemeClr val="bg1"/>
                </a:solidFill>
              </a:defRPr>
            </a:lvl1pPr>
            <a:lvl2pPr marL="380996" indent="0">
              <a:buNone/>
              <a:defRPr sz="1667">
                <a:solidFill>
                  <a:schemeClr val="tx1">
                    <a:tint val="75000"/>
                  </a:schemeClr>
                </a:solidFill>
              </a:defRPr>
            </a:lvl2pPr>
            <a:lvl3pPr marL="761992" indent="0">
              <a:buNone/>
              <a:defRPr sz="1500">
                <a:solidFill>
                  <a:schemeClr val="tx1">
                    <a:tint val="75000"/>
                  </a:schemeClr>
                </a:solidFill>
              </a:defRPr>
            </a:lvl3pPr>
            <a:lvl4pPr marL="1142989" indent="0">
              <a:buNone/>
              <a:defRPr sz="1333">
                <a:solidFill>
                  <a:schemeClr val="tx1">
                    <a:tint val="75000"/>
                  </a:schemeClr>
                </a:solidFill>
              </a:defRPr>
            </a:lvl4pPr>
            <a:lvl5pPr marL="1523985" indent="0">
              <a:buNone/>
              <a:defRPr sz="1333">
                <a:solidFill>
                  <a:schemeClr val="tx1">
                    <a:tint val="75000"/>
                  </a:schemeClr>
                </a:solidFill>
              </a:defRPr>
            </a:lvl5pPr>
            <a:lvl6pPr marL="1904981" indent="0">
              <a:buNone/>
              <a:defRPr sz="1333">
                <a:solidFill>
                  <a:schemeClr val="tx1">
                    <a:tint val="75000"/>
                  </a:schemeClr>
                </a:solidFill>
              </a:defRPr>
            </a:lvl6pPr>
            <a:lvl7pPr marL="2285977" indent="0">
              <a:buNone/>
              <a:defRPr sz="1333">
                <a:solidFill>
                  <a:schemeClr val="tx1">
                    <a:tint val="75000"/>
                  </a:schemeClr>
                </a:solidFill>
              </a:defRPr>
            </a:lvl7pPr>
            <a:lvl8pPr marL="2666973" indent="0">
              <a:buNone/>
              <a:defRPr sz="1333">
                <a:solidFill>
                  <a:schemeClr val="tx1">
                    <a:tint val="75000"/>
                  </a:schemeClr>
                </a:solidFill>
              </a:defRPr>
            </a:lvl8pPr>
            <a:lvl9pPr marL="3047970" indent="0">
              <a:buNone/>
              <a:defRPr sz="1333">
                <a:solidFill>
                  <a:schemeClr val="tx1">
                    <a:tint val="75000"/>
                  </a:schemeClr>
                </a:solidFill>
              </a:defRPr>
            </a:lvl9pPr>
          </a:lstStyle>
          <a:p>
            <a:pPr lvl="0"/>
            <a:r>
              <a:rPr lang="en-US" dirty="0"/>
              <a:t>Click to edit subheading (optional) </a:t>
            </a:r>
          </a:p>
        </p:txBody>
      </p:sp>
      <p:sp>
        <p:nvSpPr>
          <p:cNvPr id="6" name="Slide Number Placeholder 5"/>
          <p:cNvSpPr>
            <a:spLocks noGrp="1"/>
          </p:cNvSpPr>
          <p:nvPr>
            <p:ph type="sldNum" sz="quarter" idx="12"/>
          </p:nvPr>
        </p:nvSpPr>
        <p:spPr>
          <a:xfrm>
            <a:off x="7518400" y="5296960"/>
            <a:ext cx="2286000" cy="304271"/>
          </a:xfrm>
          <a:prstGeom prst="rect">
            <a:avLst/>
          </a:prstGeom>
        </p:spPr>
        <p:txBody>
          <a:bodyPr/>
          <a:lstStyle>
            <a:lvl1pPr>
              <a:defRPr>
                <a:solidFill>
                  <a:schemeClr val="bg1"/>
                </a:solidFill>
              </a:defRPr>
            </a:lvl1pPr>
          </a:lstStyle>
          <a:p>
            <a:fld id="{177CE274-8713-884F-B04F-B6B90AF41963}" type="slidenum">
              <a:rPr lang="en-US" smtClean="0"/>
              <a:pPr/>
              <a:t>‹#›</a:t>
            </a:fld>
            <a:endParaRPr lang="en-US" dirty="0"/>
          </a:p>
        </p:txBody>
      </p:sp>
      <p:sp>
        <p:nvSpPr>
          <p:cNvPr id="8" name="Title 1">
            <a:extLst>
              <a:ext uri="{FF2B5EF4-FFF2-40B4-BE49-F238E27FC236}">
                <a16:creationId xmlns:a16="http://schemas.microsoft.com/office/drawing/2014/main" id="{10ACF870-2F5D-892A-9CA1-99944B31E66C}"/>
              </a:ext>
            </a:extLst>
          </p:cNvPr>
          <p:cNvSpPr>
            <a:spLocks noGrp="1"/>
          </p:cNvSpPr>
          <p:nvPr>
            <p:ph type="ctrTitle" hasCustomPrompt="1"/>
          </p:nvPr>
        </p:nvSpPr>
        <p:spPr>
          <a:xfrm>
            <a:off x="1514591" y="1955800"/>
            <a:ext cx="8310880" cy="1844899"/>
          </a:xfrm>
        </p:spPr>
        <p:txBody>
          <a:bodyPr anchor="t" anchorCtr="0"/>
          <a:lstStyle>
            <a:lvl1pPr algn="l">
              <a:defRPr sz="5000">
                <a:solidFill>
                  <a:schemeClr val="bg1"/>
                </a:solidFill>
              </a:defRPr>
            </a:lvl1pPr>
          </a:lstStyle>
          <a:p>
            <a:r>
              <a:rPr lang="en-US" dirty="0"/>
              <a:t>Divider slide header</a:t>
            </a:r>
            <a:br>
              <a:rPr lang="en-US" dirty="0"/>
            </a:br>
            <a:r>
              <a:rPr lang="en-US" dirty="0"/>
              <a:t>title goes here, this is about main subject</a:t>
            </a:r>
          </a:p>
        </p:txBody>
      </p:sp>
      <p:cxnSp>
        <p:nvCxnSpPr>
          <p:cNvPr id="9" name="Straight Connector 8">
            <a:extLst>
              <a:ext uri="{FF2B5EF4-FFF2-40B4-BE49-F238E27FC236}">
                <a16:creationId xmlns:a16="http://schemas.microsoft.com/office/drawing/2014/main" id="{D6D58C70-A025-2C98-C9D6-91718259CCE9}"/>
              </a:ext>
            </a:extLst>
          </p:cNvPr>
          <p:cNvCxnSpPr>
            <a:cxnSpLocks/>
          </p:cNvCxnSpPr>
          <p:nvPr userDrawn="1"/>
        </p:nvCxnSpPr>
        <p:spPr>
          <a:xfrm>
            <a:off x="355600" y="5296959"/>
            <a:ext cx="94488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2292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 Illuminating (Dark)">
    <p:bg>
      <p:bgPr>
        <a:solidFill>
          <a:srgbClr val="FEC51D"/>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FF3D13-25FB-D093-39D3-F46A232C0112}"/>
              </a:ext>
            </a:extLst>
          </p:cNvPr>
          <p:cNvPicPr>
            <a:picLocks noChangeAspect="1"/>
          </p:cNvPicPr>
          <p:nvPr userDrawn="1"/>
        </p:nvPicPr>
        <p:blipFill>
          <a:blip r:embed="rId2">
            <a:alphaModFix amt="70000"/>
          </a:blip>
          <a:srcRect/>
          <a:stretch/>
        </p:blipFill>
        <p:spPr>
          <a:xfrm>
            <a:off x="0" y="0"/>
            <a:ext cx="3572511" cy="5715000"/>
          </a:xfrm>
          <a:prstGeom prst="rect">
            <a:avLst/>
          </a:prstGeom>
        </p:spPr>
      </p:pic>
      <p:sp>
        <p:nvSpPr>
          <p:cNvPr id="3" name="Text Placeholder 2"/>
          <p:cNvSpPr>
            <a:spLocks noGrp="1"/>
          </p:cNvSpPr>
          <p:nvPr>
            <p:ph type="body" idx="1" hasCustomPrompt="1"/>
          </p:nvPr>
        </p:nvSpPr>
        <p:spPr>
          <a:xfrm>
            <a:off x="1514592" y="3967701"/>
            <a:ext cx="6622243" cy="962108"/>
          </a:xfrm>
        </p:spPr>
        <p:txBody>
          <a:bodyPr/>
          <a:lstStyle>
            <a:lvl1pPr marL="0" indent="0">
              <a:buNone/>
              <a:defRPr sz="2000">
                <a:solidFill>
                  <a:schemeClr val="bg1"/>
                </a:solidFill>
              </a:defRPr>
            </a:lvl1pPr>
            <a:lvl2pPr marL="380996" indent="0">
              <a:buNone/>
              <a:defRPr sz="1667">
                <a:solidFill>
                  <a:schemeClr val="tx1">
                    <a:tint val="75000"/>
                  </a:schemeClr>
                </a:solidFill>
              </a:defRPr>
            </a:lvl2pPr>
            <a:lvl3pPr marL="761992" indent="0">
              <a:buNone/>
              <a:defRPr sz="1500">
                <a:solidFill>
                  <a:schemeClr val="tx1">
                    <a:tint val="75000"/>
                  </a:schemeClr>
                </a:solidFill>
              </a:defRPr>
            </a:lvl3pPr>
            <a:lvl4pPr marL="1142989" indent="0">
              <a:buNone/>
              <a:defRPr sz="1333">
                <a:solidFill>
                  <a:schemeClr val="tx1">
                    <a:tint val="75000"/>
                  </a:schemeClr>
                </a:solidFill>
              </a:defRPr>
            </a:lvl4pPr>
            <a:lvl5pPr marL="1523985" indent="0">
              <a:buNone/>
              <a:defRPr sz="1333">
                <a:solidFill>
                  <a:schemeClr val="tx1">
                    <a:tint val="75000"/>
                  </a:schemeClr>
                </a:solidFill>
              </a:defRPr>
            </a:lvl5pPr>
            <a:lvl6pPr marL="1904981" indent="0">
              <a:buNone/>
              <a:defRPr sz="1333">
                <a:solidFill>
                  <a:schemeClr val="tx1">
                    <a:tint val="75000"/>
                  </a:schemeClr>
                </a:solidFill>
              </a:defRPr>
            </a:lvl6pPr>
            <a:lvl7pPr marL="2285977" indent="0">
              <a:buNone/>
              <a:defRPr sz="1333">
                <a:solidFill>
                  <a:schemeClr val="tx1">
                    <a:tint val="75000"/>
                  </a:schemeClr>
                </a:solidFill>
              </a:defRPr>
            </a:lvl7pPr>
            <a:lvl8pPr marL="2666973" indent="0">
              <a:buNone/>
              <a:defRPr sz="1333">
                <a:solidFill>
                  <a:schemeClr val="tx1">
                    <a:tint val="75000"/>
                  </a:schemeClr>
                </a:solidFill>
              </a:defRPr>
            </a:lvl8pPr>
            <a:lvl9pPr marL="3047970" indent="0">
              <a:buNone/>
              <a:defRPr sz="1333">
                <a:solidFill>
                  <a:schemeClr val="tx1">
                    <a:tint val="75000"/>
                  </a:schemeClr>
                </a:solidFill>
              </a:defRPr>
            </a:lvl9pPr>
          </a:lstStyle>
          <a:p>
            <a:pPr lvl="0"/>
            <a:r>
              <a:rPr lang="en-US" dirty="0"/>
              <a:t>Click to edit subheading (optional) </a:t>
            </a:r>
          </a:p>
        </p:txBody>
      </p:sp>
      <p:sp>
        <p:nvSpPr>
          <p:cNvPr id="6" name="Slide Number Placeholder 5"/>
          <p:cNvSpPr>
            <a:spLocks noGrp="1"/>
          </p:cNvSpPr>
          <p:nvPr>
            <p:ph type="sldNum" sz="quarter" idx="12"/>
          </p:nvPr>
        </p:nvSpPr>
        <p:spPr>
          <a:xfrm>
            <a:off x="7518400" y="5296960"/>
            <a:ext cx="2286000" cy="304271"/>
          </a:xfrm>
          <a:prstGeom prst="rect">
            <a:avLst/>
          </a:prstGeom>
        </p:spPr>
        <p:txBody>
          <a:bodyPr/>
          <a:lstStyle>
            <a:lvl1pPr>
              <a:defRPr>
                <a:solidFill>
                  <a:schemeClr val="bg1"/>
                </a:solidFill>
              </a:defRPr>
            </a:lvl1pPr>
          </a:lstStyle>
          <a:p>
            <a:fld id="{177CE274-8713-884F-B04F-B6B90AF41963}" type="slidenum">
              <a:rPr lang="en-US" smtClean="0"/>
              <a:pPr/>
              <a:t>‹#›</a:t>
            </a:fld>
            <a:endParaRPr lang="en-US" dirty="0"/>
          </a:p>
        </p:txBody>
      </p:sp>
      <p:sp>
        <p:nvSpPr>
          <p:cNvPr id="8" name="Title 1">
            <a:extLst>
              <a:ext uri="{FF2B5EF4-FFF2-40B4-BE49-F238E27FC236}">
                <a16:creationId xmlns:a16="http://schemas.microsoft.com/office/drawing/2014/main" id="{10ACF870-2F5D-892A-9CA1-99944B31E66C}"/>
              </a:ext>
            </a:extLst>
          </p:cNvPr>
          <p:cNvSpPr>
            <a:spLocks noGrp="1"/>
          </p:cNvSpPr>
          <p:nvPr>
            <p:ph type="ctrTitle" hasCustomPrompt="1"/>
          </p:nvPr>
        </p:nvSpPr>
        <p:spPr>
          <a:xfrm>
            <a:off x="1514591" y="1955800"/>
            <a:ext cx="8310880" cy="1844899"/>
          </a:xfrm>
        </p:spPr>
        <p:txBody>
          <a:bodyPr anchor="t" anchorCtr="0"/>
          <a:lstStyle>
            <a:lvl1pPr algn="l">
              <a:defRPr sz="5000">
                <a:solidFill>
                  <a:schemeClr val="bg1"/>
                </a:solidFill>
              </a:defRPr>
            </a:lvl1pPr>
          </a:lstStyle>
          <a:p>
            <a:r>
              <a:rPr lang="en-US" dirty="0"/>
              <a:t>Divider slide header</a:t>
            </a:r>
            <a:br>
              <a:rPr lang="en-US" dirty="0"/>
            </a:br>
            <a:r>
              <a:rPr lang="en-US" dirty="0"/>
              <a:t>title goes here, this is about main subject</a:t>
            </a:r>
          </a:p>
        </p:txBody>
      </p:sp>
      <p:cxnSp>
        <p:nvCxnSpPr>
          <p:cNvPr id="9" name="Straight Connector 8">
            <a:extLst>
              <a:ext uri="{FF2B5EF4-FFF2-40B4-BE49-F238E27FC236}">
                <a16:creationId xmlns:a16="http://schemas.microsoft.com/office/drawing/2014/main" id="{D6D58C70-A025-2C98-C9D6-91718259CCE9}"/>
              </a:ext>
            </a:extLst>
          </p:cNvPr>
          <p:cNvCxnSpPr>
            <a:cxnSpLocks/>
          </p:cNvCxnSpPr>
          <p:nvPr userDrawn="1"/>
        </p:nvCxnSpPr>
        <p:spPr>
          <a:xfrm>
            <a:off x="355600" y="5296959"/>
            <a:ext cx="94488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7439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 Palo Verde">
    <p:bg>
      <p:bgPr>
        <a:solidFill>
          <a:schemeClr val="accent4"/>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CE173C3A-5C98-54E9-53FC-C33B2FF433F0}"/>
              </a:ext>
            </a:extLst>
          </p:cNvPr>
          <p:cNvPicPr>
            <a:picLocks noChangeAspect="1"/>
          </p:cNvPicPr>
          <p:nvPr userDrawn="1"/>
        </p:nvPicPr>
        <p:blipFill>
          <a:blip r:embed="rId2">
            <a:alphaModFix amt="70000"/>
          </a:blip>
          <a:stretch>
            <a:fillRect/>
          </a:stretch>
        </p:blipFill>
        <p:spPr>
          <a:xfrm>
            <a:off x="1" y="0"/>
            <a:ext cx="3572512" cy="5715000"/>
          </a:xfrm>
          <a:prstGeom prst="rect">
            <a:avLst/>
          </a:prstGeom>
        </p:spPr>
      </p:pic>
      <p:sp>
        <p:nvSpPr>
          <p:cNvPr id="3" name="Text Placeholder 2"/>
          <p:cNvSpPr>
            <a:spLocks noGrp="1"/>
          </p:cNvSpPr>
          <p:nvPr>
            <p:ph type="body" idx="1" hasCustomPrompt="1"/>
          </p:nvPr>
        </p:nvSpPr>
        <p:spPr>
          <a:xfrm>
            <a:off x="1514592" y="3967701"/>
            <a:ext cx="6622243" cy="962108"/>
          </a:xfrm>
        </p:spPr>
        <p:txBody>
          <a:bodyPr/>
          <a:lstStyle>
            <a:lvl1pPr marL="0" indent="0">
              <a:buNone/>
              <a:defRPr sz="2000">
                <a:solidFill>
                  <a:schemeClr val="bg1"/>
                </a:solidFill>
              </a:defRPr>
            </a:lvl1pPr>
            <a:lvl2pPr marL="380996" indent="0">
              <a:buNone/>
              <a:defRPr sz="1667">
                <a:solidFill>
                  <a:schemeClr val="tx1">
                    <a:tint val="75000"/>
                  </a:schemeClr>
                </a:solidFill>
              </a:defRPr>
            </a:lvl2pPr>
            <a:lvl3pPr marL="761992" indent="0">
              <a:buNone/>
              <a:defRPr sz="1500">
                <a:solidFill>
                  <a:schemeClr val="tx1">
                    <a:tint val="75000"/>
                  </a:schemeClr>
                </a:solidFill>
              </a:defRPr>
            </a:lvl3pPr>
            <a:lvl4pPr marL="1142989" indent="0">
              <a:buNone/>
              <a:defRPr sz="1333">
                <a:solidFill>
                  <a:schemeClr val="tx1">
                    <a:tint val="75000"/>
                  </a:schemeClr>
                </a:solidFill>
              </a:defRPr>
            </a:lvl4pPr>
            <a:lvl5pPr marL="1523985" indent="0">
              <a:buNone/>
              <a:defRPr sz="1333">
                <a:solidFill>
                  <a:schemeClr val="tx1">
                    <a:tint val="75000"/>
                  </a:schemeClr>
                </a:solidFill>
              </a:defRPr>
            </a:lvl5pPr>
            <a:lvl6pPr marL="1904981" indent="0">
              <a:buNone/>
              <a:defRPr sz="1333">
                <a:solidFill>
                  <a:schemeClr val="tx1">
                    <a:tint val="75000"/>
                  </a:schemeClr>
                </a:solidFill>
              </a:defRPr>
            </a:lvl6pPr>
            <a:lvl7pPr marL="2285977" indent="0">
              <a:buNone/>
              <a:defRPr sz="1333">
                <a:solidFill>
                  <a:schemeClr val="tx1">
                    <a:tint val="75000"/>
                  </a:schemeClr>
                </a:solidFill>
              </a:defRPr>
            </a:lvl7pPr>
            <a:lvl8pPr marL="2666973" indent="0">
              <a:buNone/>
              <a:defRPr sz="1333">
                <a:solidFill>
                  <a:schemeClr val="tx1">
                    <a:tint val="75000"/>
                  </a:schemeClr>
                </a:solidFill>
              </a:defRPr>
            </a:lvl8pPr>
            <a:lvl9pPr marL="3047970" indent="0">
              <a:buNone/>
              <a:defRPr sz="1333">
                <a:solidFill>
                  <a:schemeClr val="tx1">
                    <a:tint val="75000"/>
                  </a:schemeClr>
                </a:solidFill>
              </a:defRPr>
            </a:lvl9pPr>
          </a:lstStyle>
          <a:p>
            <a:pPr lvl="0"/>
            <a:r>
              <a:rPr lang="en-US" dirty="0"/>
              <a:t>Click to edit subheading (optional) </a:t>
            </a:r>
          </a:p>
        </p:txBody>
      </p:sp>
      <p:sp>
        <p:nvSpPr>
          <p:cNvPr id="6" name="Slide Number Placeholder 5"/>
          <p:cNvSpPr>
            <a:spLocks noGrp="1"/>
          </p:cNvSpPr>
          <p:nvPr>
            <p:ph type="sldNum" sz="quarter" idx="12"/>
          </p:nvPr>
        </p:nvSpPr>
        <p:spPr>
          <a:xfrm>
            <a:off x="7518400" y="5296960"/>
            <a:ext cx="2286000" cy="304271"/>
          </a:xfrm>
          <a:prstGeom prst="rect">
            <a:avLst/>
          </a:prstGeom>
        </p:spPr>
        <p:txBody>
          <a:bodyPr/>
          <a:lstStyle>
            <a:lvl1pPr>
              <a:defRPr>
                <a:solidFill>
                  <a:schemeClr val="bg1"/>
                </a:solidFill>
              </a:defRPr>
            </a:lvl1pPr>
          </a:lstStyle>
          <a:p>
            <a:fld id="{177CE274-8713-884F-B04F-B6B90AF41963}" type="slidenum">
              <a:rPr lang="en-US" smtClean="0"/>
              <a:pPr/>
              <a:t>‹#›</a:t>
            </a:fld>
            <a:endParaRPr lang="en-US" dirty="0"/>
          </a:p>
        </p:txBody>
      </p:sp>
      <p:sp>
        <p:nvSpPr>
          <p:cNvPr id="8" name="Title 1">
            <a:extLst>
              <a:ext uri="{FF2B5EF4-FFF2-40B4-BE49-F238E27FC236}">
                <a16:creationId xmlns:a16="http://schemas.microsoft.com/office/drawing/2014/main" id="{10ACF870-2F5D-892A-9CA1-99944B31E66C}"/>
              </a:ext>
            </a:extLst>
          </p:cNvPr>
          <p:cNvSpPr>
            <a:spLocks noGrp="1"/>
          </p:cNvSpPr>
          <p:nvPr>
            <p:ph type="ctrTitle" hasCustomPrompt="1"/>
          </p:nvPr>
        </p:nvSpPr>
        <p:spPr>
          <a:xfrm>
            <a:off x="1514591" y="1955800"/>
            <a:ext cx="8310880" cy="1844899"/>
          </a:xfrm>
        </p:spPr>
        <p:txBody>
          <a:bodyPr anchor="t" anchorCtr="0"/>
          <a:lstStyle>
            <a:lvl1pPr algn="l">
              <a:defRPr sz="5000">
                <a:solidFill>
                  <a:schemeClr val="bg1"/>
                </a:solidFill>
              </a:defRPr>
            </a:lvl1pPr>
          </a:lstStyle>
          <a:p>
            <a:r>
              <a:rPr lang="en-US" dirty="0"/>
              <a:t>Divider slide header</a:t>
            </a:r>
            <a:br>
              <a:rPr lang="en-US" dirty="0"/>
            </a:br>
            <a:r>
              <a:rPr lang="en-US" dirty="0"/>
              <a:t>title goes here, this is about main subject</a:t>
            </a:r>
          </a:p>
        </p:txBody>
      </p:sp>
      <p:cxnSp>
        <p:nvCxnSpPr>
          <p:cNvPr id="9" name="Straight Connector 8">
            <a:extLst>
              <a:ext uri="{FF2B5EF4-FFF2-40B4-BE49-F238E27FC236}">
                <a16:creationId xmlns:a16="http://schemas.microsoft.com/office/drawing/2014/main" id="{D6D58C70-A025-2C98-C9D6-91718259CCE9}"/>
              </a:ext>
            </a:extLst>
          </p:cNvPr>
          <p:cNvCxnSpPr>
            <a:cxnSpLocks/>
          </p:cNvCxnSpPr>
          <p:nvPr userDrawn="1"/>
        </p:nvCxnSpPr>
        <p:spPr>
          <a:xfrm>
            <a:off x="355600" y="5296959"/>
            <a:ext cx="94488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4399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 Sky">
    <p:bg>
      <p:bgPr>
        <a:solidFill>
          <a:srgbClr val="4298B5"/>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with low confidence">
            <a:extLst>
              <a:ext uri="{FF2B5EF4-FFF2-40B4-BE49-F238E27FC236}">
                <a16:creationId xmlns:a16="http://schemas.microsoft.com/office/drawing/2014/main" id="{A87BB1C2-25D1-C630-D541-D13D26A4F685}"/>
              </a:ext>
            </a:extLst>
          </p:cNvPr>
          <p:cNvPicPr>
            <a:picLocks noChangeAspect="1"/>
          </p:cNvPicPr>
          <p:nvPr userDrawn="1"/>
        </p:nvPicPr>
        <p:blipFill>
          <a:blip r:embed="rId2">
            <a:alphaModFix amt="70000"/>
          </a:blip>
          <a:stretch>
            <a:fillRect/>
          </a:stretch>
        </p:blipFill>
        <p:spPr>
          <a:xfrm>
            <a:off x="1" y="0"/>
            <a:ext cx="3572512" cy="5715000"/>
          </a:xfrm>
          <a:prstGeom prst="rect">
            <a:avLst/>
          </a:prstGeom>
        </p:spPr>
      </p:pic>
      <p:sp>
        <p:nvSpPr>
          <p:cNvPr id="3" name="Text Placeholder 2"/>
          <p:cNvSpPr>
            <a:spLocks noGrp="1"/>
          </p:cNvSpPr>
          <p:nvPr>
            <p:ph type="body" idx="1" hasCustomPrompt="1"/>
          </p:nvPr>
        </p:nvSpPr>
        <p:spPr>
          <a:xfrm>
            <a:off x="1514592" y="3967701"/>
            <a:ext cx="6622243" cy="962108"/>
          </a:xfrm>
        </p:spPr>
        <p:txBody>
          <a:bodyPr/>
          <a:lstStyle>
            <a:lvl1pPr marL="0" indent="0">
              <a:buNone/>
              <a:defRPr sz="2000">
                <a:solidFill>
                  <a:schemeClr val="bg1"/>
                </a:solidFill>
              </a:defRPr>
            </a:lvl1pPr>
            <a:lvl2pPr marL="380996" indent="0">
              <a:buNone/>
              <a:defRPr sz="1667">
                <a:solidFill>
                  <a:schemeClr val="tx1">
                    <a:tint val="75000"/>
                  </a:schemeClr>
                </a:solidFill>
              </a:defRPr>
            </a:lvl2pPr>
            <a:lvl3pPr marL="761992" indent="0">
              <a:buNone/>
              <a:defRPr sz="1500">
                <a:solidFill>
                  <a:schemeClr val="tx1">
                    <a:tint val="75000"/>
                  </a:schemeClr>
                </a:solidFill>
              </a:defRPr>
            </a:lvl3pPr>
            <a:lvl4pPr marL="1142989" indent="0">
              <a:buNone/>
              <a:defRPr sz="1333">
                <a:solidFill>
                  <a:schemeClr val="tx1">
                    <a:tint val="75000"/>
                  </a:schemeClr>
                </a:solidFill>
              </a:defRPr>
            </a:lvl4pPr>
            <a:lvl5pPr marL="1523985" indent="0">
              <a:buNone/>
              <a:defRPr sz="1333">
                <a:solidFill>
                  <a:schemeClr val="tx1">
                    <a:tint val="75000"/>
                  </a:schemeClr>
                </a:solidFill>
              </a:defRPr>
            </a:lvl5pPr>
            <a:lvl6pPr marL="1904981" indent="0">
              <a:buNone/>
              <a:defRPr sz="1333">
                <a:solidFill>
                  <a:schemeClr val="tx1">
                    <a:tint val="75000"/>
                  </a:schemeClr>
                </a:solidFill>
              </a:defRPr>
            </a:lvl6pPr>
            <a:lvl7pPr marL="2285977" indent="0">
              <a:buNone/>
              <a:defRPr sz="1333">
                <a:solidFill>
                  <a:schemeClr val="tx1">
                    <a:tint val="75000"/>
                  </a:schemeClr>
                </a:solidFill>
              </a:defRPr>
            </a:lvl7pPr>
            <a:lvl8pPr marL="2666973" indent="0">
              <a:buNone/>
              <a:defRPr sz="1333">
                <a:solidFill>
                  <a:schemeClr val="tx1">
                    <a:tint val="75000"/>
                  </a:schemeClr>
                </a:solidFill>
              </a:defRPr>
            </a:lvl8pPr>
            <a:lvl9pPr marL="3047970" indent="0">
              <a:buNone/>
              <a:defRPr sz="1333">
                <a:solidFill>
                  <a:schemeClr val="tx1">
                    <a:tint val="75000"/>
                  </a:schemeClr>
                </a:solidFill>
              </a:defRPr>
            </a:lvl9pPr>
          </a:lstStyle>
          <a:p>
            <a:pPr lvl="0"/>
            <a:r>
              <a:rPr lang="en-US" dirty="0"/>
              <a:t>Click to edit subheading (optional) </a:t>
            </a:r>
          </a:p>
        </p:txBody>
      </p:sp>
      <p:sp>
        <p:nvSpPr>
          <p:cNvPr id="6" name="Slide Number Placeholder 5"/>
          <p:cNvSpPr>
            <a:spLocks noGrp="1"/>
          </p:cNvSpPr>
          <p:nvPr>
            <p:ph type="sldNum" sz="quarter" idx="12"/>
          </p:nvPr>
        </p:nvSpPr>
        <p:spPr>
          <a:xfrm>
            <a:off x="7518400" y="5296960"/>
            <a:ext cx="2286000" cy="304271"/>
          </a:xfrm>
          <a:prstGeom prst="rect">
            <a:avLst/>
          </a:prstGeom>
        </p:spPr>
        <p:txBody>
          <a:bodyPr/>
          <a:lstStyle>
            <a:lvl1pPr>
              <a:defRPr>
                <a:solidFill>
                  <a:schemeClr val="bg1"/>
                </a:solidFill>
              </a:defRPr>
            </a:lvl1pPr>
          </a:lstStyle>
          <a:p>
            <a:fld id="{177CE274-8713-884F-B04F-B6B90AF41963}" type="slidenum">
              <a:rPr lang="en-US" smtClean="0"/>
              <a:pPr/>
              <a:t>‹#›</a:t>
            </a:fld>
            <a:endParaRPr lang="en-US" dirty="0"/>
          </a:p>
        </p:txBody>
      </p:sp>
      <p:sp>
        <p:nvSpPr>
          <p:cNvPr id="8" name="Title 1">
            <a:extLst>
              <a:ext uri="{FF2B5EF4-FFF2-40B4-BE49-F238E27FC236}">
                <a16:creationId xmlns:a16="http://schemas.microsoft.com/office/drawing/2014/main" id="{10ACF870-2F5D-892A-9CA1-99944B31E66C}"/>
              </a:ext>
            </a:extLst>
          </p:cNvPr>
          <p:cNvSpPr>
            <a:spLocks noGrp="1"/>
          </p:cNvSpPr>
          <p:nvPr>
            <p:ph type="ctrTitle" hasCustomPrompt="1"/>
          </p:nvPr>
        </p:nvSpPr>
        <p:spPr>
          <a:xfrm>
            <a:off x="1514591" y="1955800"/>
            <a:ext cx="8310880" cy="1844899"/>
          </a:xfrm>
        </p:spPr>
        <p:txBody>
          <a:bodyPr anchor="t" anchorCtr="0"/>
          <a:lstStyle>
            <a:lvl1pPr algn="l">
              <a:defRPr sz="5000">
                <a:solidFill>
                  <a:schemeClr val="bg1"/>
                </a:solidFill>
              </a:defRPr>
            </a:lvl1pPr>
          </a:lstStyle>
          <a:p>
            <a:r>
              <a:rPr lang="en-US" dirty="0"/>
              <a:t>Divider slide header</a:t>
            </a:r>
            <a:br>
              <a:rPr lang="en-US" dirty="0"/>
            </a:br>
            <a:r>
              <a:rPr lang="en-US" dirty="0"/>
              <a:t>title goes here, this is about main subject</a:t>
            </a:r>
          </a:p>
        </p:txBody>
      </p:sp>
      <p:cxnSp>
        <p:nvCxnSpPr>
          <p:cNvPr id="9" name="Straight Connector 8">
            <a:extLst>
              <a:ext uri="{FF2B5EF4-FFF2-40B4-BE49-F238E27FC236}">
                <a16:creationId xmlns:a16="http://schemas.microsoft.com/office/drawing/2014/main" id="{D6D58C70-A025-2C98-C9D6-91718259CCE9}"/>
              </a:ext>
            </a:extLst>
          </p:cNvPr>
          <p:cNvCxnSpPr>
            <a:cxnSpLocks/>
          </p:cNvCxnSpPr>
          <p:nvPr userDrawn="1"/>
        </p:nvCxnSpPr>
        <p:spPr>
          <a:xfrm>
            <a:off x="355600" y="5296959"/>
            <a:ext cx="94488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2797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 Plum">
    <p:bg>
      <p:bgPr>
        <a:solidFill>
          <a:schemeClr val="accent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9B1620-33A2-EB92-1A78-56D0FCB9B5B6}"/>
              </a:ext>
            </a:extLst>
          </p:cNvPr>
          <p:cNvPicPr>
            <a:picLocks noChangeAspect="1"/>
          </p:cNvPicPr>
          <p:nvPr userDrawn="1"/>
        </p:nvPicPr>
        <p:blipFill>
          <a:blip r:embed="rId2"/>
          <a:srcRect/>
          <a:stretch/>
        </p:blipFill>
        <p:spPr>
          <a:xfrm>
            <a:off x="0" y="0"/>
            <a:ext cx="3572511" cy="5715000"/>
          </a:xfrm>
          <a:prstGeom prst="rect">
            <a:avLst/>
          </a:prstGeom>
        </p:spPr>
      </p:pic>
      <p:sp>
        <p:nvSpPr>
          <p:cNvPr id="3" name="Text Placeholder 2"/>
          <p:cNvSpPr>
            <a:spLocks noGrp="1"/>
          </p:cNvSpPr>
          <p:nvPr>
            <p:ph type="body" idx="1" hasCustomPrompt="1"/>
          </p:nvPr>
        </p:nvSpPr>
        <p:spPr>
          <a:xfrm>
            <a:off x="1514592" y="3967701"/>
            <a:ext cx="6622243" cy="962108"/>
          </a:xfrm>
        </p:spPr>
        <p:txBody>
          <a:bodyPr/>
          <a:lstStyle>
            <a:lvl1pPr marL="0" indent="0">
              <a:buNone/>
              <a:defRPr sz="2000">
                <a:solidFill>
                  <a:schemeClr val="bg1"/>
                </a:solidFill>
              </a:defRPr>
            </a:lvl1pPr>
            <a:lvl2pPr marL="380996" indent="0">
              <a:buNone/>
              <a:defRPr sz="1667">
                <a:solidFill>
                  <a:schemeClr val="tx1">
                    <a:tint val="75000"/>
                  </a:schemeClr>
                </a:solidFill>
              </a:defRPr>
            </a:lvl2pPr>
            <a:lvl3pPr marL="761992" indent="0">
              <a:buNone/>
              <a:defRPr sz="1500">
                <a:solidFill>
                  <a:schemeClr val="tx1">
                    <a:tint val="75000"/>
                  </a:schemeClr>
                </a:solidFill>
              </a:defRPr>
            </a:lvl3pPr>
            <a:lvl4pPr marL="1142989" indent="0">
              <a:buNone/>
              <a:defRPr sz="1333">
                <a:solidFill>
                  <a:schemeClr val="tx1">
                    <a:tint val="75000"/>
                  </a:schemeClr>
                </a:solidFill>
              </a:defRPr>
            </a:lvl4pPr>
            <a:lvl5pPr marL="1523985" indent="0">
              <a:buNone/>
              <a:defRPr sz="1333">
                <a:solidFill>
                  <a:schemeClr val="tx1">
                    <a:tint val="75000"/>
                  </a:schemeClr>
                </a:solidFill>
              </a:defRPr>
            </a:lvl5pPr>
            <a:lvl6pPr marL="1904981" indent="0">
              <a:buNone/>
              <a:defRPr sz="1333">
                <a:solidFill>
                  <a:schemeClr val="tx1">
                    <a:tint val="75000"/>
                  </a:schemeClr>
                </a:solidFill>
              </a:defRPr>
            </a:lvl6pPr>
            <a:lvl7pPr marL="2285977" indent="0">
              <a:buNone/>
              <a:defRPr sz="1333">
                <a:solidFill>
                  <a:schemeClr val="tx1">
                    <a:tint val="75000"/>
                  </a:schemeClr>
                </a:solidFill>
              </a:defRPr>
            </a:lvl7pPr>
            <a:lvl8pPr marL="2666973" indent="0">
              <a:buNone/>
              <a:defRPr sz="1333">
                <a:solidFill>
                  <a:schemeClr val="tx1">
                    <a:tint val="75000"/>
                  </a:schemeClr>
                </a:solidFill>
              </a:defRPr>
            </a:lvl8pPr>
            <a:lvl9pPr marL="3047970" indent="0">
              <a:buNone/>
              <a:defRPr sz="1333">
                <a:solidFill>
                  <a:schemeClr val="tx1">
                    <a:tint val="75000"/>
                  </a:schemeClr>
                </a:solidFill>
              </a:defRPr>
            </a:lvl9pPr>
          </a:lstStyle>
          <a:p>
            <a:pPr lvl="0"/>
            <a:r>
              <a:rPr lang="en-US" dirty="0"/>
              <a:t>Click to edit subheading (optional) </a:t>
            </a:r>
          </a:p>
        </p:txBody>
      </p:sp>
      <p:sp>
        <p:nvSpPr>
          <p:cNvPr id="6" name="Slide Number Placeholder 5"/>
          <p:cNvSpPr>
            <a:spLocks noGrp="1"/>
          </p:cNvSpPr>
          <p:nvPr>
            <p:ph type="sldNum" sz="quarter" idx="12"/>
          </p:nvPr>
        </p:nvSpPr>
        <p:spPr>
          <a:xfrm>
            <a:off x="7518400" y="5296960"/>
            <a:ext cx="2286000" cy="304271"/>
          </a:xfrm>
          <a:prstGeom prst="rect">
            <a:avLst/>
          </a:prstGeom>
        </p:spPr>
        <p:txBody>
          <a:bodyPr/>
          <a:lstStyle>
            <a:lvl1pPr>
              <a:defRPr>
                <a:solidFill>
                  <a:schemeClr val="bg1"/>
                </a:solidFill>
              </a:defRPr>
            </a:lvl1pPr>
          </a:lstStyle>
          <a:p>
            <a:fld id="{177CE274-8713-884F-B04F-B6B90AF41963}" type="slidenum">
              <a:rPr lang="en-US" smtClean="0"/>
              <a:pPr/>
              <a:t>‹#›</a:t>
            </a:fld>
            <a:endParaRPr lang="en-US" dirty="0"/>
          </a:p>
        </p:txBody>
      </p:sp>
      <p:sp>
        <p:nvSpPr>
          <p:cNvPr id="8" name="Title 1">
            <a:extLst>
              <a:ext uri="{FF2B5EF4-FFF2-40B4-BE49-F238E27FC236}">
                <a16:creationId xmlns:a16="http://schemas.microsoft.com/office/drawing/2014/main" id="{10ACF870-2F5D-892A-9CA1-99944B31E66C}"/>
              </a:ext>
            </a:extLst>
          </p:cNvPr>
          <p:cNvSpPr>
            <a:spLocks noGrp="1"/>
          </p:cNvSpPr>
          <p:nvPr>
            <p:ph type="ctrTitle" hasCustomPrompt="1"/>
          </p:nvPr>
        </p:nvSpPr>
        <p:spPr>
          <a:xfrm>
            <a:off x="1514591" y="1955800"/>
            <a:ext cx="8310880" cy="1844899"/>
          </a:xfrm>
        </p:spPr>
        <p:txBody>
          <a:bodyPr anchor="t" anchorCtr="0"/>
          <a:lstStyle>
            <a:lvl1pPr algn="l">
              <a:defRPr sz="5000">
                <a:solidFill>
                  <a:schemeClr val="bg1"/>
                </a:solidFill>
              </a:defRPr>
            </a:lvl1pPr>
          </a:lstStyle>
          <a:p>
            <a:r>
              <a:rPr lang="en-US" dirty="0"/>
              <a:t>Divider slide header</a:t>
            </a:r>
            <a:br>
              <a:rPr lang="en-US" dirty="0"/>
            </a:br>
            <a:r>
              <a:rPr lang="en-US" dirty="0"/>
              <a:t>title goes here, this is about main subject</a:t>
            </a:r>
          </a:p>
        </p:txBody>
      </p:sp>
      <p:cxnSp>
        <p:nvCxnSpPr>
          <p:cNvPr id="9" name="Straight Connector 8">
            <a:extLst>
              <a:ext uri="{FF2B5EF4-FFF2-40B4-BE49-F238E27FC236}">
                <a16:creationId xmlns:a16="http://schemas.microsoft.com/office/drawing/2014/main" id="{D6D58C70-A025-2C98-C9D6-91718259CCE9}"/>
              </a:ext>
            </a:extLst>
          </p:cNvPr>
          <p:cNvCxnSpPr>
            <a:cxnSpLocks/>
          </p:cNvCxnSpPr>
          <p:nvPr userDrawn="1"/>
        </p:nvCxnSpPr>
        <p:spPr>
          <a:xfrm>
            <a:off x="355600" y="5296959"/>
            <a:ext cx="94488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5150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 Thank You">
    <p:bg>
      <p:bgPr>
        <a:solidFill>
          <a:srgbClr val="53565A"/>
        </a:solidFill>
        <a:effectLst/>
      </p:bgPr>
    </p:bg>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65630BED-1E98-0CEF-3896-D0DA0B0CA961}"/>
              </a:ext>
            </a:extLst>
          </p:cNvPr>
          <p:cNvPicPr>
            <a:picLocks noChangeAspect="1"/>
          </p:cNvPicPr>
          <p:nvPr userDrawn="1"/>
        </p:nvPicPr>
        <p:blipFill>
          <a:blip r:embed="rId2">
            <a:alphaModFix amt="70000"/>
            <a:extLst>
              <a:ext uri="{BEBA8EAE-BF5A-486C-A8C5-ECC9F3942E4B}">
                <a14:imgProps xmlns:a14="http://schemas.microsoft.com/office/drawing/2010/main">
                  <a14:imgLayer r:embed="rId3">
                    <a14:imgEffect>
                      <a14:colorTemperature colorTemp="5900"/>
                    </a14:imgEffect>
                    <a14:imgEffect>
                      <a14:saturation sat="0"/>
                    </a14:imgEffect>
                  </a14:imgLayer>
                </a14:imgProps>
              </a:ext>
            </a:extLst>
          </a:blip>
          <a:stretch>
            <a:fillRect/>
          </a:stretch>
        </p:blipFill>
        <p:spPr>
          <a:xfrm>
            <a:off x="1" y="0"/>
            <a:ext cx="3572512" cy="5715000"/>
          </a:xfrm>
          <a:prstGeom prst="rect">
            <a:avLst/>
          </a:prstGeom>
        </p:spPr>
      </p:pic>
      <p:sp>
        <p:nvSpPr>
          <p:cNvPr id="6" name="Slide Number Placeholder 5"/>
          <p:cNvSpPr>
            <a:spLocks noGrp="1"/>
          </p:cNvSpPr>
          <p:nvPr>
            <p:ph type="sldNum" sz="quarter" idx="12"/>
          </p:nvPr>
        </p:nvSpPr>
        <p:spPr>
          <a:xfrm>
            <a:off x="7518400" y="5296960"/>
            <a:ext cx="2286000" cy="304271"/>
          </a:xfrm>
          <a:prstGeom prst="rect">
            <a:avLst/>
          </a:prstGeom>
        </p:spPr>
        <p:txBody>
          <a:bodyPr/>
          <a:lstStyle>
            <a:lvl1pPr>
              <a:defRPr>
                <a:solidFill>
                  <a:schemeClr val="bg1"/>
                </a:solidFill>
              </a:defRPr>
            </a:lvl1pPr>
          </a:lstStyle>
          <a:p>
            <a:fld id="{177CE274-8713-884F-B04F-B6B90AF41963}" type="slidenum">
              <a:rPr lang="en-US" smtClean="0"/>
              <a:pPr/>
              <a:t>‹#›</a:t>
            </a:fld>
            <a:endParaRPr lang="en-US" dirty="0"/>
          </a:p>
        </p:txBody>
      </p:sp>
      <p:sp>
        <p:nvSpPr>
          <p:cNvPr id="8" name="Title 1">
            <a:extLst>
              <a:ext uri="{FF2B5EF4-FFF2-40B4-BE49-F238E27FC236}">
                <a16:creationId xmlns:a16="http://schemas.microsoft.com/office/drawing/2014/main" id="{10ACF870-2F5D-892A-9CA1-99944B31E66C}"/>
              </a:ext>
            </a:extLst>
          </p:cNvPr>
          <p:cNvSpPr>
            <a:spLocks noGrp="1"/>
          </p:cNvSpPr>
          <p:nvPr>
            <p:ph type="ctrTitle" hasCustomPrompt="1"/>
          </p:nvPr>
        </p:nvSpPr>
        <p:spPr>
          <a:xfrm>
            <a:off x="1514591" y="3298710"/>
            <a:ext cx="8310880" cy="1844899"/>
          </a:xfrm>
        </p:spPr>
        <p:txBody>
          <a:bodyPr anchor="b" anchorCtr="0"/>
          <a:lstStyle>
            <a:lvl1pPr algn="r">
              <a:defRPr sz="5000">
                <a:solidFill>
                  <a:schemeClr val="bg1"/>
                </a:solidFill>
              </a:defRPr>
            </a:lvl1pPr>
          </a:lstStyle>
          <a:p>
            <a:r>
              <a:rPr lang="en-US" dirty="0"/>
              <a:t>Thank You</a:t>
            </a:r>
          </a:p>
        </p:txBody>
      </p:sp>
      <p:pic>
        <p:nvPicPr>
          <p:cNvPr id="7" name="Picture 6">
            <a:extLst>
              <a:ext uri="{FF2B5EF4-FFF2-40B4-BE49-F238E27FC236}">
                <a16:creationId xmlns:a16="http://schemas.microsoft.com/office/drawing/2014/main" id="{4E48C632-C05E-CB25-DBC6-9EB32E637938}"/>
              </a:ext>
            </a:extLst>
          </p:cNvPr>
          <p:cNvPicPr>
            <a:picLocks noChangeAspect="1"/>
          </p:cNvPicPr>
          <p:nvPr userDrawn="1"/>
        </p:nvPicPr>
        <p:blipFill>
          <a:blip r:embed="rId4"/>
          <a:srcRect/>
          <a:stretch/>
        </p:blipFill>
        <p:spPr>
          <a:xfrm>
            <a:off x="348129" y="5389835"/>
            <a:ext cx="1584960" cy="171815"/>
          </a:xfrm>
          <a:prstGeom prst="rect">
            <a:avLst/>
          </a:prstGeom>
        </p:spPr>
      </p:pic>
      <p:cxnSp>
        <p:nvCxnSpPr>
          <p:cNvPr id="9" name="Straight Connector 8">
            <a:extLst>
              <a:ext uri="{FF2B5EF4-FFF2-40B4-BE49-F238E27FC236}">
                <a16:creationId xmlns:a16="http://schemas.microsoft.com/office/drawing/2014/main" id="{D6D58C70-A025-2C98-C9D6-91718259CCE9}"/>
              </a:ext>
            </a:extLst>
          </p:cNvPr>
          <p:cNvCxnSpPr>
            <a:cxnSpLocks/>
          </p:cNvCxnSpPr>
          <p:nvPr userDrawn="1"/>
        </p:nvCxnSpPr>
        <p:spPr>
          <a:xfrm>
            <a:off x="355600" y="5296959"/>
            <a:ext cx="94488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3524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txt only">
    <p:bg>
      <p:bgPr>
        <a:solidFill>
          <a:schemeClr val="tx1"/>
        </a:solidFill>
        <a:effectLst/>
      </p:bgPr>
    </p:bg>
    <p:spTree>
      <p:nvGrpSpPr>
        <p:cNvPr id="1" name=""/>
        <p:cNvGrpSpPr/>
        <p:nvPr/>
      </p:nvGrpSpPr>
      <p:grpSpPr>
        <a:xfrm>
          <a:off x="0" y="0"/>
          <a:ext cx="0" cy="0"/>
          <a:chOff x="0" y="0"/>
          <a:chExt cx="0" cy="0"/>
        </a:xfrm>
      </p:grpSpPr>
      <p:pic>
        <p:nvPicPr>
          <p:cNvPr id="14" name="Picture 13" descr="Background pattern&#10;&#10;Description automatically generated">
            <a:extLst>
              <a:ext uri="{FF2B5EF4-FFF2-40B4-BE49-F238E27FC236}">
                <a16:creationId xmlns:a16="http://schemas.microsoft.com/office/drawing/2014/main" id="{F57962F0-D43B-AD1B-95F7-59D2CF576262}"/>
              </a:ext>
            </a:extLst>
          </p:cNvPr>
          <p:cNvPicPr>
            <a:picLocks noChangeAspect="1"/>
          </p:cNvPicPr>
          <p:nvPr userDrawn="1"/>
        </p:nvPicPr>
        <p:blipFill>
          <a:blip r:embed="rId2"/>
          <a:stretch>
            <a:fillRect/>
          </a:stretch>
        </p:blipFill>
        <p:spPr>
          <a:xfrm>
            <a:off x="1" y="0"/>
            <a:ext cx="3572512" cy="5715000"/>
          </a:xfrm>
          <a:prstGeom prst="rect">
            <a:avLst/>
          </a:prstGeom>
        </p:spPr>
      </p:pic>
      <p:sp>
        <p:nvSpPr>
          <p:cNvPr id="2" name="Title 1"/>
          <p:cNvSpPr>
            <a:spLocks noGrp="1"/>
          </p:cNvSpPr>
          <p:nvPr>
            <p:ph type="ctrTitle" hasCustomPrompt="1"/>
          </p:nvPr>
        </p:nvSpPr>
        <p:spPr>
          <a:xfrm>
            <a:off x="1514591" y="1955800"/>
            <a:ext cx="8310880" cy="1405468"/>
          </a:xfrm>
        </p:spPr>
        <p:txBody>
          <a:bodyPr anchor="t" anchorCtr="0"/>
          <a:lstStyle>
            <a:lvl1pPr algn="l">
              <a:defRPr sz="5000">
                <a:solidFill>
                  <a:schemeClr val="bg1"/>
                </a:solidFill>
              </a:defRPr>
            </a:lvl1pPr>
          </a:lstStyle>
          <a:p>
            <a:r>
              <a:rPr lang="en-US" dirty="0"/>
              <a:t>Click to edit main title style, continues across two lines</a:t>
            </a:r>
          </a:p>
        </p:txBody>
      </p:sp>
      <p:sp>
        <p:nvSpPr>
          <p:cNvPr id="3" name="Subtitle 2"/>
          <p:cNvSpPr>
            <a:spLocks noGrp="1"/>
          </p:cNvSpPr>
          <p:nvPr>
            <p:ph type="subTitle" idx="1" hasCustomPrompt="1"/>
          </p:nvPr>
        </p:nvSpPr>
        <p:spPr>
          <a:xfrm>
            <a:off x="4097867" y="3386669"/>
            <a:ext cx="4372562" cy="1198881"/>
          </a:xfrm>
        </p:spPr>
        <p:txBody>
          <a:bodyPr/>
          <a:lstStyle>
            <a:lvl1pPr marL="0" indent="0" algn="l">
              <a:buNone/>
              <a:defRPr sz="2000">
                <a:solidFill>
                  <a:schemeClr val="bg1"/>
                </a:solidFill>
              </a:defRPr>
            </a:lvl1pPr>
            <a:lvl2pPr marL="380996" indent="0" algn="ctr">
              <a:buNone/>
              <a:defRPr sz="1667"/>
            </a:lvl2pPr>
            <a:lvl3pPr marL="761992" indent="0" algn="ctr">
              <a:buNone/>
              <a:defRPr sz="1500"/>
            </a:lvl3pPr>
            <a:lvl4pPr marL="1142989" indent="0" algn="ctr">
              <a:buNone/>
              <a:defRPr sz="1333"/>
            </a:lvl4pPr>
            <a:lvl5pPr marL="1523985" indent="0" algn="ctr">
              <a:buNone/>
              <a:defRPr sz="1333"/>
            </a:lvl5pPr>
            <a:lvl6pPr marL="1904981" indent="0" algn="ctr">
              <a:buNone/>
              <a:defRPr sz="1333"/>
            </a:lvl6pPr>
            <a:lvl7pPr marL="2285977" indent="0" algn="ctr">
              <a:buNone/>
              <a:defRPr sz="1333"/>
            </a:lvl7pPr>
            <a:lvl8pPr marL="2666973" indent="0" algn="ctr">
              <a:buNone/>
              <a:defRPr sz="1333"/>
            </a:lvl8pPr>
            <a:lvl9pPr marL="3047970" indent="0" algn="ctr">
              <a:buNone/>
              <a:defRPr sz="1333"/>
            </a:lvl9pPr>
          </a:lstStyle>
          <a:p>
            <a:r>
              <a:rPr lang="en-US" dirty="0"/>
              <a:t>First Last Name</a:t>
            </a:r>
          </a:p>
          <a:p>
            <a:r>
              <a:rPr lang="en-US" dirty="0"/>
              <a:t>Department</a:t>
            </a:r>
          </a:p>
          <a:p>
            <a:r>
              <a:rPr lang="en-US" dirty="0"/>
              <a:t>Date 20XX</a:t>
            </a:r>
          </a:p>
        </p:txBody>
      </p:sp>
      <p:pic>
        <p:nvPicPr>
          <p:cNvPr id="7" name="Picture 6">
            <a:extLst>
              <a:ext uri="{FF2B5EF4-FFF2-40B4-BE49-F238E27FC236}">
                <a16:creationId xmlns:a16="http://schemas.microsoft.com/office/drawing/2014/main" id="{E24CEC4E-08A4-C71F-B0A5-85DDDB2EA33F}"/>
              </a:ext>
            </a:extLst>
          </p:cNvPr>
          <p:cNvPicPr>
            <a:picLocks noChangeAspect="1"/>
          </p:cNvPicPr>
          <p:nvPr userDrawn="1"/>
        </p:nvPicPr>
        <p:blipFill>
          <a:blip r:embed="rId3"/>
          <a:srcRect/>
          <a:stretch/>
        </p:blipFill>
        <p:spPr>
          <a:xfrm>
            <a:off x="8175036" y="5383111"/>
            <a:ext cx="1778000" cy="192741"/>
          </a:xfrm>
          <a:prstGeom prst="rect">
            <a:avLst/>
          </a:prstGeom>
        </p:spPr>
      </p:pic>
    </p:spTree>
    <p:extLst>
      <p:ext uri="{BB962C8B-B14F-4D97-AF65-F5344CB8AC3E}">
        <p14:creationId xmlns:p14="http://schemas.microsoft.com/office/powerpoint/2010/main" val="19799085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7518400" y="5296960"/>
            <a:ext cx="2286000" cy="304271"/>
          </a:xfrm>
          <a:prstGeom prst="rect">
            <a:avLst/>
          </a:prstGeom>
        </p:spPr>
        <p:txBody>
          <a:bodyPr/>
          <a:lstStyle/>
          <a:p>
            <a:fld id="{177CE274-8713-884F-B04F-B6B90AF41963}" type="slidenum">
              <a:rPr lang="en-US" smtClean="0"/>
              <a:t>‹#›</a:t>
            </a:fld>
            <a:endParaRPr lang="en-US"/>
          </a:p>
        </p:txBody>
      </p:sp>
    </p:spTree>
    <p:extLst>
      <p:ext uri="{BB962C8B-B14F-4D97-AF65-F5344CB8AC3E}">
        <p14:creationId xmlns:p14="http://schemas.microsoft.com/office/powerpoint/2010/main" val="23183793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518400" y="5296960"/>
            <a:ext cx="2286000" cy="304271"/>
          </a:xfrm>
          <a:prstGeom prst="rect">
            <a:avLst/>
          </a:prstGeom>
        </p:spPr>
        <p:txBody>
          <a:bodyPr/>
          <a:lstStyle/>
          <a:p>
            <a:fld id="{177CE274-8713-884F-B04F-B6B90AF41963}" type="slidenum">
              <a:rPr lang="en-US" smtClean="0"/>
              <a:t>‹#›</a:t>
            </a:fld>
            <a:endParaRPr lang="en-US"/>
          </a:p>
        </p:txBody>
      </p:sp>
    </p:spTree>
    <p:extLst>
      <p:ext uri="{BB962C8B-B14F-4D97-AF65-F5344CB8AC3E}">
        <p14:creationId xmlns:p14="http://schemas.microsoft.com/office/powerpoint/2010/main" val="2685974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a:off x="0" y="5530000"/>
            <a:ext cx="10160000" cy="61667"/>
          </a:xfrm>
          <a:prstGeom prst="rect">
            <a:avLst/>
          </a:prstGeom>
          <a:solidFill>
            <a:srgbClr val="00BCE4"/>
          </a:solidFill>
          <a:ln w="9525" cap="flat" cmpd="sng">
            <a:solidFill>
              <a:srgbClr val="00BCE4"/>
            </a:solidFill>
            <a:prstDash val="solid"/>
            <a:round/>
            <a:headEnd type="none" w="sm" len="sm"/>
            <a:tailEnd type="none" w="sm" len="sm"/>
          </a:ln>
        </p:spPr>
        <p:txBody>
          <a:bodyPr spcFirstLastPara="1" wrap="square" lIns="101583" tIns="101583" rIns="101583" bIns="101583" anchor="ctr" anchorCtr="0">
            <a:noAutofit/>
          </a:bodyPr>
          <a:lstStyle/>
          <a:p>
            <a:pPr marL="0" lvl="0" indent="0" algn="l" rtl="0">
              <a:spcBef>
                <a:spcPts val="0"/>
              </a:spcBef>
              <a:spcAft>
                <a:spcPts val="0"/>
              </a:spcAft>
              <a:buNone/>
            </a:pPr>
            <a:endParaRPr sz="2000"/>
          </a:p>
        </p:txBody>
      </p:sp>
      <p:pic>
        <p:nvPicPr>
          <p:cNvPr id="10" name="Google Shape;10;p2"/>
          <p:cNvPicPr preferRelativeResize="0"/>
          <p:nvPr/>
        </p:nvPicPr>
        <p:blipFill>
          <a:blip r:embed="rId2">
            <a:alphaModFix/>
          </a:blip>
          <a:stretch>
            <a:fillRect/>
          </a:stretch>
        </p:blipFill>
        <p:spPr>
          <a:xfrm>
            <a:off x="0" y="1"/>
            <a:ext cx="10160000" cy="930583"/>
          </a:xfrm>
          <a:prstGeom prst="rect">
            <a:avLst/>
          </a:prstGeom>
          <a:noFill/>
          <a:ln>
            <a:noFill/>
          </a:ln>
        </p:spPr>
      </p:pic>
      <p:sp>
        <p:nvSpPr>
          <p:cNvPr id="11" name="Google Shape;11;p2"/>
          <p:cNvSpPr/>
          <p:nvPr/>
        </p:nvSpPr>
        <p:spPr>
          <a:xfrm>
            <a:off x="0" y="5653333"/>
            <a:ext cx="10160000" cy="61667"/>
          </a:xfrm>
          <a:prstGeom prst="rect">
            <a:avLst/>
          </a:prstGeom>
          <a:solidFill>
            <a:srgbClr val="15387F"/>
          </a:solidFill>
          <a:ln w="9525" cap="flat" cmpd="sng">
            <a:solidFill>
              <a:srgbClr val="15387F"/>
            </a:solidFill>
            <a:prstDash val="solid"/>
            <a:round/>
            <a:headEnd type="none" w="sm" len="sm"/>
            <a:tailEnd type="none" w="sm" len="sm"/>
          </a:ln>
        </p:spPr>
        <p:txBody>
          <a:bodyPr spcFirstLastPara="1" wrap="square" lIns="101583" tIns="101583" rIns="101583" bIns="101583" anchor="ctr" anchorCtr="0">
            <a:noAutofit/>
          </a:bodyPr>
          <a:lstStyle/>
          <a:p>
            <a:pPr marL="0" lvl="0" indent="0" algn="l" rtl="0">
              <a:spcBef>
                <a:spcPts val="0"/>
              </a:spcBef>
              <a:spcAft>
                <a:spcPts val="0"/>
              </a:spcAft>
              <a:buNone/>
            </a:pPr>
            <a:endParaRPr sz="2000"/>
          </a:p>
        </p:txBody>
      </p:sp>
      <p:sp>
        <p:nvSpPr>
          <p:cNvPr id="12" name="Google Shape;12;p2"/>
          <p:cNvSpPr/>
          <p:nvPr/>
        </p:nvSpPr>
        <p:spPr>
          <a:xfrm>
            <a:off x="0" y="5591667"/>
            <a:ext cx="10160000" cy="61667"/>
          </a:xfrm>
          <a:prstGeom prst="rect">
            <a:avLst/>
          </a:prstGeom>
          <a:solidFill>
            <a:srgbClr val="0080CF"/>
          </a:solidFill>
          <a:ln w="9525" cap="flat" cmpd="sng">
            <a:solidFill>
              <a:srgbClr val="0080CF"/>
            </a:solidFill>
            <a:prstDash val="solid"/>
            <a:round/>
            <a:headEnd type="none" w="sm" len="sm"/>
            <a:tailEnd type="none" w="sm" len="sm"/>
          </a:ln>
        </p:spPr>
        <p:txBody>
          <a:bodyPr spcFirstLastPara="1" wrap="square" lIns="101583" tIns="101583" rIns="101583" bIns="101583" anchor="ctr" anchorCtr="0">
            <a:noAutofit/>
          </a:bodyPr>
          <a:lstStyle/>
          <a:p>
            <a:pPr marL="0" lvl="0" indent="0" algn="l" rtl="0">
              <a:spcBef>
                <a:spcPts val="0"/>
              </a:spcBef>
              <a:spcAft>
                <a:spcPts val="0"/>
              </a:spcAft>
              <a:buNone/>
            </a:pPr>
            <a:endParaRPr sz="2000"/>
          </a:p>
        </p:txBody>
      </p:sp>
    </p:spTree>
    <p:extLst>
      <p:ext uri="{BB962C8B-B14F-4D97-AF65-F5344CB8AC3E}">
        <p14:creationId xmlns:p14="http://schemas.microsoft.com/office/powerpoint/2010/main" val="18166901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46342" y="827305"/>
            <a:ext cx="9467333" cy="2280667"/>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778"/>
            </a:lvl1pPr>
            <a:lvl2pPr lvl="1" algn="ctr">
              <a:spcBef>
                <a:spcPts val="0"/>
              </a:spcBef>
              <a:spcAft>
                <a:spcPts val="0"/>
              </a:spcAft>
              <a:buSzPts val="5200"/>
              <a:buNone/>
              <a:defRPr sz="5778"/>
            </a:lvl2pPr>
            <a:lvl3pPr lvl="2" algn="ctr">
              <a:spcBef>
                <a:spcPts val="0"/>
              </a:spcBef>
              <a:spcAft>
                <a:spcPts val="0"/>
              </a:spcAft>
              <a:buSzPts val="5200"/>
              <a:buNone/>
              <a:defRPr sz="5778"/>
            </a:lvl3pPr>
            <a:lvl4pPr lvl="3" algn="ctr">
              <a:spcBef>
                <a:spcPts val="0"/>
              </a:spcBef>
              <a:spcAft>
                <a:spcPts val="0"/>
              </a:spcAft>
              <a:buSzPts val="5200"/>
              <a:buNone/>
              <a:defRPr sz="5778"/>
            </a:lvl4pPr>
            <a:lvl5pPr lvl="4" algn="ctr">
              <a:spcBef>
                <a:spcPts val="0"/>
              </a:spcBef>
              <a:spcAft>
                <a:spcPts val="0"/>
              </a:spcAft>
              <a:buSzPts val="5200"/>
              <a:buNone/>
              <a:defRPr sz="5778"/>
            </a:lvl5pPr>
            <a:lvl6pPr lvl="5" algn="ctr">
              <a:spcBef>
                <a:spcPts val="0"/>
              </a:spcBef>
              <a:spcAft>
                <a:spcPts val="0"/>
              </a:spcAft>
              <a:buSzPts val="5200"/>
              <a:buNone/>
              <a:defRPr sz="5778"/>
            </a:lvl6pPr>
            <a:lvl7pPr lvl="6" algn="ctr">
              <a:spcBef>
                <a:spcPts val="0"/>
              </a:spcBef>
              <a:spcAft>
                <a:spcPts val="0"/>
              </a:spcAft>
              <a:buSzPts val="5200"/>
              <a:buNone/>
              <a:defRPr sz="5778"/>
            </a:lvl7pPr>
            <a:lvl8pPr lvl="7" algn="ctr">
              <a:spcBef>
                <a:spcPts val="0"/>
              </a:spcBef>
              <a:spcAft>
                <a:spcPts val="0"/>
              </a:spcAft>
              <a:buSzPts val="5200"/>
              <a:buNone/>
              <a:defRPr sz="5778"/>
            </a:lvl8pPr>
            <a:lvl9pPr lvl="8" algn="ctr">
              <a:spcBef>
                <a:spcPts val="0"/>
              </a:spcBef>
              <a:spcAft>
                <a:spcPts val="0"/>
              </a:spcAft>
              <a:buSzPts val="5200"/>
              <a:buNone/>
              <a:defRPr sz="5778"/>
            </a:lvl9pPr>
          </a:lstStyle>
          <a:p>
            <a:endParaRPr/>
          </a:p>
        </p:txBody>
      </p:sp>
      <p:sp>
        <p:nvSpPr>
          <p:cNvPr id="11" name="Google Shape;11;p2"/>
          <p:cNvSpPr txBox="1">
            <a:spLocks noGrp="1"/>
          </p:cNvSpPr>
          <p:nvPr>
            <p:ph type="subTitle" idx="1"/>
          </p:nvPr>
        </p:nvSpPr>
        <p:spPr>
          <a:xfrm>
            <a:off x="346334" y="3149028"/>
            <a:ext cx="9467333" cy="880667"/>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111"/>
            </a:lvl1pPr>
            <a:lvl2pPr lvl="1" algn="ctr">
              <a:lnSpc>
                <a:spcPct val="100000"/>
              </a:lnSpc>
              <a:spcBef>
                <a:spcPts val="0"/>
              </a:spcBef>
              <a:spcAft>
                <a:spcPts val="0"/>
              </a:spcAft>
              <a:buSzPts val="2800"/>
              <a:buNone/>
              <a:defRPr sz="3111"/>
            </a:lvl2pPr>
            <a:lvl3pPr lvl="2" algn="ctr">
              <a:lnSpc>
                <a:spcPct val="100000"/>
              </a:lnSpc>
              <a:spcBef>
                <a:spcPts val="0"/>
              </a:spcBef>
              <a:spcAft>
                <a:spcPts val="0"/>
              </a:spcAft>
              <a:buSzPts val="2800"/>
              <a:buNone/>
              <a:defRPr sz="3111"/>
            </a:lvl3pPr>
            <a:lvl4pPr lvl="3" algn="ctr">
              <a:lnSpc>
                <a:spcPct val="100000"/>
              </a:lnSpc>
              <a:spcBef>
                <a:spcPts val="0"/>
              </a:spcBef>
              <a:spcAft>
                <a:spcPts val="0"/>
              </a:spcAft>
              <a:buSzPts val="2800"/>
              <a:buNone/>
              <a:defRPr sz="3111"/>
            </a:lvl4pPr>
            <a:lvl5pPr lvl="4" algn="ctr">
              <a:lnSpc>
                <a:spcPct val="100000"/>
              </a:lnSpc>
              <a:spcBef>
                <a:spcPts val="0"/>
              </a:spcBef>
              <a:spcAft>
                <a:spcPts val="0"/>
              </a:spcAft>
              <a:buSzPts val="2800"/>
              <a:buNone/>
              <a:defRPr sz="3111"/>
            </a:lvl5pPr>
            <a:lvl6pPr lvl="5" algn="ctr">
              <a:lnSpc>
                <a:spcPct val="100000"/>
              </a:lnSpc>
              <a:spcBef>
                <a:spcPts val="0"/>
              </a:spcBef>
              <a:spcAft>
                <a:spcPts val="0"/>
              </a:spcAft>
              <a:buSzPts val="2800"/>
              <a:buNone/>
              <a:defRPr sz="3111"/>
            </a:lvl6pPr>
            <a:lvl7pPr lvl="6" algn="ctr">
              <a:lnSpc>
                <a:spcPct val="100000"/>
              </a:lnSpc>
              <a:spcBef>
                <a:spcPts val="0"/>
              </a:spcBef>
              <a:spcAft>
                <a:spcPts val="0"/>
              </a:spcAft>
              <a:buSzPts val="2800"/>
              <a:buNone/>
              <a:defRPr sz="3111"/>
            </a:lvl7pPr>
            <a:lvl8pPr lvl="7" algn="ctr">
              <a:lnSpc>
                <a:spcPct val="100000"/>
              </a:lnSpc>
              <a:spcBef>
                <a:spcPts val="0"/>
              </a:spcBef>
              <a:spcAft>
                <a:spcPts val="0"/>
              </a:spcAft>
              <a:buSzPts val="2800"/>
              <a:buNone/>
              <a:defRPr sz="3111"/>
            </a:lvl8pPr>
            <a:lvl9pPr lvl="8" algn="ctr">
              <a:lnSpc>
                <a:spcPct val="100000"/>
              </a:lnSpc>
              <a:spcBef>
                <a:spcPts val="0"/>
              </a:spcBef>
              <a:spcAft>
                <a:spcPts val="0"/>
              </a:spcAft>
              <a:buSzPts val="2800"/>
              <a:buNone/>
              <a:defRPr sz="3111"/>
            </a:lvl9pPr>
          </a:lstStyle>
          <a:p>
            <a:endParaRPr/>
          </a:p>
        </p:txBody>
      </p:sp>
      <p:sp>
        <p:nvSpPr>
          <p:cNvPr id="12" name="Google Shape;12;p2"/>
          <p:cNvSpPr txBox="1">
            <a:spLocks noGrp="1"/>
          </p:cNvSpPr>
          <p:nvPr>
            <p:ph type="sldNum" idx="12"/>
          </p:nvPr>
        </p:nvSpPr>
        <p:spPr>
          <a:xfrm>
            <a:off x="9413842" y="5181352"/>
            <a:ext cx="609667" cy="43733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901163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54196" y="399491"/>
            <a:ext cx="8564291" cy="542249"/>
          </a:xfrm>
          <a:prstGeom prst="rect">
            <a:avLst/>
          </a:prstGeom>
        </p:spPr>
        <p:txBody>
          <a:bodyPr/>
          <a:lstStyle>
            <a:lvl1pPr algn="l">
              <a:defRPr sz="2667">
                <a:solidFill>
                  <a:schemeClr val="bg2"/>
                </a:solidFill>
              </a:defRPr>
            </a:lvl1pPr>
          </a:lstStyle>
          <a:p>
            <a:r>
              <a:rPr lang="en-US" dirty="0"/>
              <a:t>Click to edit Master title style</a:t>
            </a:r>
          </a:p>
        </p:txBody>
      </p:sp>
      <p:sp>
        <p:nvSpPr>
          <p:cNvPr id="7" name="Content Placeholder 6"/>
          <p:cNvSpPr>
            <a:spLocks noGrp="1"/>
          </p:cNvSpPr>
          <p:nvPr>
            <p:ph sz="quarter" idx="10"/>
          </p:nvPr>
        </p:nvSpPr>
        <p:spPr>
          <a:xfrm>
            <a:off x="1061864" y="1009650"/>
            <a:ext cx="8556626" cy="4176713"/>
          </a:xfrm>
        </p:spPr>
        <p:txBody>
          <a:bodyPr/>
          <a:lstStyle>
            <a:lvl1pPr>
              <a:defRPr sz="1777"/>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a:extLst>
              <a:ext uri="{FF2B5EF4-FFF2-40B4-BE49-F238E27FC236}">
                <a16:creationId xmlns:a16="http://schemas.microsoft.com/office/drawing/2014/main" id="{0647B639-5AC9-46C4-8C9D-A0A51FA49793}"/>
              </a:ext>
            </a:extLst>
          </p:cNvPr>
          <p:cNvSpPr>
            <a:spLocks noGrp="1"/>
          </p:cNvSpPr>
          <p:nvPr>
            <p:ph type="sldNum" sz="quarter" idx="11"/>
          </p:nvPr>
        </p:nvSpPr>
        <p:spPr/>
        <p:txBody>
          <a:bodyPr/>
          <a:lstStyle/>
          <a:p>
            <a:fld id="{E8073252-695D-4B83-B38F-651CB93C4EF9}" type="slidenum">
              <a:rPr lang="en-US" altLang="en-US" smtClean="0"/>
              <a:pPr/>
              <a:t>‹#›</a:t>
            </a:fld>
            <a:endParaRPr lang="en-US" altLang="en-US"/>
          </a:p>
        </p:txBody>
      </p:sp>
    </p:spTree>
    <p:extLst>
      <p:ext uri="{BB962C8B-B14F-4D97-AF65-F5344CB8AC3E}">
        <p14:creationId xmlns:p14="http://schemas.microsoft.com/office/powerpoint/2010/main" val="3943549013"/>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mage + graphic elements">
    <p:bg>
      <p:bgPr>
        <a:solidFill>
          <a:schemeClr val="bg1"/>
        </a:solidFill>
        <a:effectLst/>
      </p:bgPr>
    </p:bg>
    <p:spTree>
      <p:nvGrpSpPr>
        <p:cNvPr id="1" name=""/>
        <p:cNvGrpSpPr/>
        <p:nvPr/>
      </p:nvGrpSpPr>
      <p:grpSpPr>
        <a:xfrm>
          <a:off x="0" y="0"/>
          <a:ext cx="0" cy="0"/>
          <a:chOff x="0" y="0"/>
          <a:chExt cx="0" cy="0"/>
        </a:xfrm>
      </p:grpSpPr>
      <p:pic>
        <p:nvPicPr>
          <p:cNvPr id="8" name="Picture 7" descr="A picture containing text, silhouette&#10;&#10;Description automatically generated">
            <a:extLst>
              <a:ext uri="{FF2B5EF4-FFF2-40B4-BE49-F238E27FC236}">
                <a16:creationId xmlns:a16="http://schemas.microsoft.com/office/drawing/2014/main" id="{62FC2C5C-4480-C310-F167-8EE8AC2F1060}"/>
              </a:ext>
            </a:extLst>
          </p:cNvPr>
          <p:cNvPicPr>
            <a:picLocks noChangeAspect="1"/>
          </p:cNvPicPr>
          <p:nvPr userDrawn="1"/>
        </p:nvPicPr>
        <p:blipFill>
          <a:blip r:embed="rId2"/>
          <a:stretch>
            <a:fillRect/>
          </a:stretch>
        </p:blipFill>
        <p:spPr>
          <a:xfrm>
            <a:off x="1052287" y="-11194"/>
            <a:ext cx="9107713" cy="5726194"/>
          </a:xfrm>
          <a:prstGeom prst="rect">
            <a:avLst/>
          </a:prstGeom>
          <a:noFill/>
        </p:spPr>
      </p:pic>
      <p:pic>
        <p:nvPicPr>
          <p:cNvPr id="10" name="Picture 9">
            <a:extLst>
              <a:ext uri="{FF2B5EF4-FFF2-40B4-BE49-F238E27FC236}">
                <a16:creationId xmlns:a16="http://schemas.microsoft.com/office/drawing/2014/main" id="{08799441-F534-A055-49C0-8C4A658143D9}"/>
              </a:ext>
            </a:extLst>
          </p:cNvPr>
          <p:cNvPicPr>
            <a:picLocks noChangeAspect="1"/>
          </p:cNvPicPr>
          <p:nvPr userDrawn="1"/>
        </p:nvPicPr>
        <p:blipFill>
          <a:blip r:embed="rId3"/>
          <a:stretch>
            <a:fillRect/>
          </a:stretch>
        </p:blipFill>
        <p:spPr>
          <a:xfrm>
            <a:off x="0" y="4224338"/>
            <a:ext cx="10160000" cy="1490662"/>
          </a:xfrm>
          <a:prstGeom prst="rect">
            <a:avLst/>
          </a:prstGeom>
        </p:spPr>
      </p:pic>
      <p:pic>
        <p:nvPicPr>
          <p:cNvPr id="7" name="Picture 6">
            <a:extLst>
              <a:ext uri="{FF2B5EF4-FFF2-40B4-BE49-F238E27FC236}">
                <a16:creationId xmlns:a16="http://schemas.microsoft.com/office/drawing/2014/main" id="{E24CEC4E-08A4-C71F-B0A5-85DDDB2EA33F}"/>
              </a:ext>
            </a:extLst>
          </p:cNvPr>
          <p:cNvPicPr>
            <a:picLocks noChangeAspect="1"/>
          </p:cNvPicPr>
          <p:nvPr userDrawn="1"/>
        </p:nvPicPr>
        <p:blipFill>
          <a:blip r:embed="rId4"/>
          <a:srcRect/>
          <a:stretch/>
        </p:blipFill>
        <p:spPr>
          <a:xfrm>
            <a:off x="8175036" y="233980"/>
            <a:ext cx="1778000" cy="192741"/>
          </a:xfrm>
          <a:prstGeom prst="rect">
            <a:avLst/>
          </a:prstGeom>
        </p:spPr>
      </p:pic>
      <p:sp>
        <p:nvSpPr>
          <p:cNvPr id="4" name="Title 1">
            <a:extLst>
              <a:ext uri="{FF2B5EF4-FFF2-40B4-BE49-F238E27FC236}">
                <a16:creationId xmlns:a16="http://schemas.microsoft.com/office/drawing/2014/main" id="{FEF746EA-8D7B-2B2C-B6A6-AF6BC5BE2D76}"/>
              </a:ext>
            </a:extLst>
          </p:cNvPr>
          <p:cNvSpPr>
            <a:spLocks noGrp="1"/>
          </p:cNvSpPr>
          <p:nvPr>
            <p:ph type="ctrTitle" hasCustomPrompt="1"/>
          </p:nvPr>
        </p:nvSpPr>
        <p:spPr>
          <a:xfrm>
            <a:off x="5584237" y="853441"/>
            <a:ext cx="4368799" cy="2919307"/>
          </a:xfrm>
        </p:spPr>
        <p:txBody>
          <a:bodyPr anchor="b"/>
          <a:lstStyle>
            <a:lvl1pPr algn="l">
              <a:defRPr sz="5000">
                <a:solidFill>
                  <a:schemeClr val="bg1"/>
                </a:solidFill>
              </a:defRPr>
            </a:lvl1pPr>
          </a:lstStyle>
          <a:p>
            <a:r>
              <a:rPr lang="en-US" dirty="0"/>
              <a:t>Click to edit main title style</a:t>
            </a:r>
          </a:p>
        </p:txBody>
      </p:sp>
      <p:sp>
        <p:nvSpPr>
          <p:cNvPr id="5" name="Subtitle 2">
            <a:extLst>
              <a:ext uri="{FF2B5EF4-FFF2-40B4-BE49-F238E27FC236}">
                <a16:creationId xmlns:a16="http://schemas.microsoft.com/office/drawing/2014/main" id="{CC7A326A-5023-234E-A8FC-08D90ACB3215}"/>
              </a:ext>
            </a:extLst>
          </p:cNvPr>
          <p:cNvSpPr>
            <a:spLocks noGrp="1"/>
          </p:cNvSpPr>
          <p:nvPr>
            <p:ph type="subTitle" idx="1" hasCustomPrompt="1"/>
          </p:nvPr>
        </p:nvSpPr>
        <p:spPr>
          <a:xfrm>
            <a:off x="5584237" y="3854027"/>
            <a:ext cx="4372562" cy="1198881"/>
          </a:xfrm>
        </p:spPr>
        <p:txBody>
          <a:bodyPr/>
          <a:lstStyle>
            <a:lvl1pPr marL="0" indent="0" algn="l">
              <a:buNone/>
              <a:defRPr sz="2000">
                <a:solidFill>
                  <a:schemeClr val="bg1"/>
                </a:solidFill>
              </a:defRPr>
            </a:lvl1pPr>
            <a:lvl2pPr marL="380996" indent="0" algn="ctr">
              <a:buNone/>
              <a:defRPr sz="1667"/>
            </a:lvl2pPr>
            <a:lvl3pPr marL="761992" indent="0" algn="ctr">
              <a:buNone/>
              <a:defRPr sz="1500"/>
            </a:lvl3pPr>
            <a:lvl4pPr marL="1142989" indent="0" algn="ctr">
              <a:buNone/>
              <a:defRPr sz="1333"/>
            </a:lvl4pPr>
            <a:lvl5pPr marL="1523985" indent="0" algn="ctr">
              <a:buNone/>
              <a:defRPr sz="1333"/>
            </a:lvl5pPr>
            <a:lvl6pPr marL="1904981" indent="0" algn="ctr">
              <a:buNone/>
              <a:defRPr sz="1333"/>
            </a:lvl6pPr>
            <a:lvl7pPr marL="2285977" indent="0" algn="ctr">
              <a:buNone/>
              <a:defRPr sz="1333"/>
            </a:lvl7pPr>
            <a:lvl8pPr marL="2666973" indent="0" algn="ctr">
              <a:buNone/>
              <a:defRPr sz="1333"/>
            </a:lvl8pPr>
            <a:lvl9pPr marL="3047970" indent="0" algn="ctr">
              <a:buNone/>
              <a:defRPr sz="1333"/>
            </a:lvl9pPr>
          </a:lstStyle>
          <a:p>
            <a:r>
              <a:rPr lang="en-US" dirty="0"/>
              <a:t>First Last Name</a:t>
            </a:r>
          </a:p>
          <a:p>
            <a:r>
              <a:rPr lang="en-US" dirty="0"/>
              <a:t>Department</a:t>
            </a:r>
          </a:p>
          <a:p>
            <a:r>
              <a:rPr lang="en-US" dirty="0"/>
              <a:t>Date 20XX</a:t>
            </a:r>
          </a:p>
        </p:txBody>
      </p:sp>
      <p:sp>
        <p:nvSpPr>
          <p:cNvPr id="12" name="Picture Placeholder 11">
            <a:extLst>
              <a:ext uri="{FF2B5EF4-FFF2-40B4-BE49-F238E27FC236}">
                <a16:creationId xmlns:a16="http://schemas.microsoft.com/office/drawing/2014/main" id="{56628AFC-58B4-A1DD-58D2-E36C40AFD249}"/>
              </a:ext>
            </a:extLst>
          </p:cNvPr>
          <p:cNvSpPr>
            <a:spLocks noGrp="1"/>
          </p:cNvSpPr>
          <p:nvPr>
            <p:ph type="pic" sz="quarter" idx="10" hasCustomPrompt="1"/>
          </p:nvPr>
        </p:nvSpPr>
        <p:spPr>
          <a:xfrm>
            <a:off x="0" y="1"/>
            <a:ext cx="7600598" cy="4875213"/>
          </a:xfrm>
          <a:custGeom>
            <a:avLst/>
            <a:gdLst>
              <a:gd name="connsiteX0" fmla="*/ 0 w 6840538"/>
              <a:gd name="connsiteY0" fmla="*/ 0 h 4875213"/>
              <a:gd name="connsiteX1" fmla="*/ 6840538 w 6840538"/>
              <a:gd name="connsiteY1" fmla="*/ 0 h 4875213"/>
              <a:gd name="connsiteX2" fmla="*/ 6840538 w 6840538"/>
              <a:gd name="connsiteY2" fmla="*/ 16083 h 4875213"/>
              <a:gd name="connsiteX3" fmla="*/ 6695809 w 6840538"/>
              <a:gd name="connsiteY3" fmla="*/ 15070 h 4875213"/>
              <a:gd name="connsiteX4" fmla="*/ 6448699 w 6840538"/>
              <a:gd name="connsiteY4" fmla="*/ 14802 h 4875213"/>
              <a:gd name="connsiteX5" fmla="*/ 6300778 w 6840538"/>
              <a:gd name="connsiteY5" fmla="*/ 37885 h 4875213"/>
              <a:gd name="connsiteX6" fmla="*/ 6038492 w 6840538"/>
              <a:gd name="connsiteY6" fmla="*/ 413015 h 4875213"/>
              <a:gd name="connsiteX7" fmla="*/ 6027641 w 6840538"/>
              <a:gd name="connsiteY7" fmla="*/ 652885 h 4875213"/>
              <a:gd name="connsiteX8" fmla="*/ 5709861 w 6840538"/>
              <a:gd name="connsiteY8" fmla="*/ 975948 h 4875213"/>
              <a:gd name="connsiteX9" fmla="*/ 5506495 w 6840538"/>
              <a:gd name="connsiteY9" fmla="*/ 981422 h 4875213"/>
              <a:gd name="connsiteX10" fmla="*/ 5164347 w 6840538"/>
              <a:gd name="connsiteY10" fmla="*/ 1290444 h 4875213"/>
              <a:gd name="connsiteX11" fmla="*/ 5153971 w 6840538"/>
              <a:gd name="connsiteY11" fmla="*/ 1448121 h 4875213"/>
              <a:gd name="connsiteX12" fmla="*/ 5133078 w 6840538"/>
              <a:gd name="connsiteY12" fmla="*/ 1670430 h 4875213"/>
              <a:gd name="connsiteX13" fmla="*/ 4811634 w 6840538"/>
              <a:gd name="connsiteY13" fmla="*/ 1938474 h 4875213"/>
              <a:gd name="connsiteX14" fmla="*/ 4634776 w 6840538"/>
              <a:gd name="connsiteY14" fmla="*/ 1943852 h 4875213"/>
              <a:gd name="connsiteX15" fmla="*/ 4273829 w 6840538"/>
              <a:gd name="connsiteY15" fmla="*/ 2340162 h 4875213"/>
              <a:gd name="connsiteX16" fmla="*/ 4272687 w 6840538"/>
              <a:gd name="connsiteY16" fmla="*/ 2689210 h 4875213"/>
              <a:gd name="connsiteX17" fmla="*/ 4272687 w 6840538"/>
              <a:gd name="connsiteY17" fmla="*/ 2869827 h 4875213"/>
              <a:gd name="connsiteX18" fmla="*/ 4238468 w 6840538"/>
              <a:gd name="connsiteY18" fmla="*/ 2869827 h 4875213"/>
              <a:gd name="connsiteX19" fmla="*/ 3821550 w 6840538"/>
              <a:gd name="connsiteY19" fmla="*/ 2870065 h 4875213"/>
              <a:gd name="connsiteX20" fmla="*/ 3644075 w 6840538"/>
              <a:gd name="connsiteY20" fmla="*/ 2906474 h 4875213"/>
              <a:gd name="connsiteX21" fmla="*/ 3420576 w 6840538"/>
              <a:gd name="connsiteY21" fmla="*/ 3235962 h 4875213"/>
              <a:gd name="connsiteX22" fmla="*/ 3410154 w 6840538"/>
              <a:gd name="connsiteY22" fmla="*/ 3483971 h 4875213"/>
              <a:gd name="connsiteX23" fmla="*/ 3087615 w 6840538"/>
              <a:gd name="connsiteY23" fmla="*/ 3832210 h 4875213"/>
              <a:gd name="connsiteX24" fmla="*/ 2881822 w 6840538"/>
              <a:gd name="connsiteY24" fmla="*/ 3837778 h 4875213"/>
              <a:gd name="connsiteX25" fmla="*/ 2545861 w 6840538"/>
              <a:gd name="connsiteY25" fmla="*/ 4132095 h 4875213"/>
              <a:gd name="connsiteX26" fmla="*/ 2532630 w 6840538"/>
              <a:gd name="connsiteY26" fmla="*/ 4284061 h 4875213"/>
              <a:gd name="connsiteX27" fmla="*/ 2517828 w 6840538"/>
              <a:gd name="connsiteY27" fmla="*/ 4496660 h 4875213"/>
              <a:gd name="connsiteX28" fmla="*/ 2459764 w 6840538"/>
              <a:gd name="connsiteY28" fmla="*/ 4635014 h 4875213"/>
              <a:gd name="connsiteX29" fmla="*/ 1514371 w 6840538"/>
              <a:gd name="connsiteY29" fmla="*/ 4417465 h 4875213"/>
              <a:gd name="connsiteX30" fmla="*/ 771726 w 6840538"/>
              <a:gd name="connsiteY30" fmla="*/ 4293675 h 4875213"/>
              <a:gd name="connsiteX31" fmla="*/ 367326 w 6840538"/>
              <a:gd name="connsiteY31" fmla="*/ 4253982 h 4875213"/>
              <a:gd name="connsiteX32" fmla="*/ 6188 w 6840538"/>
              <a:gd name="connsiteY32" fmla="*/ 4238990 h 4875213"/>
              <a:gd name="connsiteX33" fmla="*/ 6148 w 6840538"/>
              <a:gd name="connsiteY33" fmla="*/ 4875213 h 4875213"/>
              <a:gd name="connsiteX34" fmla="*/ 0 w 6840538"/>
              <a:gd name="connsiteY34" fmla="*/ 4875213 h 4875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40538" h="4875213">
                <a:moveTo>
                  <a:pt x="0" y="0"/>
                </a:moveTo>
                <a:lnTo>
                  <a:pt x="6840538" y="0"/>
                </a:lnTo>
                <a:lnTo>
                  <a:pt x="6840538" y="16083"/>
                </a:lnTo>
                <a:lnTo>
                  <a:pt x="6695809" y="15070"/>
                </a:lnTo>
                <a:cubicBezTo>
                  <a:pt x="6613431" y="14350"/>
                  <a:pt x="6531059" y="13874"/>
                  <a:pt x="6448699" y="14802"/>
                </a:cubicBezTo>
                <a:cubicBezTo>
                  <a:pt x="6399249" y="15373"/>
                  <a:pt x="6348468" y="23416"/>
                  <a:pt x="6300778" y="37885"/>
                </a:cubicBezTo>
                <a:cubicBezTo>
                  <a:pt x="6141485" y="86335"/>
                  <a:pt x="6043966" y="229209"/>
                  <a:pt x="6038492" y="413015"/>
                </a:cubicBezTo>
                <a:cubicBezTo>
                  <a:pt x="6036113" y="493066"/>
                  <a:pt x="6037541" y="573881"/>
                  <a:pt x="6027641" y="652885"/>
                </a:cubicBezTo>
                <a:cubicBezTo>
                  <a:pt x="6006510" y="821841"/>
                  <a:pt x="5865443" y="963479"/>
                  <a:pt x="5709861" y="975948"/>
                </a:cubicBezTo>
                <a:cubicBezTo>
                  <a:pt x="5642326" y="981327"/>
                  <a:pt x="5574268" y="979327"/>
                  <a:pt x="5506495" y="981422"/>
                </a:cubicBezTo>
                <a:cubicBezTo>
                  <a:pt x="5339776" y="986561"/>
                  <a:pt x="5198090" y="1112541"/>
                  <a:pt x="5164347" y="1290444"/>
                </a:cubicBezTo>
                <a:cubicBezTo>
                  <a:pt x="5154638" y="1341608"/>
                  <a:pt x="5154971" y="1395435"/>
                  <a:pt x="5153971" y="1448121"/>
                </a:cubicBezTo>
                <a:cubicBezTo>
                  <a:pt x="5152591" y="1522986"/>
                  <a:pt x="5155352" y="1597897"/>
                  <a:pt x="5133078" y="1670430"/>
                </a:cubicBezTo>
                <a:cubicBezTo>
                  <a:pt x="5087484" y="1818730"/>
                  <a:pt x="4954794" y="1930383"/>
                  <a:pt x="4811634" y="1938474"/>
                </a:cubicBezTo>
                <a:cubicBezTo>
                  <a:pt x="4752760" y="1941806"/>
                  <a:pt x="4693744" y="1941853"/>
                  <a:pt x="4634776" y="1943852"/>
                </a:cubicBezTo>
                <a:cubicBezTo>
                  <a:pt x="4432696" y="1950801"/>
                  <a:pt x="4277779" y="2119995"/>
                  <a:pt x="4273829" y="2340162"/>
                </a:cubicBezTo>
                <a:cubicBezTo>
                  <a:pt x="4271735" y="2456480"/>
                  <a:pt x="4272878" y="2572846"/>
                  <a:pt x="4272687" y="2689210"/>
                </a:cubicBezTo>
                <a:cubicBezTo>
                  <a:pt x="4272592" y="2747893"/>
                  <a:pt x="4272687" y="2806576"/>
                  <a:pt x="4272687" y="2869827"/>
                </a:cubicBezTo>
                <a:cubicBezTo>
                  <a:pt x="4256933" y="2869827"/>
                  <a:pt x="4247700" y="2869827"/>
                  <a:pt x="4238468" y="2869827"/>
                </a:cubicBezTo>
                <a:cubicBezTo>
                  <a:pt x="4099495" y="2869827"/>
                  <a:pt x="3960523" y="2869303"/>
                  <a:pt x="3821550" y="2870065"/>
                </a:cubicBezTo>
                <a:cubicBezTo>
                  <a:pt x="3760583" y="2870398"/>
                  <a:pt x="3700664" y="2881012"/>
                  <a:pt x="3644075" y="2906474"/>
                </a:cubicBezTo>
                <a:cubicBezTo>
                  <a:pt x="3509292" y="2967203"/>
                  <a:pt x="3433998" y="3078191"/>
                  <a:pt x="3420576" y="3235962"/>
                </a:cubicBezTo>
                <a:cubicBezTo>
                  <a:pt x="3413581" y="3318251"/>
                  <a:pt x="3416532" y="3401539"/>
                  <a:pt x="3410154" y="3483971"/>
                </a:cubicBezTo>
                <a:cubicBezTo>
                  <a:pt x="3396209" y="3664111"/>
                  <a:pt x="3252763" y="3818932"/>
                  <a:pt x="3087615" y="3832210"/>
                </a:cubicBezTo>
                <a:cubicBezTo>
                  <a:pt x="3019270" y="3837683"/>
                  <a:pt x="2950403" y="3835399"/>
                  <a:pt x="2881822" y="3837778"/>
                </a:cubicBezTo>
                <a:cubicBezTo>
                  <a:pt x="2723098" y="3843300"/>
                  <a:pt x="2581889" y="3965043"/>
                  <a:pt x="2545861" y="4132095"/>
                </a:cubicBezTo>
                <a:cubicBezTo>
                  <a:pt x="2535247" y="4181165"/>
                  <a:pt x="2536104" y="4233278"/>
                  <a:pt x="2532630" y="4284061"/>
                </a:cubicBezTo>
                <a:cubicBezTo>
                  <a:pt x="2527775" y="4355022"/>
                  <a:pt x="2531392" y="4427840"/>
                  <a:pt x="2517828" y="4496660"/>
                </a:cubicBezTo>
                <a:cubicBezTo>
                  <a:pt x="2507833" y="4547300"/>
                  <a:pt x="2487559" y="4594131"/>
                  <a:pt x="2459764" y="4635014"/>
                </a:cubicBezTo>
                <a:cubicBezTo>
                  <a:pt x="2147029" y="4552440"/>
                  <a:pt x="1832104" y="4478670"/>
                  <a:pt x="1514371" y="4417465"/>
                </a:cubicBezTo>
                <a:cubicBezTo>
                  <a:pt x="1268028" y="4370014"/>
                  <a:pt x="1019925" y="4330703"/>
                  <a:pt x="771726" y="4293675"/>
                </a:cubicBezTo>
                <a:cubicBezTo>
                  <a:pt x="637894" y="4273733"/>
                  <a:pt x="502395" y="4263596"/>
                  <a:pt x="367326" y="4253982"/>
                </a:cubicBezTo>
                <a:cubicBezTo>
                  <a:pt x="247201" y="4245415"/>
                  <a:pt x="126600" y="4243702"/>
                  <a:pt x="6188" y="4238990"/>
                </a:cubicBezTo>
                <a:lnTo>
                  <a:pt x="6148" y="4875213"/>
                </a:lnTo>
                <a:lnTo>
                  <a:pt x="0" y="4875213"/>
                </a:lnTo>
                <a:close/>
              </a:path>
            </a:pathLst>
          </a:custGeom>
          <a:solidFill>
            <a:schemeClr val="bg1">
              <a:lumMod val="95000"/>
            </a:schemeClr>
          </a:solidFill>
        </p:spPr>
        <p:txBody>
          <a:bodyPr wrap="square" anchor="ctr" anchorCtr="0">
            <a:noAutofit/>
          </a:bodyPr>
          <a:lstStyle>
            <a:lvl1pPr marL="0" indent="0" algn="ctr">
              <a:buNone/>
              <a:defRPr sz="889"/>
            </a:lvl1pPr>
          </a:lstStyle>
          <a:p>
            <a:r>
              <a:rPr lang="en-US" dirty="0"/>
              <a:t>Insert image</a:t>
            </a:r>
          </a:p>
          <a:p>
            <a:endParaRPr lang="en-US" dirty="0"/>
          </a:p>
          <a:p>
            <a:endParaRPr lang="en-US" dirty="0"/>
          </a:p>
        </p:txBody>
      </p:sp>
    </p:spTree>
    <p:extLst>
      <p:ext uri="{BB962C8B-B14F-4D97-AF65-F5344CB8AC3E}">
        <p14:creationId xmlns:p14="http://schemas.microsoft.com/office/powerpoint/2010/main" val="499026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txt &amp; graphic elements">
    <p:bg>
      <p:bgPr>
        <a:solidFill>
          <a:schemeClr val="bg1"/>
        </a:solidFill>
        <a:effectLst/>
      </p:bgPr>
    </p:bg>
    <p:spTree>
      <p:nvGrpSpPr>
        <p:cNvPr id="1" name=""/>
        <p:cNvGrpSpPr/>
        <p:nvPr/>
      </p:nvGrpSpPr>
      <p:grpSpPr>
        <a:xfrm>
          <a:off x="0" y="0"/>
          <a:ext cx="0" cy="0"/>
          <a:chOff x="0" y="0"/>
          <a:chExt cx="0" cy="0"/>
        </a:xfrm>
      </p:grpSpPr>
      <p:pic>
        <p:nvPicPr>
          <p:cNvPr id="14" name="Picture 13" descr="Background pattern&#10;&#10;Description automatically generated">
            <a:extLst>
              <a:ext uri="{FF2B5EF4-FFF2-40B4-BE49-F238E27FC236}">
                <a16:creationId xmlns:a16="http://schemas.microsoft.com/office/drawing/2014/main" id="{F57962F0-D43B-AD1B-95F7-59D2CF576262}"/>
              </a:ext>
            </a:extLst>
          </p:cNvPr>
          <p:cNvPicPr>
            <a:picLocks noChangeAspect="1"/>
          </p:cNvPicPr>
          <p:nvPr userDrawn="1"/>
        </p:nvPicPr>
        <p:blipFill>
          <a:blip r:embed="rId2"/>
          <a:stretch>
            <a:fillRect/>
          </a:stretch>
        </p:blipFill>
        <p:spPr>
          <a:xfrm>
            <a:off x="1" y="0"/>
            <a:ext cx="3572512" cy="5715000"/>
          </a:xfrm>
          <a:prstGeom prst="rect">
            <a:avLst/>
          </a:prstGeom>
        </p:spPr>
      </p:pic>
      <p:sp>
        <p:nvSpPr>
          <p:cNvPr id="2" name="Title 1"/>
          <p:cNvSpPr>
            <a:spLocks noGrp="1"/>
          </p:cNvSpPr>
          <p:nvPr>
            <p:ph type="ctrTitle" hasCustomPrompt="1"/>
          </p:nvPr>
        </p:nvSpPr>
        <p:spPr>
          <a:xfrm>
            <a:off x="1514593" y="1955800"/>
            <a:ext cx="8306741" cy="1405468"/>
          </a:xfrm>
        </p:spPr>
        <p:txBody>
          <a:bodyPr anchor="t" anchorCtr="0"/>
          <a:lstStyle>
            <a:lvl1pPr algn="l">
              <a:defRPr sz="5000">
                <a:solidFill>
                  <a:schemeClr val="tx2"/>
                </a:solidFill>
              </a:defRPr>
            </a:lvl1pPr>
          </a:lstStyle>
          <a:p>
            <a:r>
              <a:rPr lang="en-US" dirty="0"/>
              <a:t>Click to edit main title style, continues across two lines</a:t>
            </a:r>
          </a:p>
        </p:txBody>
      </p:sp>
      <p:sp>
        <p:nvSpPr>
          <p:cNvPr id="3" name="Subtitle 2"/>
          <p:cNvSpPr>
            <a:spLocks noGrp="1"/>
          </p:cNvSpPr>
          <p:nvPr>
            <p:ph type="subTitle" idx="1" hasCustomPrompt="1"/>
          </p:nvPr>
        </p:nvSpPr>
        <p:spPr>
          <a:xfrm>
            <a:off x="4097867" y="3386669"/>
            <a:ext cx="4372562" cy="1198881"/>
          </a:xfrm>
        </p:spPr>
        <p:txBody>
          <a:bodyPr/>
          <a:lstStyle>
            <a:lvl1pPr marL="0" indent="0" algn="l">
              <a:buNone/>
              <a:defRPr sz="2000">
                <a:solidFill>
                  <a:schemeClr val="tx2"/>
                </a:solidFill>
              </a:defRPr>
            </a:lvl1pPr>
            <a:lvl2pPr marL="380996" indent="0" algn="ctr">
              <a:buNone/>
              <a:defRPr sz="1667"/>
            </a:lvl2pPr>
            <a:lvl3pPr marL="761992" indent="0" algn="ctr">
              <a:buNone/>
              <a:defRPr sz="1500"/>
            </a:lvl3pPr>
            <a:lvl4pPr marL="1142989" indent="0" algn="ctr">
              <a:buNone/>
              <a:defRPr sz="1333"/>
            </a:lvl4pPr>
            <a:lvl5pPr marL="1523985" indent="0" algn="ctr">
              <a:buNone/>
              <a:defRPr sz="1333"/>
            </a:lvl5pPr>
            <a:lvl6pPr marL="1904981" indent="0" algn="ctr">
              <a:buNone/>
              <a:defRPr sz="1333"/>
            </a:lvl6pPr>
            <a:lvl7pPr marL="2285977" indent="0" algn="ctr">
              <a:buNone/>
              <a:defRPr sz="1333"/>
            </a:lvl7pPr>
            <a:lvl8pPr marL="2666973" indent="0" algn="ctr">
              <a:buNone/>
              <a:defRPr sz="1333"/>
            </a:lvl8pPr>
            <a:lvl9pPr marL="3047970" indent="0" algn="ctr">
              <a:buNone/>
              <a:defRPr sz="1333"/>
            </a:lvl9pPr>
          </a:lstStyle>
          <a:p>
            <a:r>
              <a:rPr lang="en-US" dirty="0"/>
              <a:t>First Last Name</a:t>
            </a:r>
          </a:p>
          <a:p>
            <a:r>
              <a:rPr lang="en-US" dirty="0"/>
              <a:t>Department</a:t>
            </a:r>
          </a:p>
          <a:p>
            <a:r>
              <a:rPr lang="en-US" dirty="0"/>
              <a:t>Date 20XX</a:t>
            </a:r>
          </a:p>
        </p:txBody>
      </p:sp>
      <p:pic>
        <p:nvPicPr>
          <p:cNvPr id="7" name="Picture 6">
            <a:extLst>
              <a:ext uri="{FF2B5EF4-FFF2-40B4-BE49-F238E27FC236}">
                <a16:creationId xmlns:a16="http://schemas.microsoft.com/office/drawing/2014/main" id="{E24CEC4E-08A4-C71F-B0A5-85DDDB2EA33F}"/>
              </a:ext>
            </a:extLst>
          </p:cNvPr>
          <p:cNvPicPr>
            <a:picLocks noChangeAspect="1"/>
          </p:cNvPicPr>
          <p:nvPr userDrawn="1"/>
        </p:nvPicPr>
        <p:blipFill>
          <a:blip r:embed="rId3"/>
          <a:srcRect/>
          <a:stretch/>
        </p:blipFill>
        <p:spPr>
          <a:xfrm>
            <a:off x="8175036" y="5383111"/>
            <a:ext cx="1778000" cy="192741"/>
          </a:xfrm>
          <a:prstGeom prst="rect">
            <a:avLst/>
          </a:prstGeom>
        </p:spPr>
      </p:pic>
      <p:pic>
        <p:nvPicPr>
          <p:cNvPr id="4" name="Picture 3" descr="Logo&#10;&#10;Description automatically generated">
            <a:extLst>
              <a:ext uri="{FF2B5EF4-FFF2-40B4-BE49-F238E27FC236}">
                <a16:creationId xmlns:a16="http://schemas.microsoft.com/office/drawing/2014/main" id="{E390D0B6-7C8D-6AFE-0E0B-45D4A95D0210}"/>
              </a:ext>
            </a:extLst>
          </p:cNvPr>
          <p:cNvPicPr>
            <a:picLocks noChangeAspect="1"/>
          </p:cNvPicPr>
          <p:nvPr userDrawn="1"/>
        </p:nvPicPr>
        <p:blipFill>
          <a:blip r:embed="rId4"/>
          <a:stretch>
            <a:fillRect/>
          </a:stretch>
        </p:blipFill>
        <p:spPr>
          <a:xfrm>
            <a:off x="8175036" y="5309034"/>
            <a:ext cx="1778000" cy="340894"/>
          </a:xfrm>
          <a:prstGeom prst="rect">
            <a:avLst/>
          </a:prstGeom>
        </p:spPr>
      </p:pic>
    </p:spTree>
    <p:extLst>
      <p:ext uri="{BB962C8B-B14F-4D97-AF65-F5344CB8AC3E}">
        <p14:creationId xmlns:p14="http://schemas.microsoft.com/office/powerpoint/2010/main" val="1113588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txt on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14591" y="1955800"/>
            <a:ext cx="8310880" cy="1405468"/>
          </a:xfrm>
        </p:spPr>
        <p:txBody>
          <a:bodyPr anchor="t" anchorCtr="0"/>
          <a:lstStyle>
            <a:lvl1pPr algn="l">
              <a:defRPr sz="5000">
                <a:solidFill>
                  <a:schemeClr val="tx2"/>
                </a:solidFill>
              </a:defRPr>
            </a:lvl1pPr>
          </a:lstStyle>
          <a:p>
            <a:r>
              <a:rPr lang="en-US" dirty="0"/>
              <a:t>Click to edit main title style, continues across two lines</a:t>
            </a:r>
          </a:p>
        </p:txBody>
      </p:sp>
      <p:sp>
        <p:nvSpPr>
          <p:cNvPr id="3" name="Subtitle 2"/>
          <p:cNvSpPr>
            <a:spLocks noGrp="1"/>
          </p:cNvSpPr>
          <p:nvPr>
            <p:ph type="subTitle" idx="1" hasCustomPrompt="1"/>
          </p:nvPr>
        </p:nvSpPr>
        <p:spPr>
          <a:xfrm>
            <a:off x="4097867" y="3386669"/>
            <a:ext cx="4372562" cy="1198881"/>
          </a:xfrm>
        </p:spPr>
        <p:txBody>
          <a:bodyPr/>
          <a:lstStyle>
            <a:lvl1pPr marL="0" indent="0" algn="l">
              <a:buNone/>
              <a:defRPr sz="2000">
                <a:solidFill>
                  <a:schemeClr val="tx2"/>
                </a:solidFill>
              </a:defRPr>
            </a:lvl1pPr>
            <a:lvl2pPr marL="380996" indent="0" algn="ctr">
              <a:buNone/>
              <a:defRPr sz="1667"/>
            </a:lvl2pPr>
            <a:lvl3pPr marL="761992" indent="0" algn="ctr">
              <a:buNone/>
              <a:defRPr sz="1500"/>
            </a:lvl3pPr>
            <a:lvl4pPr marL="1142989" indent="0" algn="ctr">
              <a:buNone/>
              <a:defRPr sz="1333"/>
            </a:lvl4pPr>
            <a:lvl5pPr marL="1523985" indent="0" algn="ctr">
              <a:buNone/>
              <a:defRPr sz="1333"/>
            </a:lvl5pPr>
            <a:lvl6pPr marL="1904981" indent="0" algn="ctr">
              <a:buNone/>
              <a:defRPr sz="1333"/>
            </a:lvl6pPr>
            <a:lvl7pPr marL="2285977" indent="0" algn="ctr">
              <a:buNone/>
              <a:defRPr sz="1333"/>
            </a:lvl7pPr>
            <a:lvl8pPr marL="2666973" indent="0" algn="ctr">
              <a:buNone/>
              <a:defRPr sz="1333"/>
            </a:lvl8pPr>
            <a:lvl9pPr marL="3047970" indent="0" algn="ctr">
              <a:buNone/>
              <a:defRPr sz="1333"/>
            </a:lvl9pPr>
          </a:lstStyle>
          <a:p>
            <a:r>
              <a:rPr lang="en-US" dirty="0"/>
              <a:t>First Last Name</a:t>
            </a:r>
          </a:p>
          <a:p>
            <a:r>
              <a:rPr lang="en-US" dirty="0"/>
              <a:t>Department</a:t>
            </a:r>
          </a:p>
          <a:p>
            <a:r>
              <a:rPr lang="en-US" dirty="0"/>
              <a:t>Date 20XX</a:t>
            </a:r>
          </a:p>
        </p:txBody>
      </p:sp>
      <p:pic>
        <p:nvPicPr>
          <p:cNvPr id="7" name="Picture 6">
            <a:extLst>
              <a:ext uri="{FF2B5EF4-FFF2-40B4-BE49-F238E27FC236}">
                <a16:creationId xmlns:a16="http://schemas.microsoft.com/office/drawing/2014/main" id="{E24CEC4E-08A4-C71F-B0A5-85DDDB2EA33F}"/>
              </a:ext>
            </a:extLst>
          </p:cNvPr>
          <p:cNvPicPr>
            <a:picLocks noChangeAspect="1"/>
          </p:cNvPicPr>
          <p:nvPr userDrawn="1"/>
        </p:nvPicPr>
        <p:blipFill>
          <a:blip r:embed="rId2"/>
          <a:srcRect/>
          <a:stretch/>
        </p:blipFill>
        <p:spPr>
          <a:xfrm>
            <a:off x="8175036" y="5383111"/>
            <a:ext cx="1778000" cy="192741"/>
          </a:xfrm>
          <a:prstGeom prst="rect">
            <a:avLst/>
          </a:prstGeom>
        </p:spPr>
      </p:pic>
      <p:pic>
        <p:nvPicPr>
          <p:cNvPr id="4" name="Picture 3" descr="Logo&#10;&#10;Description automatically generated">
            <a:extLst>
              <a:ext uri="{FF2B5EF4-FFF2-40B4-BE49-F238E27FC236}">
                <a16:creationId xmlns:a16="http://schemas.microsoft.com/office/drawing/2014/main" id="{FE0637C8-ED3F-F19F-5C08-EBE8AF0932A4}"/>
              </a:ext>
            </a:extLst>
          </p:cNvPr>
          <p:cNvPicPr>
            <a:picLocks noChangeAspect="1"/>
          </p:cNvPicPr>
          <p:nvPr userDrawn="1"/>
        </p:nvPicPr>
        <p:blipFill>
          <a:blip r:embed="rId3"/>
          <a:stretch>
            <a:fillRect/>
          </a:stretch>
        </p:blipFill>
        <p:spPr>
          <a:xfrm>
            <a:off x="8175036" y="5309034"/>
            <a:ext cx="1778000" cy="340894"/>
          </a:xfrm>
          <a:prstGeom prst="rect">
            <a:avLst/>
          </a:prstGeom>
        </p:spPr>
      </p:pic>
    </p:spTree>
    <p:extLst>
      <p:ext uri="{BB962C8B-B14F-4D97-AF65-F5344CB8AC3E}">
        <p14:creationId xmlns:p14="http://schemas.microsoft.com/office/powerpoint/2010/main" val="1970894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04272"/>
            <a:ext cx="9448800" cy="914929"/>
          </a:xfrm>
        </p:spPr>
        <p:txBody>
          <a:bodyPr/>
          <a:lstStyle/>
          <a:p>
            <a:r>
              <a:rPr lang="en-US" dirty="0"/>
              <a:t>Content slide – title one line</a:t>
            </a:r>
          </a:p>
        </p:txBody>
      </p:sp>
      <p:sp>
        <p:nvSpPr>
          <p:cNvPr id="6" name="Slide Number Placeholder 5"/>
          <p:cNvSpPr>
            <a:spLocks noGrp="1"/>
          </p:cNvSpPr>
          <p:nvPr>
            <p:ph type="sldNum" sz="quarter" idx="12"/>
          </p:nvPr>
        </p:nvSpPr>
        <p:spPr>
          <a:xfrm>
            <a:off x="7518400" y="5296960"/>
            <a:ext cx="2286000" cy="304271"/>
          </a:xfrm>
          <a:prstGeom prst="rect">
            <a:avLst/>
          </a:prstGeom>
        </p:spPr>
        <p:txBody>
          <a:bodyPr/>
          <a:lstStyle>
            <a:lvl1pPr>
              <a:defRPr>
                <a:solidFill>
                  <a:schemeClr val="tx2"/>
                </a:solidFill>
              </a:defRPr>
            </a:lvl1pPr>
          </a:lstStyle>
          <a:p>
            <a:fld id="{177CE274-8713-884F-B04F-B6B90AF41963}" type="slidenum">
              <a:rPr lang="en-US" smtClean="0"/>
              <a:pPr/>
              <a:t>‹#›</a:t>
            </a:fld>
            <a:endParaRPr lang="en-US"/>
          </a:p>
        </p:txBody>
      </p:sp>
      <p:cxnSp>
        <p:nvCxnSpPr>
          <p:cNvPr id="8" name="Straight Connector 7">
            <a:extLst>
              <a:ext uri="{FF2B5EF4-FFF2-40B4-BE49-F238E27FC236}">
                <a16:creationId xmlns:a16="http://schemas.microsoft.com/office/drawing/2014/main" id="{CC637EAD-EE5A-08B6-674E-72BC48E5D9B8}"/>
              </a:ext>
            </a:extLst>
          </p:cNvPr>
          <p:cNvCxnSpPr>
            <a:cxnSpLocks/>
          </p:cNvCxnSpPr>
          <p:nvPr userDrawn="1"/>
        </p:nvCxnSpPr>
        <p:spPr>
          <a:xfrm>
            <a:off x="355600" y="5296959"/>
            <a:ext cx="94488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22CF8161-66D2-8164-188D-E9FE96DAC02A}"/>
              </a:ext>
            </a:extLst>
          </p:cNvPr>
          <p:cNvSpPr>
            <a:spLocks noGrp="1"/>
          </p:cNvSpPr>
          <p:nvPr>
            <p:ph type="body" sz="quarter" idx="13"/>
          </p:nvPr>
        </p:nvSpPr>
        <p:spPr>
          <a:xfrm>
            <a:off x="356306" y="1335024"/>
            <a:ext cx="9448800" cy="38130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00560600"/>
      </p:ext>
    </p:extLst>
  </p:cSld>
  <p:clrMapOvr>
    <a:masterClrMapping/>
  </p:clrMapOvr>
  <p:extLst>
    <p:ext uri="{DCECCB84-F9BA-43D5-87BE-67443E8EF086}">
      <p15:sldGuideLst xmlns:p15="http://schemas.microsoft.com/office/powerpoint/2012/main">
        <p15:guide id="1" orient="horz" pos="1800" userDrawn="1">
          <p15:clr>
            <a:srgbClr val="FBAE40"/>
          </p15:clr>
        </p15:guide>
        <p15:guide id="2" pos="320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bkg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850A2D-1B7D-8A2D-30A7-5B07DBBD327C}"/>
              </a:ext>
            </a:extLst>
          </p:cNvPr>
          <p:cNvSpPr/>
          <p:nvPr userDrawn="1"/>
        </p:nvSpPr>
        <p:spPr>
          <a:xfrm>
            <a:off x="0" y="1333501"/>
            <a:ext cx="10160000" cy="39634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 name="Title 1"/>
          <p:cNvSpPr>
            <a:spLocks noGrp="1"/>
          </p:cNvSpPr>
          <p:nvPr>
            <p:ph type="title" hasCustomPrompt="1"/>
          </p:nvPr>
        </p:nvSpPr>
        <p:spPr>
          <a:xfrm>
            <a:off x="355600" y="304272"/>
            <a:ext cx="9448800" cy="914929"/>
          </a:xfrm>
        </p:spPr>
        <p:txBody>
          <a:bodyPr/>
          <a:lstStyle/>
          <a:p>
            <a:r>
              <a:rPr lang="en-US" dirty="0"/>
              <a:t>Content w/background – title one line</a:t>
            </a:r>
          </a:p>
        </p:txBody>
      </p:sp>
      <p:sp>
        <p:nvSpPr>
          <p:cNvPr id="6" name="Slide Number Placeholder 5"/>
          <p:cNvSpPr>
            <a:spLocks noGrp="1"/>
          </p:cNvSpPr>
          <p:nvPr>
            <p:ph type="sldNum" sz="quarter" idx="12"/>
          </p:nvPr>
        </p:nvSpPr>
        <p:spPr>
          <a:xfrm>
            <a:off x="7518400" y="5296960"/>
            <a:ext cx="2286000" cy="304271"/>
          </a:xfrm>
          <a:prstGeom prst="rect">
            <a:avLst/>
          </a:prstGeom>
        </p:spPr>
        <p:txBody>
          <a:bodyPr/>
          <a:lstStyle>
            <a:lvl1pPr>
              <a:defRPr>
                <a:solidFill>
                  <a:schemeClr val="tx2"/>
                </a:solidFill>
              </a:defRPr>
            </a:lvl1pPr>
          </a:lstStyle>
          <a:p>
            <a:fld id="{F7340B6C-CA73-B044-A89C-37F5E5CDE01B}" type="slidenum">
              <a:rPr lang="en-US" smtClean="0"/>
              <a:pPr/>
              <a:t>‹#›</a:t>
            </a:fld>
            <a:endParaRPr lang="en-US" dirty="0"/>
          </a:p>
        </p:txBody>
      </p:sp>
      <p:sp>
        <p:nvSpPr>
          <p:cNvPr id="8" name="Text Placeholder 4">
            <a:extLst>
              <a:ext uri="{FF2B5EF4-FFF2-40B4-BE49-F238E27FC236}">
                <a16:creationId xmlns:a16="http://schemas.microsoft.com/office/drawing/2014/main" id="{1897999A-5CCE-3781-664B-3FA2924D18BC}"/>
              </a:ext>
            </a:extLst>
          </p:cNvPr>
          <p:cNvSpPr>
            <a:spLocks noGrp="1"/>
          </p:cNvSpPr>
          <p:nvPr>
            <p:ph type="body" sz="quarter" idx="13"/>
          </p:nvPr>
        </p:nvSpPr>
        <p:spPr>
          <a:xfrm>
            <a:off x="356306" y="1483911"/>
            <a:ext cx="9448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54797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w/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599" y="304272"/>
            <a:ext cx="6299200" cy="914929"/>
          </a:xfrm>
        </p:spPr>
        <p:txBody>
          <a:bodyPr/>
          <a:lstStyle/>
          <a:p>
            <a:r>
              <a:rPr lang="en-US" dirty="0"/>
              <a:t>Content slide with image</a:t>
            </a:r>
          </a:p>
        </p:txBody>
      </p:sp>
      <p:sp>
        <p:nvSpPr>
          <p:cNvPr id="6" name="Slide Number Placeholder 5"/>
          <p:cNvSpPr>
            <a:spLocks noGrp="1"/>
          </p:cNvSpPr>
          <p:nvPr>
            <p:ph type="sldNum" sz="quarter" idx="12"/>
          </p:nvPr>
        </p:nvSpPr>
        <p:spPr>
          <a:xfrm>
            <a:off x="7518400" y="5296960"/>
            <a:ext cx="2286000" cy="304271"/>
          </a:xfrm>
          <a:prstGeom prst="rect">
            <a:avLst/>
          </a:prstGeom>
        </p:spPr>
        <p:txBody>
          <a:bodyPr/>
          <a:lstStyle>
            <a:lvl1pPr>
              <a:defRPr>
                <a:solidFill>
                  <a:schemeClr val="tx2"/>
                </a:solidFill>
              </a:defRPr>
            </a:lvl1pPr>
          </a:lstStyle>
          <a:p>
            <a:fld id="{177CE274-8713-884F-B04F-B6B90AF41963}" type="slidenum">
              <a:rPr lang="en-US" smtClean="0"/>
              <a:pPr/>
              <a:t>‹#›</a:t>
            </a:fld>
            <a:endParaRPr lang="en-US"/>
          </a:p>
        </p:txBody>
      </p:sp>
      <p:cxnSp>
        <p:nvCxnSpPr>
          <p:cNvPr id="8" name="Straight Connector 7">
            <a:extLst>
              <a:ext uri="{FF2B5EF4-FFF2-40B4-BE49-F238E27FC236}">
                <a16:creationId xmlns:a16="http://schemas.microsoft.com/office/drawing/2014/main" id="{CC637EAD-EE5A-08B6-674E-72BC48E5D9B8}"/>
              </a:ext>
            </a:extLst>
          </p:cNvPr>
          <p:cNvCxnSpPr>
            <a:cxnSpLocks/>
          </p:cNvCxnSpPr>
          <p:nvPr userDrawn="1"/>
        </p:nvCxnSpPr>
        <p:spPr>
          <a:xfrm>
            <a:off x="355600" y="5296959"/>
            <a:ext cx="94488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1000035E-6E2B-C8D7-F3EC-C616B1D56F91}"/>
              </a:ext>
            </a:extLst>
          </p:cNvPr>
          <p:cNvSpPr>
            <a:spLocks noGrp="1"/>
          </p:cNvSpPr>
          <p:nvPr>
            <p:ph type="pic" sz="quarter" idx="13" hasCustomPrompt="1"/>
          </p:nvPr>
        </p:nvSpPr>
        <p:spPr>
          <a:xfrm>
            <a:off x="6806848" y="304801"/>
            <a:ext cx="2996847" cy="4843463"/>
          </a:xfrm>
          <a:solidFill>
            <a:schemeClr val="bg2"/>
          </a:solidFill>
        </p:spPr>
        <p:txBody>
          <a:bodyPr anchor="ctr" anchorCtr="0">
            <a:normAutofit/>
          </a:bodyPr>
          <a:lstStyle>
            <a:lvl1pPr marL="0" indent="0" algn="ctr">
              <a:buNone/>
              <a:defRPr sz="889"/>
            </a:lvl1pPr>
          </a:lstStyle>
          <a:p>
            <a:r>
              <a:rPr lang="en-US" dirty="0"/>
              <a:t>Insert vertical image</a:t>
            </a:r>
          </a:p>
          <a:p>
            <a:endParaRPr lang="en-US" dirty="0"/>
          </a:p>
          <a:p>
            <a:endParaRPr lang="en-US" dirty="0"/>
          </a:p>
        </p:txBody>
      </p:sp>
      <p:sp>
        <p:nvSpPr>
          <p:cNvPr id="10" name="Text Placeholder 9">
            <a:extLst>
              <a:ext uri="{FF2B5EF4-FFF2-40B4-BE49-F238E27FC236}">
                <a16:creationId xmlns:a16="http://schemas.microsoft.com/office/drawing/2014/main" id="{666C6C23-B637-A307-D1A4-A318EF5BE857}"/>
              </a:ext>
            </a:extLst>
          </p:cNvPr>
          <p:cNvSpPr>
            <a:spLocks noGrp="1"/>
          </p:cNvSpPr>
          <p:nvPr>
            <p:ph type="body" sz="quarter" idx="14"/>
          </p:nvPr>
        </p:nvSpPr>
        <p:spPr>
          <a:xfrm>
            <a:off x="356304" y="1335024"/>
            <a:ext cx="6299200" cy="38130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8547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Comparison slide with two columns</a:t>
            </a:r>
          </a:p>
        </p:txBody>
      </p:sp>
      <p:sp>
        <p:nvSpPr>
          <p:cNvPr id="7" name="Slide Number Placeholder 6"/>
          <p:cNvSpPr>
            <a:spLocks noGrp="1"/>
          </p:cNvSpPr>
          <p:nvPr>
            <p:ph type="sldNum" sz="quarter" idx="12"/>
          </p:nvPr>
        </p:nvSpPr>
        <p:spPr>
          <a:xfrm>
            <a:off x="7518400" y="5296960"/>
            <a:ext cx="2286000" cy="304271"/>
          </a:xfrm>
          <a:prstGeom prst="rect">
            <a:avLst/>
          </a:prstGeom>
        </p:spPr>
        <p:txBody>
          <a:bodyPr/>
          <a:lstStyle/>
          <a:p>
            <a:fld id="{177CE274-8713-884F-B04F-B6B90AF41963}" type="slidenum">
              <a:rPr lang="en-US" smtClean="0"/>
              <a:t>‹#›</a:t>
            </a:fld>
            <a:endParaRPr lang="en-US"/>
          </a:p>
        </p:txBody>
      </p:sp>
      <p:cxnSp>
        <p:nvCxnSpPr>
          <p:cNvPr id="8" name="Straight Connector 7">
            <a:extLst>
              <a:ext uri="{FF2B5EF4-FFF2-40B4-BE49-F238E27FC236}">
                <a16:creationId xmlns:a16="http://schemas.microsoft.com/office/drawing/2014/main" id="{446B76A3-7B3B-66A5-E020-61F692A2D0A8}"/>
              </a:ext>
            </a:extLst>
          </p:cNvPr>
          <p:cNvCxnSpPr>
            <a:cxnSpLocks/>
          </p:cNvCxnSpPr>
          <p:nvPr userDrawn="1"/>
        </p:nvCxnSpPr>
        <p:spPr>
          <a:xfrm>
            <a:off x="355600" y="5296959"/>
            <a:ext cx="94488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DB2D4C75-924A-E1E8-AB47-E0EDDABAB63C}"/>
              </a:ext>
            </a:extLst>
          </p:cNvPr>
          <p:cNvSpPr>
            <a:spLocks noGrp="1"/>
          </p:cNvSpPr>
          <p:nvPr>
            <p:ph type="body" sz="quarter" idx="13"/>
          </p:nvPr>
        </p:nvSpPr>
        <p:spPr>
          <a:xfrm>
            <a:off x="356306" y="1335024"/>
            <a:ext cx="4663440" cy="38130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4">
            <a:extLst>
              <a:ext uri="{FF2B5EF4-FFF2-40B4-BE49-F238E27FC236}">
                <a16:creationId xmlns:a16="http://schemas.microsoft.com/office/drawing/2014/main" id="{ABE9EF27-CA65-6736-ECE2-81135FA8D5A3}"/>
              </a:ext>
            </a:extLst>
          </p:cNvPr>
          <p:cNvSpPr>
            <a:spLocks noGrp="1"/>
          </p:cNvSpPr>
          <p:nvPr>
            <p:ph type="body" sz="quarter" idx="14"/>
          </p:nvPr>
        </p:nvSpPr>
        <p:spPr>
          <a:xfrm>
            <a:off x="5140257" y="1335024"/>
            <a:ext cx="4663440" cy="38130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2358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5600" y="304272"/>
            <a:ext cx="9448800" cy="914929"/>
          </a:xfrm>
          <a:prstGeom prst="rect">
            <a:avLst/>
          </a:prstGeom>
        </p:spPr>
        <p:txBody>
          <a:bodyPr vert="horz" lIns="0" tIns="45720" rIns="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55600" y="1333501"/>
            <a:ext cx="9448800" cy="3813969"/>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Logo&#10;&#10;Description automatically generated">
            <a:extLst>
              <a:ext uri="{FF2B5EF4-FFF2-40B4-BE49-F238E27FC236}">
                <a16:creationId xmlns:a16="http://schemas.microsoft.com/office/drawing/2014/main" id="{ECE70F7C-38F5-0C67-B546-CD48700BBC8B}"/>
              </a:ext>
            </a:extLst>
          </p:cNvPr>
          <p:cNvPicPr>
            <a:picLocks noChangeAspect="1"/>
          </p:cNvPicPr>
          <p:nvPr userDrawn="1"/>
        </p:nvPicPr>
        <p:blipFill>
          <a:blip r:embed="rId26"/>
          <a:stretch>
            <a:fillRect/>
          </a:stretch>
        </p:blipFill>
        <p:spPr>
          <a:xfrm>
            <a:off x="257312" y="5309034"/>
            <a:ext cx="1778000" cy="340894"/>
          </a:xfrm>
          <a:prstGeom prst="rect">
            <a:avLst/>
          </a:prstGeom>
        </p:spPr>
      </p:pic>
      <p:sp>
        <p:nvSpPr>
          <p:cNvPr id="11" name="Slide Number Placeholder 10">
            <a:extLst>
              <a:ext uri="{FF2B5EF4-FFF2-40B4-BE49-F238E27FC236}">
                <a16:creationId xmlns:a16="http://schemas.microsoft.com/office/drawing/2014/main" id="{24C7CA68-7FB4-321D-C8E0-C926B3A1C841}"/>
              </a:ext>
            </a:extLst>
          </p:cNvPr>
          <p:cNvSpPr>
            <a:spLocks noGrp="1"/>
          </p:cNvSpPr>
          <p:nvPr>
            <p:ph type="sldNum" sz="quarter" idx="4"/>
          </p:nvPr>
        </p:nvSpPr>
        <p:spPr>
          <a:xfrm>
            <a:off x="7518400" y="5286377"/>
            <a:ext cx="2286000" cy="303212"/>
          </a:xfrm>
          <a:prstGeom prst="rect">
            <a:avLst/>
          </a:prstGeom>
        </p:spPr>
        <p:txBody>
          <a:bodyPr vert="horz" lIns="91440" tIns="45720" rIns="91440" bIns="45720" rtlCol="0" anchor="ctr"/>
          <a:lstStyle>
            <a:lvl1pPr algn="r">
              <a:defRPr sz="889">
                <a:solidFill>
                  <a:schemeClr val="tx2"/>
                </a:solidFill>
              </a:defRPr>
            </a:lvl1pPr>
          </a:lstStyle>
          <a:p>
            <a:fld id="{0B846F7A-F379-7344-96C1-F93ECF6653C6}" type="slidenum">
              <a:rPr lang="en-US" smtClean="0"/>
              <a:pPr/>
              <a:t>‹#›</a:t>
            </a:fld>
            <a:endParaRPr lang="en-US" dirty="0"/>
          </a:p>
        </p:txBody>
      </p:sp>
    </p:spTree>
    <p:extLst>
      <p:ext uri="{BB962C8B-B14F-4D97-AF65-F5344CB8AC3E}">
        <p14:creationId xmlns:p14="http://schemas.microsoft.com/office/powerpoint/2010/main" val="1182746281"/>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72" r:id="rId3"/>
    <p:sldLayoutId id="2147483671" r:id="rId4"/>
    <p:sldLayoutId id="2147483673" r:id="rId5"/>
    <p:sldLayoutId id="2147483662" r:id="rId6"/>
    <p:sldLayoutId id="2147483674" r:id="rId7"/>
    <p:sldLayoutId id="2147483675" r:id="rId8"/>
    <p:sldLayoutId id="2147483664" r:id="rId9"/>
    <p:sldLayoutId id="2147483684" r:id="rId10"/>
    <p:sldLayoutId id="2147483676" r:id="rId11"/>
    <p:sldLayoutId id="2147483677" r:id="rId12"/>
    <p:sldLayoutId id="2147483678" r:id="rId13"/>
    <p:sldLayoutId id="2147483663" r:id="rId14"/>
    <p:sldLayoutId id="2147483679" r:id="rId15"/>
    <p:sldLayoutId id="2147483680" r:id="rId16"/>
    <p:sldLayoutId id="2147483681" r:id="rId17"/>
    <p:sldLayoutId id="2147483682" r:id="rId18"/>
    <p:sldLayoutId id="2147483683" r:id="rId19"/>
    <p:sldLayoutId id="2147483666" r:id="rId20"/>
    <p:sldLayoutId id="2147483667" r:id="rId21"/>
    <p:sldLayoutId id="2147483687" r:id="rId22"/>
    <p:sldLayoutId id="2147483688" r:id="rId23"/>
    <p:sldLayoutId id="2147483690" r:id="rId24"/>
  </p:sldLayoutIdLst>
  <p:hf hdr="0" ftr="0" dt="0"/>
  <p:txStyles>
    <p:titleStyle>
      <a:lvl1pPr algn="l" defTabSz="761992" rtl="0" eaLnBrk="1" latinLnBrk="0" hangingPunct="1">
        <a:lnSpc>
          <a:spcPct val="90000"/>
        </a:lnSpc>
        <a:spcBef>
          <a:spcPct val="0"/>
        </a:spcBef>
        <a:buNone/>
        <a:defRPr sz="3556" kern="1200">
          <a:solidFill>
            <a:schemeClr val="tx1"/>
          </a:solidFill>
          <a:latin typeface="Georgia" panose="02040502050405020303" pitchFamily="18" charset="0"/>
          <a:ea typeface="+mj-ea"/>
          <a:cs typeface="+mj-cs"/>
        </a:defRPr>
      </a:lvl1pPr>
    </p:titleStyle>
    <p:bodyStyle>
      <a:lvl1pPr marL="190498" indent="-190498" algn="l" defTabSz="761992" rtl="0" eaLnBrk="1" latinLnBrk="0" hangingPunct="1">
        <a:lnSpc>
          <a:spcPct val="90000"/>
        </a:lnSpc>
        <a:spcBef>
          <a:spcPts val="833"/>
        </a:spcBef>
        <a:buFont typeface="Arial" panose="020B0604020202020204" pitchFamily="34" charset="0"/>
        <a:buChar char="•"/>
        <a:defRPr sz="2556" b="0" i="0" kern="1200">
          <a:solidFill>
            <a:schemeClr val="tx2"/>
          </a:solidFill>
          <a:latin typeface="Calibri Light" panose="020F0302020204030204" pitchFamily="34" charset="0"/>
          <a:ea typeface="+mn-ea"/>
          <a:cs typeface="Calibri Light" panose="020F0302020204030204" pitchFamily="34" charset="0"/>
        </a:defRPr>
      </a:lvl1pPr>
      <a:lvl2pPr marL="571494" indent="-190498" algn="l" defTabSz="761992" rtl="0" eaLnBrk="1" latinLnBrk="0" hangingPunct="1">
        <a:lnSpc>
          <a:spcPct val="90000"/>
        </a:lnSpc>
        <a:spcBef>
          <a:spcPts val="417"/>
        </a:spcBef>
        <a:buFont typeface="Arial" panose="020B0604020202020204" pitchFamily="34" charset="0"/>
        <a:buChar char="•"/>
        <a:defRPr sz="2000" b="0" i="0" kern="1200">
          <a:solidFill>
            <a:schemeClr val="tx2"/>
          </a:solidFill>
          <a:latin typeface="Calibri Light" panose="020F0302020204030204" pitchFamily="34" charset="0"/>
          <a:ea typeface="+mn-ea"/>
          <a:cs typeface="Calibri Light" panose="020F0302020204030204" pitchFamily="34" charset="0"/>
        </a:defRPr>
      </a:lvl2pPr>
      <a:lvl3pPr marL="952490" indent="-190498" algn="l" defTabSz="761992" rtl="0" eaLnBrk="1" latinLnBrk="0" hangingPunct="1">
        <a:lnSpc>
          <a:spcPct val="90000"/>
        </a:lnSpc>
        <a:spcBef>
          <a:spcPts val="417"/>
        </a:spcBef>
        <a:buFont typeface="Arial" panose="020B0604020202020204" pitchFamily="34" charset="0"/>
        <a:buChar char="•"/>
        <a:defRPr sz="2000" b="0" i="0" kern="1200">
          <a:solidFill>
            <a:schemeClr val="tx2"/>
          </a:solidFill>
          <a:latin typeface="Calibri Light" panose="020F0302020204030204" pitchFamily="34" charset="0"/>
          <a:ea typeface="+mn-ea"/>
          <a:cs typeface="Calibri Light" panose="020F0302020204030204" pitchFamily="34" charset="0"/>
        </a:defRPr>
      </a:lvl3pPr>
      <a:lvl4pPr marL="1333487" indent="-190498" algn="l" defTabSz="761992" rtl="0" eaLnBrk="1" latinLnBrk="0" hangingPunct="1">
        <a:lnSpc>
          <a:spcPct val="90000"/>
        </a:lnSpc>
        <a:spcBef>
          <a:spcPts val="417"/>
        </a:spcBef>
        <a:buFont typeface="Arial" panose="020B0604020202020204" pitchFamily="34" charset="0"/>
        <a:buChar char="•"/>
        <a:defRPr sz="2000" b="0" i="0" kern="1200">
          <a:solidFill>
            <a:schemeClr val="tx2"/>
          </a:solidFill>
          <a:latin typeface="Calibri Light" panose="020F0302020204030204" pitchFamily="34" charset="0"/>
          <a:ea typeface="+mn-ea"/>
          <a:cs typeface="Calibri Light" panose="020F0302020204030204" pitchFamily="34" charset="0"/>
        </a:defRPr>
      </a:lvl4pPr>
      <a:lvl5pPr marL="1714483" indent="-190498" algn="l" defTabSz="761992" rtl="0" eaLnBrk="1" latinLnBrk="0" hangingPunct="1">
        <a:lnSpc>
          <a:spcPct val="90000"/>
        </a:lnSpc>
        <a:spcBef>
          <a:spcPts val="417"/>
        </a:spcBef>
        <a:buFont typeface="Arial" panose="020B0604020202020204" pitchFamily="34" charset="0"/>
        <a:buChar char="•"/>
        <a:defRPr sz="2000" b="0" i="0" kern="1200">
          <a:solidFill>
            <a:schemeClr val="tx2"/>
          </a:solidFill>
          <a:latin typeface="Calibri Light" panose="020F0302020204030204" pitchFamily="34" charset="0"/>
          <a:ea typeface="+mn-ea"/>
          <a:cs typeface="Calibri Light" panose="020F0302020204030204" pitchFamily="34" charset="0"/>
        </a:defRPr>
      </a:lvl5pPr>
      <a:lvl6pPr marL="2095479" indent="-190498" algn="l" defTabSz="76199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75" indent="-190498" algn="l" defTabSz="76199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471" indent="-190498" algn="l" defTabSz="76199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468" indent="-190498" algn="l" defTabSz="76199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92" rtl="0" eaLnBrk="1" latinLnBrk="0" hangingPunct="1">
        <a:defRPr sz="1500" kern="1200">
          <a:solidFill>
            <a:schemeClr val="tx1"/>
          </a:solidFill>
          <a:latin typeface="+mn-lt"/>
          <a:ea typeface="+mn-ea"/>
          <a:cs typeface="+mn-cs"/>
        </a:defRPr>
      </a:lvl1pPr>
      <a:lvl2pPr marL="380996" algn="l" defTabSz="761992" rtl="0" eaLnBrk="1" latinLnBrk="0" hangingPunct="1">
        <a:defRPr sz="1500" kern="1200">
          <a:solidFill>
            <a:schemeClr val="tx1"/>
          </a:solidFill>
          <a:latin typeface="+mn-lt"/>
          <a:ea typeface="+mn-ea"/>
          <a:cs typeface="+mn-cs"/>
        </a:defRPr>
      </a:lvl2pPr>
      <a:lvl3pPr marL="761992" algn="l" defTabSz="761992" rtl="0" eaLnBrk="1" latinLnBrk="0" hangingPunct="1">
        <a:defRPr sz="1500" kern="1200">
          <a:solidFill>
            <a:schemeClr val="tx1"/>
          </a:solidFill>
          <a:latin typeface="+mn-lt"/>
          <a:ea typeface="+mn-ea"/>
          <a:cs typeface="+mn-cs"/>
        </a:defRPr>
      </a:lvl3pPr>
      <a:lvl4pPr marL="1142989" algn="l" defTabSz="761992" rtl="0" eaLnBrk="1" latinLnBrk="0" hangingPunct="1">
        <a:defRPr sz="1500" kern="1200">
          <a:solidFill>
            <a:schemeClr val="tx1"/>
          </a:solidFill>
          <a:latin typeface="+mn-lt"/>
          <a:ea typeface="+mn-ea"/>
          <a:cs typeface="+mn-cs"/>
        </a:defRPr>
      </a:lvl4pPr>
      <a:lvl5pPr marL="1523985" algn="l" defTabSz="761992" rtl="0" eaLnBrk="1" latinLnBrk="0" hangingPunct="1">
        <a:defRPr sz="1500" kern="1200">
          <a:solidFill>
            <a:schemeClr val="tx1"/>
          </a:solidFill>
          <a:latin typeface="+mn-lt"/>
          <a:ea typeface="+mn-ea"/>
          <a:cs typeface="+mn-cs"/>
        </a:defRPr>
      </a:lvl5pPr>
      <a:lvl6pPr marL="1904981" algn="l" defTabSz="761992" rtl="0" eaLnBrk="1" latinLnBrk="0" hangingPunct="1">
        <a:defRPr sz="1500" kern="1200">
          <a:solidFill>
            <a:schemeClr val="tx1"/>
          </a:solidFill>
          <a:latin typeface="+mn-lt"/>
          <a:ea typeface="+mn-ea"/>
          <a:cs typeface="+mn-cs"/>
        </a:defRPr>
      </a:lvl6pPr>
      <a:lvl7pPr marL="2285977" algn="l" defTabSz="761992" rtl="0" eaLnBrk="1" latinLnBrk="0" hangingPunct="1">
        <a:defRPr sz="1500" kern="1200">
          <a:solidFill>
            <a:schemeClr val="tx1"/>
          </a:solidFill>
          <a:latin typeface="+mn-lt"/>
          <a:ea typeface="+mn-ea"/>
          <a:cs typeface="+mn-cs"/>
        </a:defRPr>
      </a:lvl7pPr>
      <a:lvl8pPr marL="2666973" algn="l" defTabSz="761992" rtl="0" eaLnBrk="1" latinLnBrk="0" hangingPunct="1">
        <a:defRPr sz="1500" kern="1200">
          <a:solidFill>
            <a:schemeClr val="tx1"/>
          </a:solidFill>
          <a:latin typeface="+mn-lt"/>
          <a:ea typeface="+mn-ea"/>
          <a:cs typeface="+mn-cs"/>
        </a:defRPr>
      </a:lvl8pPr>
      <a:lvl9pPr marL="3047970" algn="l" defTabSz="76199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6.xml"/><Relationship Id="rId5" Type="http://schemas.openxmlformats.org/officeDocument/2006/relationships/image" Target="../media/image31.sv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1.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C2_7663F676.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emf"/></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51.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57.png"/><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62.png"/><Relationship Id="rId4" Type="http://schemas.openxmlformats.org/officeDocument/2006/relationships/image" Target="../media/image61.png"/></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65.png"/><Relationship Id="rId2" Type="http://schemas.openxmlformats.org/officeDocument/2006/relationships/image" Target="../media/image51.png"/><Relationship Id="rId1" Type="http://schemas.openxmlformats.org/officeDocument/2006/relationships/slideLayout" Target="../slideLayouts/slideLayout6.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68.png"/></Relationships>
</file>

<file path=ppt/slides/_rels/slide3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hyperlink" Target="https://bit.ly/4fhTAWW" TargetMode="Externa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hyperlink" Target="https://youtu.be/M3ecAKzG8NY" TargetMode="Externa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72.png"/><Relationship Id="rId4" Type="http://schemas.openxmlformats.org/officeDocument/2006/relationships/image" Target="../media/image380.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microsoft.com/office/2018/10/relationships/comments" Target="../comments/modernComment_1E3_1B57D6D6.xml"/><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77.png"/><Relationship Id="rId4" Type="http://schemas.openxmlformats.org/officeDocument/2006/relationships/image" Target="../media/image7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1.xml"/><Relationship Id="rId1" Type="http://schemas.openxmlformats.org/officeDocument/2006/relationships/slideLayout" Target="../slideLayouts/slideLayout23.xml"/><Relationship Id="rId5" Type="http://schemas.openxmlformats.org/officeDocument/2006/relationships/image" Target="../media/image80.png"/><Relationship Id="rId4" Type="http://schemas.openxmlformats.org/officeDocument/2006/relationships/image" Target="../media/image79.png"/></Relationships>
</file>

<file path=ppt/slides/_rels/slide6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4.xml"/><Relationship Id="rId1" Type="http://schemas.openxmlformats.org/officeDocument/2006/relationships/slideLayout" Target="../slideLayouts/slideLayout23.xml"/><Relationship Id="rId4" Type="http://schemas.openxmlformats.org/officeDocument/2006/relationships/hyperlink" Target="https://www.anchorsinaction.org/the-framework"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8" Type="http://schemas.openxmlformats.org/officeDocument/2006/relationships/hyperlink" Target="https://stars.aashe.org/resources-support/help-center/" TargetMode="External"/><Relationship Id="rId3" Type="http://schemas.openxmlformats.org/officeDocument/2006/relationships/hyperlink" Target="http://stars.aashe.org/" TargetMode="External"/><Relationship Id="rId7" Type="http://schemas.openxmlformats.org/officeDocument/2006/relationships/hyperlink" Target="https://docs.google.com/spreadsheets/d/1-XFO_PNGV1cik-EBd5PTXNwBsBs_ZlkF7K5h79ChSZM/edit?usp=sharing" TargetMode="External"/><Relationship Id="rId2" Type="http://schemas.openxmlformats.org/officeDocument/2006/relationships/notesSlide" Target="../notesSlides/notesSlide37.xml"/><Relationship Id="rId1" Type="http://schemas.openxmlformats.org/officeDocument/2006/relationships/slideLayout" Target="../slideLayouts/slideLayout23.xml"/><Relationship Id="rId6" Type="http://schemas.openxmlformats.org/officeDocument/2006/relationships/hyperlink" Target="https://docs.google.com/spreadsheets/d/1GD1NJ7BdpysQecjgdC5wCcO90Ueb-jLjE20ULW-nwbs/edit?usp=sharing" TargetMode="External"/><Relationship Id="rId5" Type="http://schemas.openxmlformats.org/officeDocument/2006/relationships/hyperlink" Target="https://stars.aashe.org/resources-support/technical-manual/" TargetMode="External"/><Relationship Id="rId4" Type="http://schemas.openxmlformats.org/officeDocument/2006/relationships/image" Target="../media/image78.png"/></Relationships>
</file>

<file path=ppt/slides/_rels/slide6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56.png"/><Relationship Id="rId1" Type="http://schemas.openxmlformats.org/officeDocument/2006/relationships/slideLayout" Target="../slideLayouts/slideLayout6.xml"/><Relationship Id="rId4" Type="http://schemas.openxmlformats.org/officeDocument/2006/relationships/image" Target="../media/image5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6C4DE-CB36-9D89-68BF-FF70681B6869}"/>
              </a:ext>
            </a:extLst>
          </p:cNvPr>
          <p:cNvSpPr>
            <a:spLocks noGrp="1"/>
          </p:cNvSpPr>
          <p:nvPr>
            <p:ph type="ctrTitle"/>
          </p:nvPr>
        </p:nvSpPr>
        <p:spPr>
          <a:xfrm>
            <a:off x="239486" y="1294545"/>
            <a:ext cx="9776152" cy="1562956"/>
          </a:xfrm>
        </p:spPr>
        <p:txBody>
          <a:bodyPr>
            <a:noAutofit/>
          </a:bodyPr>
          <a:lstStyle/>
          <a:p>
            <a:r>
              <a:rPr lang="en-US" sz="3600" dirty="0"/>
              <a:t>TASTE Food: The Automated Scope 3 Tool for Tracking Emissions from Food</a:t>
            </a:r>
            <a:br>
              <a:rPr lang="en-US" sz="2400" dirty="0"/>
            </a:br>
            <a:r>
              <a:rPr lang="en-US" sz="2400" dirty="0"/>
              <a:t> </a:t>
            </a:r>
            <a:br>
              <a:rPr lang="en-US" sz="3600" dirty="0"/>
            </a:br>
            <a:r>
              <a:rPr lang="en-US" sz="2400" dirty="0">
                <a:solidFill>
                  <a:schemeClr val="bg1"/>
                </a:solidFill>
              </a:rPr>
              <a:t>A Python-based Categorization Tool For Calculating Institutional Indirect Emissions From Purchased Food</a:t>
            </a:r>
            <a:br>
              <a:rPr lang="en-US" sz="4000" dirty="0">
                <a:solidFill>
                  <a:schemeClr val="bg1"/>
                </a:solidFill>
              </a:rPr>
            </a:br>
            <a:endParaRPr lang="en-US" sz="4000" dirty="0"/>
          </a:p>
        </p:txBody>
      </p:sp>
      <p:sp>
        <p:nvSpPr>
          <p:cNvPr id="3" name="Subtitle 2">
            <a:extLst>
              <a:ext uri="{FF2B5EF4-FFF2-40B4-BE49-F238E27FC236}">
                <a16:creationId xmlns:a16="http://schemas.microsoft.com/office/drawing/2014/main" id="{4FDE9DDB-3BC3-44C9-C321-84521D3B345A}"/>
              </a:ext>
            </a:extLst>
          </p:cNvPr>
          <p:cNvSpPr>
            <a:spLocks noGrp="1"/>
          </p:cNvSpPr>
          <p:nvPr>
            <p:ph type="subTitle" idx="1"/>
          </p:nvPr>
        </p:nvSpPr>
        <p:spPr>
          <a:xfrm>
            <a:off x="2190018" y="4173723"/>
            <a:ext cx="7825620" cy="1332090"/>
          </a:xfrm>
        </p:spPr>
        <p:txBody>
          <a:bodyPr>
            <a:normAutofit/>
          </a:bodyPr>
          <a:lstStyle/>
          <a:p>
            <a:r>
              <a:rPr lang="en-US" dirty="0"/>
              <a:t>Rebecca Grekin, Dr. Jacques de </a:t>
            </a:r>
            <a:r>
              <a:rPr lang="en-US" dirty="0" err="1"/>
              <a:t>Chalendar</a:t>
            </a:r>
            <a:r>
              <a:rPr lang="en-US" dirty="0"/>
              <a:t>, Prof. Sally Benson </a:t>
            </a:r>
          </a:p>
          <a:p>
            <a:r>
              <a:rPr lang="en-US" dirty="0"/>
              <a:t>Energy Science &amp; Engineering Department at Stanford University</a:t>
            </a:r>
          </a:p>
          <a:p>
            <a:r>
              <a:rPr lang="en-US" i="1" dirty="0"/>
              <a:t>October 29</a:t>
            </a:r>
            <a:r>
              <a:rPr lang="en-US" i="1" baseline="30000" dirty="0"/>
              <a:t>th</a:t>
            </a:r>
            <a:r>
              <a:rPr lang="en-US" i="1" dirty="0"/>
              <a:t>, 2024</a:t>
            </a:r>
          </a:p>
        </p:txBody>
      </p:sp>
      <p:sp>
        <p:nvSpPr>
          <p:cNvPr id="5" name="Subtitle 2">
            <a:extLst>
              <a:ext uri="{FF2B5EF4-FFF2-40B4-BE49-F238E27FC236}">
                <a16:creationId xmlns:a16="http://schemas.microsoft.com/office/drawing/2014/main" id="{249A7CA2-CC13-E1B4-9B15-EE4FE19803FA}"/>
              </a:ext>
            </a:extLst>
          </p:cNvPr>
          <p:cNvSpPr txBox="1">
            <a:spLocks/>
          </p:cNvSpPr>
          <p:nvPr/>
        </p:nvSpPr>
        <p:spPr>
          <a:xfrm>
            <a:off x="239486" y="3687026"/>
            <a:ext cx="7825620" cy="1332090"/>
          </a:xfrm>
          <a:prstGeom prst="rect">
            <a:avLst/>
          </a:prstGeom>
        </p:spPr>
        <p:txBody>
          <a:bodyPr vert="horz" lIns="0" tIns="45720" rIns="0" bIns="45720" rtlCol="0">
            <a:normAutofit/>
          </a:bodyPr>
          <a:lstStyle>
            <a:lvl1pPr marL="0" indent="0" algn="l" defTabSz="761992" rtl="0" eaLnBrk="1" latinLnBrk="0" hangingPunct="1">
              <a:lnSpc>
                <a:spcPct val="90000"/>
              </a:lnSpc>
              <a:spcBef>
                <a:spcPts val="833"/>
              </a:spcBef>
              <a:buFont typeface="Arial" panose="020B0604020202020204" pitchFamily="34" charset="0"/>
              <a:buNone/>
              <a:defRPr sz="2000" b="0" i="0" kern="1200">
                <a:solidFill>
                  <a:schemeClr val="bg1"/>
                </a:solidFill>
                <a:latin typeface="Calibri Light" panose="020F0302020204030204" pitchFamily="34" charset="0"/>
                <a:ea typeface="+mn-ea"/>
                <a:cs typeface="Calibri Light" panose="020F0302020204030204" pitchFamily="34" charset="0"/>
              </a:defRPr>
            </a:lvl1pPr>
            <a:lvl2pPr marL="380996" indent="0" algn="ctr" defTabSz="761992" rtl="0" eaLnBrk="1" latinLnBrk="0" hangingPunct="1">
              <a:lnSpc>
                <a:spcPct val="90000"/>
              </a:lnSpc>
              <a:spcBef>
                <a:spcPts val="417"/>
              </a:spcBef>
              <a:buFont typeface="Arial" panose="020B0604020202020204" pitchFamily="34" charset="0"/>
              <a:buNone/>
              <a:defRPr sz="1667" b="0" i="0" kern="1200">
                <a:solidFill>
                  <a:schemeClr val="tx2"/>
                </a:solidFill>
                <a:latin typeface="Calibri Light" panose="020F0302020204030204" pitchFamily="34" charset="0"/>
                <a:ea typeface="+mn-ea"/>
                <a:cs typeface="Calibri Light" panose="020F0302020204030204" pitchFamily="34" charset="0"/>
              </a:defRPr>
            </a:lvl2pPr>
            <a:lvl3pPr marL="761992" indent="0" algn="ctr" defTabSz="761992" rtl="0" eaLnBrk="1" latinLnBrk="0" hangingPunct="1">
              <a:lnSpc>
                <a:spcPct val="90000"/>
              </a:lnSpc>
              <a:spcBef>
                <a:spcPts val="417"/>
              </a:spcBef>
              <a:buFont typeface="Arial" panose="020B0604020202020204" pitchFamily="34" charset="0"/>
              <a:buNone/>
              <a:defRPr sz="1500" b="0" i="0" kern="1200">
                <a:solidFill>
                  <a:schemeClr val="tx2"/>
                </a:solidFill>
                <a:latin typeface="Calibri Light" panose="020F0302020204030204" pitchFamily="34" charset="0"/>
                <a:ea typeface="+mn-ea"/>
                <a:cs typeface="Calibri Light" panose="020F0302020204030204" pitchFamily="34" charset="0"/>
              </a:defRPr>
            </a:lvl3pPr>
            <a:lvl4pPr marL="1142989" indent="0" algn="ctr" defTabSz="761992" rtl="0" eaLnBrk="1" latinLnBrk="0" hangingPunct="1">
              <a:lnSpc>
                <a:spcPct val="90000"/>
              </a:lnSpc>
              <a:spcBef>
                <a:spcPts val="417"/>
              </a:spcBef>
              <a:buFont typeface="Arial" panose="020B0604020202020204" pitchFamily="34" charset="0"/>
              <a:buNone/>
              <a:defRPr sz="1333" b="0" i="0" kern="1200">
                <a:solidFill>
                  <a:schemeClr val="tx2"/>
                </a:solidFill>
                <a:latin typeface="Calibri Light" panose="020F0302020204030204" pitchFamily="34" charset="0"/>
                <a:ea typeface="+mn-ea"/>
                <a:cs typeface="Calibri Light" panose="020F0302020204030204" pitchFamily="34" charset="0"/>
              </a:defRPr>
            </a:lvl4pPr>
            <a:lvl5pPr marL="1523985" indent="0" algn="ctr" defTabSz="761992" rtl="0" eaLnBrk="1" latinLnBrk="0" hangingPunct="1">
              <a:lnSpc>
                <a:spcPct val="90000"/>
              </a:lnSpc>
              <a:spcBef>
                <a:spcPts val="417"/>
              </a:spcBef>
              <a:buFont typeface="Arial" panose="020B0604020202020204" pitchFamily="34" charset="0"/>
              <a:buNone/>
              <a:defRPr sz="1333" b="0" i="0" kern="1200">
                <a:solidFill>
                  <a:schemeClr val="tx2"/>
                </a:solidFill>
                <a:latin typeface="Calibri Light" panose="020F0302020204030204" pitchFamily="34" charset="0"/>
                <a:ea typeface="+mn-ea"/>
                <a:cs typeface="Calibri Light" panose="020F0302020204030204" pitchFamily="34" charset="0"/>
              </a:defRPr>
            </a:lvl5pPr>
            <a:lvl6pPr marL="1904981" indent="0" algn="ctr" defTabSz="761992" rtl="0" eaLnBrk="1" latinLnBrk="0" hangingPunct="1">
              <a:lnSpc>
                <a:spcPct val="90000"/>
              </a:lnSpc>
              <a:spcBef>
                <a:spcPts val="417"/>
              </a:spcBef>
              <a:buFont typeface="Arial" panose="020B0604020202020204" pitchFamily="34" charset="0"/>
              <a:buNone/>
              <a:defRPr sz="1333" kern="1200">
                <a:solidFill>
                  <a:schemeClr val="tx1"/>
                </a:solidFill>
                <a:latin typeface="+mn-lt"/>
                <a:ea typeface="+mn-ea"/>
                <a:cs typeface="+mn-cs"/>
              </a:defRPr>
            </a:lvl6pPr>
            <a:lvl7pPr marL="2285977" indent="0" algn="ctr" defTabSz="761992" rtl="0" eaLnBrk="1" latinLnBrk="0" hangingPunct="1">
              <a:lnSpc>
                <a:spcPct val="90000"/>
              </a:lnSpc>
              <a:spcBef>
                <a:spcPts val="417"/>
              </a:spcBef>
              <a:buFont typeface="Arial" panose="020B0604020202020204" pitchFamily="34" charset="0"/>
              <a:buNone/>
              <a:defRPr sz="1333" kern="1200">
                <a:solidFill>
                  <a:schemeClr val="tx1"/>
                </a:solidFill>
                <a:latin typeface="+mn-lt"/>
                <a:ea typeface="+mn-ea"/>
                <a:cs typeface="+mn-cs"/>
              </a:defRPr>
            </a:lvl7pPr>
            <a:lvl8pPr marL="2666973" indent="0" algn="ctr" defTabSz="761992" rtl="0" eaLnBrk="1" latinLnBrk="0" hangingPunct="1">
              <a:lnSpc>
                <a:spcPct val="90000"/>
              </a:lnSpc>
              <a:spcBef>
                <a:spcPts val="417"/>
              </a:spcBef>
              <a:buFont typeface="Arial" panose="020B0604020202020204" pitchFamily="34" charset="0"/>
              <a:buNone/>
              <a:defRPr sz="1333" kern="1200">
                <a:solidFill>
                  <a:schemeClr val="tx1"/>
                </a:solidFill>
                <a:latin typeface="+mn-lt"/>
                <a:ea typeface="+mn-ea"/>
                <a:cs typeface="+mn-cs"/>
              </a:defRPr>
            </a:lvl8pPr>
            <a:lvl9pPr marL="3047970" indent="0" algn="ctr" defTabSz="761992" rtl="0" eaLnBrk="1" latinLnBrk="0" hangingPunct="1">
              <a:lnSpc>
                <a:spcPct val="90000"/>
              </a:lnSpc>
              <a:spcBef>
                <a:spcPts val="417"/>
              </a:spcBef>
              <a:buFont typeface="Arial" panose="020B0604020202020204" pitchFamily="34" charset="0"/>
              <a:buNone/>
              <a:defRPr sz="1333" kern="1200">
                <a:solidFill>
                  <a:schemeClr val="tx1"/>
                </a:solidFill>
                <a:latin typeface="+mn-lt"/>
                <a:ea typeface="+mn-ea"/>
                <a:cs typeface="+mn-cs"/>
              </a:defRPr>
            </a:lvl9pPr>
          </a:lstStyle>
          <a:p>
            <a:r>
              <a:rPr lang="en-US" i="1" dirty="0"/>
              <a:t>AASHE Conference</a:t>
            </a:r>
          </a:p>
        </p:txBody>
      </p:sp>
    </p:spTree>
    <p:extLst>
      <p:ext uri="{BB962C8B-B14F-4D97-AF65-F5344CB8AC3E}">
        <p14:creationId xmlns:p14="http://schemas.microsoft.com/office/powerpoint/2010/main" val="894177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38117-58E0-7A29-086B-B731AE76CF27}"/>
              </a:ext>
            </a:extLst>
          </p:cNvPr>
          <p:cNvSpPr>
            <a:spLocks noGrp="1"/>
          </p:cNvSpPr>
          <p:nvPr>
            <p:ph type="title"/>
          </p:nvPr>
        </p:nvSpPr>
        <p:spPr>
          <a:xfrm>
            <a:off x="180752" y="346803"/>
            <a:ext cx="9979247" cy="914929"/>
          </a:xfrm>
        </p:spPr>
        <p:txBody>
          <a:bodyPr>
            <a:normAutofit fontScale="90000"/>
          </a:bodyPr>
          <a:lstStyle/>
          <a:p>
            <a:r>
              <a:rPr lang="en-US" sz="3600" dirty="0">
                <a:solidFill>
                  <a:srgbClr val="8C2021"/>
                </a:solidFill>
                <a:latin typeface="Times New Roman" panose="02020603050405020304" pitchFamily="18" charset="0"/>
                <a:ea typeface="Calibri" panose="020F0502020204030204" pitchFamily="34" charset="0"/>
                <a:cs typeface="Times New Roman" panose="02020603050405020304" pitchFamily="18" charset="0"/>
              </a:rPr>
              <a:t>Life Cycle Analyses allow for emissions factors (EFs) for </a:t>
            </a:r>
            <a:r>
              <a:rPr lang="en-US" sz="3600" dirty="0">
                <a:solidFill>
                  <a:srgbClr val="8C2021"/>
                </a:solidFill>
                <a:ea typeface="Calibri" panose="020F0502020204030204" pitchFamily="34" charset="0"/>
                <a:cs typeface="Times New Roman" panose="02020603050405020304" pitchFamily="18" charset="0"/>
              </a:rPr>
              <a:t>categories</a:t>
            </a:r>
            <a:r>
              <a:rPr lang="en-US" sz="3600" dirty="0">
                <a:solidFill>
                  <a:srgbClr val="8C2021"/>
                </a:solidFill>
                <a:latin typeface="Times New Roman" panose="02020603050405020304" pitchFamily="18" charset="0"/>
                <a:ea typeface="Calibri" panose="020F0502020204030204" pitchFamily="34" charset="0"/>
                <a:cs typeface="Times New Roman" panose="02020603050405020304" pitchFamily="18" charset="0"/>
              </a:rPr>
              <a:t> of foods </a:t>
            </a:r>
            <a:br>
              <a:rPr lang="en-US" sz="3600" dirty="0">
                <a:solidFill>
                  <a:srgbClr val="8C2021"/>
                </a:solidFill>
                <a:latin typeface="Times New Roman" panose="02020603050405020304" pitchFamily="18" charset="0"/>
                <a:ea typeface="Calibri" panose="020F0502020204030204" pitchFamily="34" charset="0"/>
                <a:cs typeface="Times New Roman" panose="02020603050405020304" pitchFamily="18" charset="0"/>
              </a:rPr>
            </a:br>
            <a:endParaRPr lang="en-US" dirty="0"/>
          </a:p>
        </p:txBody>
      </p:sp>
      <p:sp>
        <p:nvSpPr>
          <p:cNvPr id="3" name="Slide Number Placeholder 2">
            <a:extLst>
              <a:ext uri="{FF2B5EF4-FFF2-40B4-BE49-F238E27FC236}">
                <a16:creationId xmlns:a16="http://schemas.microsoft.com/office/drawing/2014/main" id="{6CE5CAB4-EBC0-9BA6-F6B9-62D5DF444889}"/>
              </a:ext>
            </a:extLst>
          </p:cNvPr>
          <p:cNvSpPr>
            <a:spLocks noGrp="1"/>
          </p:cNvSpPr>
          <p:nvPr>
            <p:ph type="sldNum" sz="quarter" idx="12"/>
          </p:nvPr>
        </p:nvSpPr>
        <p:spPr/>
        <p:txBody>
          <a:bodyPr/>
          <a:lstStyle/>
          <a:p>
            <a:fld id="{177CE274-8713-884F-B04F-B6B90AF41963}" type="slidenum">
              <a:rPr lang="en-US" smtClean="0"/>
              <a:pPr/>
              <a:t>10</a:t>
            </a:fld>
            <a:endParaRPr lang="en-US"/>
          </a:p>
        </p:txBody>
      </p:sp>
      <p:pic>
        <p:nvPicPr>
          <p:cNvPr id="6" name="Picture 5" descr="A screen shot of a graph&#10;&#10;Description automatically generated">
            <a:extLst>
              <a:ext uri="{FF2B5EF4-FFF2-40B4-BE49-F238E27FC236}">
                <a16:creationId xmlns:a16="http://schemas.microsoft.com/office/drawing/2014/main" id="{C18D8784-E0E7-6A6B-D7CA-3EE46E47F22E}"/>
              </a:ext>
            </a:extLst>
          </p:cNvPr>
          <p:cNvPicPr>
            <a:picLocks noChangeAspect="1"/>
          </p:cNvPicPr>
          <p:nvPr/>
        </p:nvPicPr>
        <p:blipFill>
          <a:blip r:embed="rId3"/>
          <a:srcRect l="8312" t="4358" r="11057" b="79245"/>
          <a:stretch/>
        </p:blipFill>
        <p:spPr>
          <a:xfrm>
            <a:off x="104428" y="1027826"/>
            <a:ext cx="9951143" cy="1818146"/>
          </a:xfrm>
          <a:prstGeom prst="rect">
            <a:avLst/>
          </a:prstGeom>
        </p:spPr>
      </p:pic>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D32B7A0A-0A40-9D28-188B-1D7BFDF1F336}"/>
                  </a:ext>
                </a:extLst>
              </p:cNvPr>
              <p:cNvSpPr txBox="1"/>
              <p:nvPr/>
            </p:nvSpPr>
            <p:spPr>
              <a:xfrm>
                <a:off x="-317688" y="3402284"/>
                <a:ext cx="10795376" cy="7167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2"/>
                              </a:solidFill>
                              <a:latin typeface="Cambria Math" panose="02040503050406030204" pitchFamily="18" charset="0"/>
                            </a:rPr>
                          </m:ctrlPr>
                        </m:sSubPr>
                        <m:e>
                          <m:r>
                            <a:rPr lang="en-US" i="1">
                              <a:solidFill>
                                <a:schemeClr val="tx2"/>
                              </a:solidFill>
                              <a:latin typeface="Cambria Math" panose="02040503050406030204" pitchFamily="18" charset="0"/>
                            </a:rPr>
                            <m:t>𝐶</m:t>
                          </m:r>
                          <m:sSub>
                            <m:sSubPr>
                              <m:ctrlPr>
                                <a:rPr lang="en-US" i="1">
                                  <a:solidFill>
                                    <a:schemeClr val="tx2"/>
                                  </a:solidFill>
                                  <a:latin typeface="Cambria Math" panose="02040503050406030204" pitchFamily="18" charset="0"/>
                                </a:rPr>
                              </m:ctrlPr>
                            </m:sSubPr>
                            <m:e>
                              <m:r>
                                <a:rPr lang="en-US" i="1">
                                  <a:solidFill>
                                    <a:schemeClr val="tx2"/>
                                  </a:solidFill>
                                  <a:latin typeface="Cambria Math" panose="02040503050406030204" pitchFamily="18" charset="0"/>
                                </a:rPr>
                                <m:t>𝑂</m:t>
                              </m:r>
                            </m:e>
                            <m:sub>
                              <m:r>
                                <a:rPr lang="en-US">
                                  <a:solidFill>
                                    <a:schemeClr val="tx2"/>
                                  </a:solidFill>
                                  <a:latin typeface="Cambria Math" panose="02040503050406030204" pitchFamily="18" charset="0"/>
                                </a:rPr>
                                <m:t>2</m:t>
                              </m:r>
                            </m:sub>
                          </m:sSub>
                        </m:e>
                        <m:sub>
                          <m:r>
                            <a:rPr lang="en-US" i="1">
                              <a:solidFill>
                                <a:schemeClr val="tx2"/>
                              </a:solidFill>
                              <a:latin typeface="Cambria Math" panose="02040503050406030204" pitchFamily="18" charset="0"/>
                            </a:rPr>
                            <m:t>𝑖𝑡𝑒𝑚</m:t>
                          </m:r>
                          <m:r>
                            <a:rPr lang="en-US">
                              <a:solidFill>
                                <a:schemeClr val="tx2"/>
                              </a:solidFill>
                              <a:latin typeface="Cambria Math" panose="02040503050406030204" pitchFamily="18" charset="0"/>
                            </a:rPr>
                            <m:t> </m:t>
                          </m:r>
                          <m:r>
                            <a:rPr lang="en-US" i="1">
                              <a:solidFill>
                                <a:schemeClr val="tx2"/>
                              </a:solidFill>
                              <a:latin typeface="Cambria Math" panose="02040503050406030204" pitchFamily="18" charset="0"/>
                            </a:rPr>
                            <m:t>𝑝𝑢𝑟𝑐h𝑎𝑠𝑒𝑑</m:t>
                          </m:r>
                        </m:sub>
                      </m:sSub>
                      <m:r>
                        <a:rPr lang="en-US" i="0">
                          <a:solidFill>
                            <a:schemeClr val="tx2"/>
                          </a:solidFill>
                          <a:latin typeface="Cambria Math" panose="02040503050406030204" pitchFamily="18" charset="0"/>
                        </a:rPr>
                        <m:t>=</m:t>
                      </m:r>
                      <m:sSub>
                        <m:sSubPr>
                          <m:ctrlPr>
                            <a:rPr lang="en-US" i="1">
                              <a:solidFill>
                                <a:schemeClr val="tx2"/>
                              </a:solidFill>
                              <a:latin typeface="Cambria Math" panose="02040503050406030204" pitchFamily="18" charset="0"/>
                            </a:rPr>
                          </m:ctrlPr>
                        </m:sSubPr>
                        <m:e>
                          <m:r>
                            <a:rPr lang="en-US" i="0">
                              <a:solidFill>
                                <a:schemeClr val="tx2"/>
                              </a:solidFill>
                              <a:latin typeface="Cambria Math" panose="02040503050406030204" pitchFamily="18" charset="0"/>
                            </a:rPr>
                            <m:t> $</m:t>
                          </m:r>
                        </m:e>
                        <m:sub>
                          <m:r>
                            <a:rPr lang="en-US" i="1">
                              <a:solidFill>
                                <a:schemeClr val="tx2"/>
                              </a:solidFill>
                              <a:latin typeface="Cambria Math" panose="02040503050406030204" pitchFamily="18" charset="0"/>
                            </a:rPr>
                            <m:t>𝑖𝑡𝑒𝑚</m:t>
                          </m:r>
                          <m:r>
                            <a:rPr lang="en-US" i="0">
                              <a:solidFill>
                                <a:schemeClr val="tx2"/>
                              </a:solidFill>
                              <a:latin typeface="Cambria Math" panose="02040503050406030204" pitchFamily="18" charset="0"/>
                            </a:rPr>
                            <m:t> </m:t>
                          </m:r>
                          <m:r>
                            <a:rPr lang="en-US" i="1">
                              <a:solidFill>
                                <a:schemeClr val="tx2"/>
                              </a:solidFill>
                              <a:latin typeface="Cambria Math" panose="02040503050406030204" pitchFamily="18" charset="0"/>
                            </a:rPr>
                            <m:t>𝑝𝑢𝑟𝑐h𝑎𝑠𝑒𝑑</m:t>
                          </m:r>
                        </m:sub>
                      </m:sSub>
                      <m:r>
                        <a:rPr lang="en-US" i="0">
                          <a:solidFill>
                            <a:schemeClr val="tx2"/>
                          </a:solidFill>
                          <a:latin typeface="Cambria Math" panose="02040503050406030204" pitchFamily="18" charset="0"/>
                        </a:rPr>
                        <m:t> ∗</m:t>
                      </m:r>
                      <m:r>
                        <a:rPr lang="en-US" i="1">
                          <a:solidFill>
                            <a:schemeClr val="tx2"/>
                          </a:solidFill>
                          <a:latin typeface="Cambria Math" panose="02040503050406030204" pitchFamily="18" charset="0"/>
                        </a:rPr>
                        <m:t>𝑒𝑚𝑖𝑠𝑠𝑖𝑜𝑛𝑠</m:t>
                      </m:r>
                      <m:r>
                        <a:rPr lang="en-US" i="0">
                          <a:solidFill>
                            <a:schemeClr val="tx2"/>
                          </a:solidFill>
                          <a:latin typeface="Cambria Math" panose="02040503050406030204" pitchFamily="18" charset="0"/>
                        </a:rPr>
                        <m:t> </m:t>
                      </m:r>
                      <m:r>
                        <a:rPr lang="en-US" i="1">
                          <a:solidFill>
                            <a:schemeClr val="tx2"/>
                          </a:solidFill>
                          <a:latin typeface="Cambria Math" panose="02040503050406030204" pitchFamily="18" charset="0"/>
                        </a:rPr>
                        <m:t>𝑓𝑎𝑐𝑡𝑜𝑟</m:t>
                      </m:r>
                      <m:r>
                        <a:rPr lang="en-US" i="0">
                          <a:solidFill>
                            <a:schemeClr val="tx2"/>
                          </a:solidFill>
                          <a:latin typeface="Cambria Math" panose="02040503050406030204" pitchFamily="18" charset="0"/>
                        </a:rPr>
                        <m:t> </m:t>
                      </m:r>
                      <m:d>
                        <m:dPr>
                          <m:begChr m:val="["/>
                          <m:endChr m:val="]"/>
                          <m:ctrlPr>
                            <a:rPr lang="en-US" i="1">
                              <a:solidFill>
                                <a:schemeClr val="tx2"/>
                              </a:solidFill>
                              <a:latin typeface="Cambria Math" panose="02040503050406030204" pitchFamily="18" charset="0"/>
                            </a:rPr>
                          </m:ctrlPr>
                        </m:dPr>
                        <m:e>
                          <m:f>
                            <m:fPr>
                              <m:ctrlPr>
                                <a:rPr lang="en-US" i="1">
                                  <a:solidFill>
                                    <a:schemeClr val="tx2"/>
                                  </a:solidFill>
                                  <a:latin typeface="Cambria Math" panose="02040503050406030204" pitchFamily="18" charset="0"/>
                                </a:rPr>
                              </m:ctrlPr>
                            </m:fPr>
                            <m:num>
                              <m:r>
                                <a:rPr lang="en-US" i="1">
                                  <a:solidFill>
                                    <a:schemeClr val="tx2"/>
                                  </a:solidFill>
                                  <a:latin typeface="Cambria Math" panose="02040503050406030204" pitchFamily="18" charset="0"/>
                                </a:rPr>
                                <m:t>𝑘𝑔</m:t>
                              </m:r>
                              <m:r>
                                <a:rPr lang="en-US" i="0">
                                  <a:solidFill>
                                    <a:schemeClr val="tx2"/>
                                  </a:solidFill>
                                  <a:latin typeface="Cambria Math" panose="02040503050406030204" pitchFamily="18" charset="0"/>
                                </a:rPr>
                                <m:t> </m:t>
                              </m:r>
                              <m:r>
                                <a:rPr lang="en-US" i="1">
                                  <a:solidFill>
                                    <a:schemeClr val="tx2"/>
                                  </a:solidFill>
                                  <a:latin typeface="Cambria Math" panose="02040503050406030204" pitchFamily="18" charset="0"/>
                                </a:rPr>
                                <m:t>𝐶</m:t>
                              </m:r>
                              <m:sSub>
                                <m:sSubPr>
                                  <m:ctrlPr>
                                    <a:rPr lang="en-US" i="1">
                                      <a:solidFill>
                                        <a:schemeClr val="tx2"/>
                                      </a:solidFill>
                                      <a:latin typeface="Cambria Math" panose="02040503050406030204" pitchFamily="18" charset="0"/>
                                    </a:rPr>
                                  </m:ctrlPr>
                                </m:sSubPr>
                                <m:e>
                                  <m:r>
                                    <a:rPr lang="en-US" i="1">
                                      <a:solidFill>
                                        <a:schemeClr val="tx2"/>
                                      </a:solidFill>
                                      <a:latin typeface="Cambria Math" panose="02040503050406030204" pitchFamily="18" charset="0"/>
                                    </a:rPr>
                                    <m:t>𝑂</m:t>
                                  </m:r>
                                </m:e>
                                <m:sub>
                                  <m:r>
                                    <a:rPr lang="en-US" i="0">
                                      <a:solidFill>
                                        <a:schemeClr val="tx2"/>
                                      </a:solidFill>
                                      <a:latin typeface="Cambria Math" panose="02040503050406030204" pitchFamily="18" charset="0"/>
                                    </a:rPr>
                                    <m:t>2</m:t>
                                  </m:r>
                                </m:sub>
                              </m:sSub>
                            </m:num>
                            <m:den>
                              <m:sSub>
                                <m:sSubPr>
                                  <m:ctrlPr>
                                    <a:rPr lang="en-US" i="1">
                                      <a:solidFill>
                                        <a:schemeClr val="tx2"/>
                                      </a:solidFill>
                                      <a:latin typeface="Cambria Math" panose="02040503050406030204" pitchFamily="18" charset="0"/>
                                    </a:rPr>
                                  </m:ctrlPr>
                                </m:sSubPr>
                                <m:e>
                                  <m:r>
                                    <a:rPr lang="en-US" i="0">
                                      <a:solidFill>
                                        <a:schemeClr val="tx2"/>
                                      </a:solidFill>
                                      <a:latin typeface="Cambria Math" panose="02040503050406030204" pitchFamily="18" charset="0"/>
                                    </a:rPr>
                                    <m:t>$</m:t>
                                  </m:r>
                                </m:e>
                                <m:sub>
                                  <m:r>
                                    <a:rPr lang="en-US" i="1">
                                      <a:solidFill>
                                        <a:schemeClr val="tx2"/>
                                      </a:solidFill>
                                      <a:latin typeface="Cambria Math" panose="02040503050406030204" pitchFamily="18" charset="0"/>
                                    </a:rPr>
                                    <m:t>𝑖𝑡𝑒𝑚</m:t>
                                  </m:r>
                                  <m:r>
                                    <a:rPr lang="en-US" i="0">
                                      <a:solidFill>
                                        <a:schemeClr val="tx2"/>
                                      </a:solidFill>
                                      <a:latin typeface="Cambria Math" panose="02040503050406030204" pitchFamily="18" charset="0"/>
                                    </a:rPr>
                                    <m:t> </m:t>
                                  </m:r>
                                  <m:r>
                                    <a:rPr lang="en-US" i="1">
                                      <a:solidFill>
                                        <a:schemeClr val="tx2"/>
                                      </a:solidFill>
                                      <a:latin typeface="Cambria Math" panose="02040503050406030204" pitchFamily="18" charset="0"/>
                                    </a:rPr>
                                    <m:t>𝑝𝑢𝑟𝑐h𝑎𝑠𝑒𝑑</m:t>
                                  </m:r>
                                </m:sub>
                              </m:sSub>
                            </m:den>
                          </m:f>
                        </m:e>
                      </m:d>
                    </m:oMath>
                  </m:oMathPara>
                </a14:m>
                <a:endParaRPr lang="en-US" dirty="0">
                  <a:solidFill>
                    <a:schemeClr val="tx2"/>
                  </a:solidFill>
                </a:endParaRPr>
              </a:p>
            </p:txBody>
          </p:sp>
        </mc:Choice>
        <mc:Fallback>
          <p:sp>
            <p:nvSpPr>
              <p:cNvPr id="8" name="TextBox 7">
                <a:extLst>
                  <a:ext uri="{FF2B5EF4-FFF2-40B4-BE49-F238E27FC236}">
                    <a16:creationId xmlns:a16="http://schemas.microsoft.com/office/drawing/2014/main" id="{D32B7A0A-0A40-9D28-188B-1D7BFDF1F336}"/>
                  </a:ext>
                </a:extLst>
              </p:cNvPr>
              <p:cNvSpPr txBox="1">
                <a:spLocks noRot="1" noChangeAspect="1" noMove="1" noResize="1" noEditPoints="1" noAdjustHandles="1" noChangeArrowheads="1" noChangeShapeType="1" noTextEdit="1"/>
              </p:cNvSpPr>
              <p:nvPr/>
            </p:nvSpPr>
            <p:spPr>
              <a:xfrm>
                <a:off x="-317688" y="3402284"/>
                <a:ext cx="10795376" cy="71679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DD639B36-120F-DA65-391F-F045E9BE01EE}"/>
                  </a:ext>
                </a:extLst>
              </p:cNvPr>
              <p:cNvSpPr txBox="1"/>
              <p:nvPr/>
            </p:nvSpPr>
            <p:spPr>
              <a:xfrm>
                <a:off x="-530097" y="2621963"/>
                <a:ext cx="11220194" cy="7167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2"/>
                              </a:solidFill>
                              <a:latin typeface="Cambria Math" panose="02040503050406030204" pitchFamily="18" charset="0"/>
                            </a:rPr>
                          </m:ctrlPr>
                        </m:sSubPr>
                        <m:e>
                          <m:r>
                            <a:rPr lang="en-US" i="1">
                              <a:solidFill>
                                <a:schemeClr val="tx2"/>
                              </a:solidFill>
                              <a:latin typeface="Cambria Math" panose="02040503050406030204" pitchFamily="18" charset="0"/>
                            </a:rPr>
                            <m:t>𝐶</m:t>
                          </m:r>
                          <m:sSub>
                            <m:sSubPr>
                              <m:ctrlPr>
                                <a:rPr lang="en-US" i="1">
                                  <a:solidFill>
                                    <a:schemeClr val="tx2"/>
                                  </a:solidFill>
                                  <a:latin typeface="Cambria Math" panose="02040503050406030204" pitchFamily="18" charset="0"/>
                                </a:rPr>
                              </m:ctrlPr>
                            </m:sSubPr>
                            <m:e>
                              <m:r>
                                <a:rPr lang="en-US" i="1">
                                  <a:solidFill>
                                    <a:schemeClr val="tx2"/>
                                  </a:solidFill>
                                  <a:latin typeface="Cambria Math" panose="02040503050406030204" pitchFamily="18" charset="0"/>
                                </a:rPr>
                                <m:t>𝑂</m:t>
                              </m:r>
                            </m:e>
                            <m:sub>
                              <m:r>
                                <a:rPr lang="en-US" i="0">
                                  <a:solidFill>
                                    <a:schemeClr val="tx2"/>
                                  </a:solidFill>
                                  <a:latin typeface="Cambria Math" panose="02040503050406030204" pitchFamily="18" charset="0"/>
                                </a:rPr>
                                <m:t>2</m:t>
                              </m:r>
                            </m:sub>
                          </m:sSub>
                        </m:e>
                        <m:sub>
                          <m:r>
                            <a:rPr lang="en-US" i="1">
                              <a:solidFill>
                                <a:schemeClr val="tx2"/>
                              </a:solidFill>
                              <a:latin typeface="Cambria Math" panose="02040503050406030204" pitchFamily="18" charset="0"/>
                            </a:rPr>
                            <m:t>𝑖𝑡𝑒𝑚</m:t>
                          </m:r>
                          <m:r>
                            <a:rPr lang="en-US" i="0">
                              <a:solidFill>
                                <a:schemeClr val="tx2"/>
                              </a:solidFill>
                              <a:latin typeface="Cambria Math" panose="02040503050406030204" pitchFamily="18" charset="0"/>
                            </a:rPr>
                            <m:t> </m:t>
                          </m:r>
                          <m:r>
                            <a:rPr lang="en-US" i="1">
                              <a:solidFill>
                                <a:schemeClr val="tx2"/>
                              </a:solidFill>
                              <a:latin typeface="Cambria Math" panose="02040503050406030204" pitchFamily="18" charset="0"/>
                            </a:rPr>
                            <m:t>𝑝𝑢𝑟𝑐h𝑎𝑠𝑒𝑑</m:t>
                          </m:r>
                        </m:sub>
                      </m:sSub>
                      <m:r>
                        <a:rPr lang="en-US" i="0">
                          <a:solidFill>
                            <a:schemeClr val="tx2"/>
                          </a:solidFill>
                          <a:latin typeface="Cambria Math" panose="02040503050406030204" pitchFamily="18" charset="0"/>
                        </a:rPr>
                        <m:t>=</m:t>
                      </m:r>
                      <m:r>
                        <a:rPr lang="en-US" i="1">
                          <a:solidFill>
                            <a:schemeClr val="tx2"/>
                          </a:solidFill>
                          <a:latin typeface="Cambria Math" panose="02040503050406030204" pitchFamily="18" charset="0"/>
                        </a:rPr>
                        <m:t>𝑘</m:t>
                      </m:r>
                      <m:sSub>
                        <m:sSubPr>
                          <m:ctrlPr>
                            <a:rPr lang="en-US" i="1">
                              <a:solidFill>
                                <a:schemeClr val="tx2"/>
                              </a:solidFill>
                              <a:latin typeface="Cambria Math" panose="02040503050406030204" pitchFamily="18" charset="0"/>
                            </a:rPr>
                          </m:ctrlPr>
                        </m:sSubPr>
                        <m:e>
                          <m:r>
                            <a:rPr lang="en-US" i="1">
                              <a:solidFill>
                                <a:schemeClr val="tx2"/>
                              </a:solidFill>
                              <a:latin typeface="Cambria Math" panose="02040503050406030204" pitchFamily="18" charset="0"/>
                            </a:rPr>
                            <m:t>𝑔</m:t>
                          </m:r>
                        </m:e>
                        <m:sub>
                          <m:r>
                            <a:rPr lang="en-US" i="1">
                              <a:solidFill>
                                <a:schemeClr val="tx2"/>
                              </a:solidFill>
                              <a:latin typeface="Cambria Math" panose="02040503050406030204" pitchFamily="18" charset="0"/>
                            </a:rPr>
                            <m:t>𝑖𝑡𝑒𝑚</m:t>
                          </m:r>
                          <m:r>
                            <a:rPr lang="en-US" i="0">
                              <a:solidFill>
                                <a:schemeClr val="tx2"/>
                              </a:solidFill>
                              <a:latin typeface="Cambria Math" panose="02040503050406030204" pitchFamily="18" charset="0"/>
                            </a:rPr>
                            <m:t> </m:t>
                          </m:r>
                          <m:r>
                            <a:rPr lang="en-US" i="1">
                              <a:solidFill>
                                <a:schemeClr val="tx2"/>
                              </a:solidFill>
                              <a:latin typeface="Cambria Math" panose="02040503050406030204" pitchFamily="18" charset="0"/>
                            </a:rPr>
                            <m:t>𝑝𝑢𝑟𝑐h𝑎𝑠𝑒𝑑</m:t>
                          </m:r>
                        </m:sub>
                      </m:sSub>
                      <m:r>
                        <a:rPr lang="en-US" i="0">
                          <a:solidFill>
                            <a:schemeClr val="tx2"/>
                          </a:solidFill>
                          <a:latin typeface="Cambria Math" panose="02040503050406030204" pitchFamily="18" charset="0"/>
                        </a:rPr>
                        <m:t> ∗</m:t>
                      </m:r>
                      <m:r>
                        <a:rPr lang="en-US" i="1">
                          <a:solidFill>
                            <a:schemeClr val="tx2"/>
                          </a:solidFill>
                          <a:latin typeface="Cambria Math" panose="02040503050406030204" pitchFamily="18" charset="0"/>
                        </a:rPr>
                        <m:t>𝑒𝑚𝑖𝑠𝑠𝑖𝑜𝑛𝑠</m:t>
                      </m:r>
                      <m:r>
                        <a:rPr lang="en-US" i="0">
                          <a:solidFill>
                            <a:schemeClr val="tx2"/>
                          </a:solidFill>
                          <a:latin typeface="Cambria Math" panose="02040503050406030204" pitchFamily="18" charset="0"/>
                        </a:rPr>
                        <m:t> </m:t>
                      </m:r>
                      <m:r>
                        <a:rPr lang="en-US" i="1">
                          <a:solidFill>
                            <a:schemeClr val="tx2"/>
                          </a:solidFill>
                          <a:latin typeface="Cambria Math" panose="02040503050406030204" pitchFamily="18" charset="0"/>
                        </a:rPr>
                        <m:t>𝑓𝑎𝑐𝑡𝑜𝑟</m:t>
                      </m:r>
                      <m:r>
                        <a:rPr lang="en-US" i="0">
                          <a:solidFill>
                            <a:schemeClr val="tx2"/>
                          </a:solidFill>
                          <a:latin typeface="Cambria Math" panose="02040503050406030204" pitchFamily="18" charset="0"/>
                        </a:rPr>
                        <m:t> </m:t>
                      </m:r>
                      <m:d>
                        <m:dPr>
                          <m:begChr m:val="["/>
                          <m:endChr m:val="]"/>
                          <m:ctrlPr>
                            <a:rPr lang="en-US" i="1">
                              <a:solidFill>
                                <a:schemeClr val="tx2"/>
                              </a:solidFill>
                              <a:latin typeface="Cambria Math" panose="02040503050406030204" pitchFamily="18" charset="0"/>
                            </a:rPr>
                          </m:ctrlPr>
                        </m:dPr>
                        <m:e>
                          <m:f>
                            <m:fPr>
                              <m:ctrlPr>
                                <a:rPr lang="en-US" i="1">
                                  <a:solidFill>
                                    <a:schemeClr val="tx2"/>
                                  </a:solidFill>
                                  <a:latin typeface="Cambria Math" panose="02040503050406030204" pitchFamily="18" charset="0"/>
                                </a:rPr>
                              </m:ctrlPr>
                            </m:fPr>
                            <m:num>
                              <m:r>
                                <a:rPr lang="en-US" i="1">
                                  <a:solidFill>
                                    <a:schemeClr val="tx2"/>
                                  </a:solidFill>
                                  <a:latin typeface="Cambria Math" panose="02040503050406030204" pitchFamily="18" charset="0"/>
                                </a:rPr>
                                <m:t>𝑘𝑔</m:t>
                              </m:r>
                              <m:r>
                                <a:rPr lang="en-US" i="0">
                                  <a:solidFill>
                                    <a:schemeClr val="tx2"/>
                                  </a:solidFill>
                                  <a:latin typeface="Cambria Math" panose="02040503050406030204" pitchFamily="18" charset="0"/>
                                </a:rPr>
                                <m:t> </m:t>
                              </m:r>
                              <m:r>
                                <a:rPr lang="en-US" i="1">
                                  <a:solidFill>
                                    <a:schemeClr val="tx2"/>
                                  </a:solidFill>
                                  <a:latin typeface="Cambria Math" panose="02040503050406030204" pitchFamily="18" charset="0"/>
                                </a:rPr>
                                <m:t>𝐶</m:t>
                              </m:r>
                              <m:sSub>
                                <m:sSubPr>
                                  <m:ctrlPr>
                                    <a:rPr lang="en-US" i="1">
                                      <a:solidFill>
                                        <a:schemeClr val="tx2"/>
                                      </a:solidFill>
                                      <a:latin typeface="Cambria Math" panose="02040503050406030204" pitchFamily="18" charset="0"/>
                                    </a:rPr>
                                  </m:ctrlPr>
                                </m:sSubPr>
                                <m:e>
                                  <m:r>
                                    <a:rPr lang="en-US" i="1">
                                      <a:solidFill>
                                        <a:schemeClr val="tx2"/>
                                      </a:solidFill>
                                      <a:latin typeface="Cambria Math" panose="02040503050406030204" pitchFamily="18" charset="0"/>
                                    </a:rPr>
                                    <m:t>𝑂</m:t>
                                  </m:r>
                                </m:e>
                                <m:sub>
                                  <m:r>
                                    <a:rPr lang="en-US" i="0">
                                      <a:solidFill>
                                        <a:schemeClr val="tx2"/>
                                      </a:solidFill>
                                      <a:latin typeface="Cambria Math" panose="02040503050406030204" pitchFamily="18" charset="0"/>
                                    </a:rPr>
                                    <m:t>2</m:t>
                                  </m:r>
                                </m:sub>
                              </m:sSub>
                            </m:num>
                            <m:den>
                              <m:r>
                                <a:rPr lang="en-US" i="1">
                                  <a:solidFill>
                                    <a:schemeClr val="tx2"/>
                                  </a:solidFill>
                                  <a:latin typeface="Cambria Math" panose="02040503050406030204" pitchFamily="18" charset="0"/>
                                </a:rPr>
                                <m:t>𝑘</m:t>
                              </m:r>
                              <m:sSub>
                                <m:sSubPr>
                                  <m:ctrlPr>
                                    <a:rPr lang="en-US" i="1">
                                      <a:solidFill>
                                        <a:schemeClr val="tx2"/>
                                      </a:solidFill>
                                      <a:latin typeface="Cambria Math" panose="02040503050406030204" pitchFamily="18" charset="0"/>
                                    </a:rPr>
                                  </m:ctrlPr>
                                </m:sSubPr>
                                <m:e>
                                  <m:r>
                                    <a:rPr lang="en-US" i="1">
                                      <a:solidFill>
                                        <a:schemeClr val="tx2"/>
                                      </a:solidFill>
                                      <a:latin typeface="Cambria Math" panose="02040503050406030204" pitchFamily="18" charset="0"/>
                                    </a:rPr>
                                    <m:t>𝑔</m:t>
                                  </m:r>
                                </m:e>
                                <m:sub>
                                  <m:r>
                                    <a:rPr lang="en-US" i="1">
                                      <a:solidFill>
                                        <a:schemeClr val="tx2"/>
                                      </a:solidFill>
                                      <a:latin typeface="Cambria Math" panose="02040503050406030204" pitchFamily="18" charset="0"/>
                                    </a:rPr>
                                    <m:t>𝑖𝑡𝑒𝑚</m:t>
                                  </m:r>
                                  <m:r>
                                    <a:rPr lang="en-US" i="0">
                                      <a:solidFill>
                                        <a:schemeClr val="tx2"/>
                                      </a:solidFill>
                                      <a:latin typeface="Cambria Math" panose="02040503050406030204" pitchFamily="18" charset="0"/>
                                    </a:rPr>
                                    <m:t> </m:t>
                                  </m:r>
                                  <m:r>
                                    <a:rPr lang="en-US" i="1">
                                      <a:solidFill>
                                        <a:schemeClr val="tx2"/>
                                      </a:solidFill>
                                      <a:latin typeface="Cambria Math" panose="02040503050406030204" pitchFamily="18" charset="0"/>
                                    </a:rPr>
                                    <m:t>𝑝𝑢𝑟𝑐h𝑎𝑠𝑒𝑑</m:t>
                                  </m:r>
                                </m:sub>
                              </m:sSub>
                            </m:den>
                          </m:f>
                        </m:e>
                      </m:d>
                    </m:oMath>
                  </m:oMathPara>
                </a14:m>
                <a:endParaRPr lang="en-US" dirty="0">
                  <a:solidFill>
                    <a:schemeClr val="tx2"/>
                  </a:solidFill>
                </a:endParaRPr>
              </a:p>
            </p:txBody>
          </p:sp>
        </mc:Choice>
        <mc:Fallback>
          <p:sp>
            <p:nvSpPr>
              <p:cNvPr id="9" name="TextBox 8">
                <a:extLst>
                  <a:ext uri="{FF2B5EF4-FFF2-40B4-BE49-F238E27FC236}">
                    <a16:creationId xmlns:a16="http://schemas.microsoft.com/office/drawing/2014/main" id="{DD639B36-120F-DA65-391F-F045E9BE01EE}"/>
                  </a:ext>
                </a:extLst>
              </p:cNvPr>
              <p:cNvSpPr txBox="1">
                <a:spLocks noRot="1" noChangeAspect="1" noMove="1" noResize="1" noEditPoints="1" noAdjustHandles="1" noChangeArrowheads="1" noChangeShapeType="1" noTextEdit="1"/>
              </p:cNvSpPr>
              <p:nvPr/>
            </p:nvSpPr>
            <p:spPr>
              <a:xfrm>
                <a:off x="-530097" y="2621963"/>
                <a:ext cx="11220194" cy="716799"/>
              </a:xfrm>
              <a:prstGeom prst="rect">
                <a:avLst/>
              </a:prstGeom>
              <a:blipFill>
                <a:blip r:embed="rId5"/>
                <a:stretch>
                  <a:fillRect/>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AC73A1ED-9408-21BE-1D88-1042F63331F3}"/>
              </a:ext>
            </a:extLst>
          </p:cNvPr>
          <p:cNvSpPr txBox="1"/>
          <p:nvPr/>
        </p:nvSpPr>
        <p:spPr>
          <a:xfrm>
            <a:off x="104428" y="4011160"/>
            <a:ext cx="10160000" cy="1415772"/>
          </a:xfrm>
          <a:prstGeom prst="rect">
            <a:avLst/>
          </a:prstGeom>
          <a:noFill/>
        </p:spPr>
        <p:txBody>
          <a:bodyPr wrap="square">
            <a:spAutoFit/>
          </a:bodyPr>
          <a:lstStyle/>
          <a:p>
            <a:pPr marL="168275" lvl="1" indent="-168275">
              <a:buFont typeface="Arial" panose="020B0604020202020204" pitchFamily="34" charset="0"/>
              <a:buChar char="•"/>
            </a:pPr>
            <a:r>
              <a:rPr lang="en-US" dirty="0">
                <a:solidFill>
                  <a:schemeClr val="tx2"/>
                </a:solidFill>
                <a:latin typeface="+mj-lt"/>
                <a:cs typeface="Times New Roman" panose="02020603050405020304" pitchFamily="18" charset="0"/>
              </a:rPr>
              <a:t>LCA is a process that analyzes emissions associated with a product or process by determining emissions associated with each stage of that product or process during its entire lifetime</a:t>
            </a:r>
          </a:p>
          <a:p>
            <a:pPr marL="234950" indent="-234950">
              <a:buFont typeface="Arial" panose="020B0604020202020204" pitchFamily="34" charset="0"/>
              <a:buChar char="•"/>
            </a:pPr>
            <a:endParaRPr lang="en-US" sz="700" dirty="0">
              <a:solidFill>
                <a:schemeClr val="tx2"/>
              </a:solidFill>
              <a:latin typeface="+mj-lt"/>
              <a:cs typeface="Times New Roman" panose="02020603050405020304" pitchFamily="18" charset="0"/>
            </a:endParaRPr>
          </a:p>
          <a:p>
            <a:pPr marL="168275" lvl="1" indent="-168275">
              <a:buFont typeface="Arial" panose="020B0604020202020204" pitchFamily="34" charset="0"/>
              <a:buChar char="•"/>
            </a:pPr>
            <a:r>
              <a:rPr lang="en-US" dirty="0">
                <a:solidFill>
                  <a:schemeClr val="tx2"/>
                </a:solidFill>
                <a:latin typeface="+mj-lt"/>
                <a:cs typeface="Times New Roman" panose="02020603050405020304" pitchFamily="18" charset="0"/>
              </a:rPr>
              <a:t>Most EFs are spend-based or weight-based and are available for aggregate food categories such as vegetables, fruits, beef, etc. </a:t>
            </a:r>
          </a:p>
          <a:p>
            <a:pPr marL="234950" indent="-234950">
              <a:buFont typeface="Arial" panose="020B0604020202020204" pitchFamily="34" charset="0"/>
              <a:buChar char="•"/>
            </a:pPr>
            <a:endParaRPr lang="en-US" sz="700" dirty="0">
              <a:solidFill>
                <a:schemeClr val="tx2"/>
              </a:solidFill>
              <a:latin typeface="+mj-lt"/>
              <a:cs typeface="Times New Roman" panose="02020603050405020304" pitchFamily="18" charset="0"/>
            </a:endParaRPr>
          </a:p>
        </p:txBody>
      </p:sp>
    </p:spTree>
    <p:extLst>
      <p:ext uri="{BB962C8B-B14F-4D97-AF65-F5344CB8AC3E}">
        <p14:creationId xmlns:p14="http://schemas.microsoft.com/office/powerpoint/2010/main" val="2466657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C131E-E88F-59B9-38DB-A2453E10C7DD}"/>
              </a:ext>
            </a:extLst>
          </p:cNvPr>
          <p:cNvSpPr>
            <a:spLocks noGrp="1"/>
          </p:cNvSpPr>
          <p:nvPr>
            <p:ph type="title"/>
          </p:nvPr>
        </p:nvSpPr>
        <p:spPr>
          <a:xfrm>
            <a:off x="132316" y="113769"/>
            <a:ext cx="9448800" cy="914929"/>
          </a:xfrm>
        </p:spPr>
        <p:txBody>
          <a:bodyPr>
            <a:normAutofit fontScale="90000"/>
          </a:bodyPr>
          <a:lstStyle/>
          <a:p>
            <a:r>
              <a:rPr lang="en-US" dirty="0"/>
              <a:t>If you do not have supplier specific emissions factors, you must use category emissions factors </a:t>
            </a:r>
          </a:p>
        </p:txBody>
      </p:sp>
      <p:sp>
        <p:nvSpPr>
          <p:cNvPr id="3" name="Slide Number Placeholder 2">
            <a:extLst>
              <a:ext uri="{FF2B5EF4-FFF2-40B4-BE49-F238E27FC236}">
                <a16:creationId xmlns:a16="http://schemas.microsoft.com/office/drawing/2014/main" id="{06332926-7463-C135-8CBF-FC53464480D7}"/>
              </a:ext>
            </a:extLst>
          </p:cNvPr>
          <p:cNvSpPr>
            <a:spLocks noGrp="1"/>
          </p:cNvSpPr>
          <p:nvPr>
            <p:ph type="sldNum" sz="quarter" idx="12"/>
          </p:nvPr>
        </p:nvSpPr>
        <p:spPr/>
        <p:txBody>
          <a:bodyPr/>
          <a:lstStyle/>
          <a:p>
            <a:fld id="{177CE274-8713-884F-B04F-B6B90AF41963}" type="slidenum">
              <a:rPr lang="en-US" smtClean="0"/>
              <a:pPr/>
              <a:t>11</a:t>
            </a:fld>
            <a:endParaRPr lang="en-US"/>
          </a:p>
        </p:txBody>
      </p:sp>
      <p:sp>
        <p:nvSpPr>
          <p:cNvPr id="4" name="Text Placeholder 3">
            <a:extLst>
              <a:ext uri="{FF2B5EF4-FFF2-40B4-BE49-F238E27FC236}">
                <a16:creationId xmlns:a16="http://schemas.microsoft.com/office/drawing/2014/main" id="{77257898-3AA4-77E4-D735-F27A5F8BADE2}"/>
              </a:ext>
            </a:extLst>
          </p:cNvPr>
          <p:cNvSpPr>
            <a:spLocks noGrp="1"/>
          </p:cNvSpPr>
          <p:nvPr>
            <p:ph type="body" sz="quarter" idx="13"/>
          </p:nvPr>
        </p:nvSpPr>
        <p:spPr>
          <a:xfrm>
            <a:off x="356306" y="2743200"/>
            <a:ext cx="9448800" cy="2404872"/>
          </a:xfrm>
        </p:spPr>
        <p:txBody>
          <a:bodyPr/>
          <a:lstStyle/>
          <a:p>
            <a:r>
              <a:rPr lang="en-US" dirty="0">
                <a:latin typeface="+mj-lt"/>
                <a:cs typeface="Times New Roman" panose="02020603050405020304" pitchFamily="18" charset="0"/>
              </a:rPr>
              <a:t>Life cycle analyses exist for some food items within a category and these are aggregated to determine emissions factors for categories of food purchases</a:t>
            </a:r>
          </a:p>
          <a:p>
            <a:r>
              <a:rPr lang="en-US" dirty="0">
                <a:latin typeface="+mj-lt"/>
                <a:cs typeface="Times New Roman" panose="02020603050405020304" pitchFamily="18" charset="0"/>
              </a:rPr>
              <a:t>Supplier specific emissions factors can be particularly difficult with food   </a:t>
            </a:r>
          </a:p>
          <a:p>
            <a:endParaRPr lang="en-US" dirty="0">
              <a:latin typeface="+mj-lt"/>
            </a:endParaRPr>
          </a:p>
        </p:txBody>
      </p:sp>
      <p:graphicFrame>
        <p:nvGraphicFramePr>
          <p:cNvPr id="7" name="Table 6">
            <a:extLst>
              <a:ext uri="{FF2B5EF4-FFF2-40B4-BE49-F238E27FC236}">
                <a16:creationId xmlns:a16="http://schemas.microsoft.com/office/drawing/2014/main" id="{DDB48BB0-8782-114B-F8B1-BC53ACA0EA94}"/>
              </a:ext>
            </a:extLst>
          </p:cNvPr>
          <p:cNvGraphicFramePr>
            <a:graphicFrameLocks noGrp="1"/>
          </p:cNvGraphicFramePr>
          <p:nvPr>
            <p:extLst>
              <p:ext uri="{D42A27DB-BD31-4B8C-83A1-F6EECF244321}">
                <p14:modId xmlns:p14="http://schemas.microsoft.com/office/powerpoint/2010/main" val="2529372151"/>
              </p:ext>
            </p:extLst>
          </p:nvPr>
        </p:nvGraphicFramePr>
        <p:xfrm>
          <a:off x="66158" y="1711920"/>
          <a:ext cx="10027683" cy="795262"/>
        </p:xfrm>
        <a:graphic>
          <a:graphicData uri="http://schemas.openxmlformats.org/drawingml/2006/table">
            <a:tbl>
              <a:tblPr/>
              <a:tblGrid>
                <a:gridCol w="1164844">
                  <a:extLst>
                    <a:ext uri="{9D8B030D-6E8A-4147-A177-3AD203B41FA5}">
                      <a16:colId xmlns:a16="http://schemas.microsoft.com/office/drawing/2014/main" val="445296150"/>
                    </a:ext>
                  </a:extLst>
                </a:gridCol>
                <a:gridCol w="377787">
                  <a:extLst>
                    <a:ext uri="{9D8B030D-6E8A-4147-A177-3AD203B41FA5}">
                      <a16:colId xmlns:a16="http://schemas.microsoft.com/office/drawing/2014/main" val="4142029058"/>
                    </a:ext>
                  </a:extLst>
                </a:gridCol>
                <a:gridCol w="377787">
                  <a:extLst>
                    <a:ext uri="{9D8B030D-6E8A-4147-A177-3AD203B41FA5}">
                      <a16:colId xmlns:a16="http://schemas.microsoft.com/office/drawing/2014/main" val="3021433036"/>
                    </a:ext>
                  </a:extLst>
                </a:gridCol>
                <a:gridCol w="598163">
                  <a:extLst>
                    <a:ext uri="{9D8B030D-6E8A-4147-A177-3AD203B41FA5}">
                      <a16:colId xmlns:a16="http://schemas.microsoft.com/office/drawing/2014/main" val="1221619661"/>
                    </a:ext>
                  </a:extLst>
                </a:gridCol>
                <a:gridCol w="325316">
                  <a:extLst>
                    <a:ext uri="{9D8B030D-6E8A-4147-A177-3AD203B41FA5}">
                      <a16:colId xmlns:a16="http://schemas.microsoft.com/office/drawing/2014/main" val="4265494710"/>
                    </a:ext>
                  </a:extLst>
                </a:gridCol>
                <a:gridCol w="335811">
                  <a:extLst>
                    <a:ext uri="{9D8B030D-6E8A-4147-A177-3AD203B41FA5}">
                      <a16:colId xmlns:a16="http://schemas.microsoft.com/office/drawing/2014/main" val="175647980"/>
                    </a:ext>
                  </a:extLst>
                </a:gridCol>
                <a:gridCol w="556187">
                  <a:extLst>
                    <a:ext uri="{9D8B030D-6E8A-4147-A177-3AD203B41FA5}">
                      <a16:colId xmlns:a16="http://schemas.microsoft.com/office/drawing/2014/main" val="3867777608"/>
                    </a:ext>
                  </a:extLst>
                </a:gridCol>
                <a:gridCol w="377787">
                  <a:extLst>
                    <a:ext uri="{9D8B030D-6E8A-4147-A177-3AD203B41FA5}">
                      <a16:colId xmlns:a16="http://schemas.microsoft.com/office/drawing/2014/main" val="2607228"/>
                    </a:ext>
                  </a:extLst>
                </a:gridCol>
                <a:gridCol w="503716">
                  <a:extLst>
                    <a:ext uri="{9D8B030D-6E8A-4147-A177-3AD203B41FA5}">
                      <a16:colId xmlns:a16="http://schemas.microsoft.com/office/drawing/2014/main" val="552237109"/>
                    </a:ext>
                  </a:extLst>
                </a:gridCol>
                <a:gridCol w="797550">
                  <a:extLst>
                    <a:ext uri="{9D8B030D-6E8A-4147-A177-3AD203B41FA5}">
                      <a16:colId xmlns:a16="http://schemas.microsoft.com/office/drawing/2014/main" val="155848745"/>
                    </a:ext>
                  </a:extLst>
                </a:gridCol>
                <a:gridCol w="430258">
                  <a:extLst>
                    <a:ext uri="{9D8B030D-6E8A-4147-A177-3AD203B41FA5}">
                      <a16:colId xmlns:a16="http://schemas.microsoft.com/office/drawing/2014/main" val="1970932539"/>
                    </a:ext>
                  </a:extLst>
                </a:gridCol>
                <a:gridCol w="692610">
                  <a:extLst>
                    <a:ext uri="{9D8B030D-6E8A-4147-A177-3AD203B41FA5}">
                      <a16:colId xmlns:a16="http://schemas.microsoft.com/office/drawing/2014/main" val="4049085613"/>
                    </a:ext>
                  </a:extLst>
                </a:gridCol>
                <a:gridCol w="482727">
                  <a:extLst>
                    <a:ext uri="{9D8B030D-6E8A-4147-A177-3AD203B41FA5}">
                      <a16:colId xmlns:a16="http://schemas.microsoft.com/office/drawing/2014/main" val="51826044"/>
                    </a:ext>
                  </a:extLst>
                </a:gridCol>
                <a:gridCol w="356799">
                  <a:extLst>
                    <a:ext uri="{9D8B030D-6E8A-4147-A177-3AD203B41FA5}">
                      <a16:colId xmlns:a16="http://schemas.microsoft.com/office/drawing/2014/main" val="3978325330"/>
                    </a:ext>
                  </a:extLst>
                </a:gridCol>
                <a:gridCol w="653125">
                  <a:extLst>
                    <a:ext uri="{9D8B030D-6E8A-4147-A177-3AD203B41FA5}">
                      <a16:colId xmlns:a16="http://schemas.microsoft.com/office/drawing/2014/main" val="287768759"/>
                    </a:ext>
                  </a:extLst>
                </a:gridCol>
                <a:gridCol w="627154">
                  <a:extLst>
                    <a:ext uri="{9D8B030D-6E8A-4147-A177-3AD203B41FA5}">
                      <a16:colId xmlns:a16="http://schemas.microsoft.com/office/drawing/2014/main" val="571316058"/>
                    </a:ext>
                  </a:extLst>
                </a:gridCol>
                <a:gridCol w="314823">
                  <a:extLst>
                    <a:ext uri="{9D8B030D-6E8A-4147-A177-3AD203B41FA5}">
                      <a16:colId xmlns:a16="http://schemas.microsoft.com/office/drawing/2014/main" val="516235135"/>
                    </a:ext>
                  </a:extLst>
                </a:gridCol>
                <a:gridCol w="572579">
                  <a:extLst>
                    <a:ext uri="{9D8B030D-6E8A-4147-A177-3AD203B41FA5}">
                      <a16:colId xmlns:a16="http://schemas.microsoft.com/office/drawing/2014/main" val="3770220408"/>
                    </a:ext>
                  </a:extLst>
                </a:gridCol>
                <a:gridCol w="482660">
                  <a:extLst>
                    <a:ext uri="{9D8B030D-6E8A-4147-A177-3AD203B41FA5}">
                      <a16:colId xmlns:a16="http://schemas.microsoft.com/office/drawing/2014/main" val="3458382799"/>
                    </a:ext>
                  </a:extLst>
                </a:gridCol>
              </a:tblGrid>
              <a:tr h="184271">
                <a:tc>
                  <a:txBody>
                    <a:bodyPr/>
                    <a:lstStyle/>
                    <a:p>
                      <a:pPr algn="l" fontAlgn="ctr"/>
                      <a:r>
                        <a:rPr lang="en-US" sz="1100" b="1" i="0" u="none" strike="noStrike" dirty="0">
                          <a:solidFill>
                            <a:srgbClr val="000000"/>
                          </a:solidFill>
                          <a:effectLst/>
                          <a:latin typeface="Source Sans Pro Light" panose="020B0403030403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Source Sans Pro Light" panose="020B0403030403020204" pitchFamily="34" charset="0"/>
                        </a:rPr>
                        <a:t>Beef</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Source Sans Pro Light" panose="020B0403030403020204" pitchFamily="34" charset="0"/>
                        </a:rPr>
                        <a:t>Pork</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Source Sans Pro Light" panose="020B0403030403020204" pitchFamily="34" charset="0"/>
                        </a:rPr>
                        <a:t>Chicken</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Source Sans Pro Light" panose="020B0403030403020204" pitchFamily="34" charset="0"/>
                        </a:rPr>
                        <a:t>Fish</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Source Sans Pro Light" panose="020B0403030403020204" pitchFamily="34" charset="0"/>
                        </a:rPr>
                        <a:t>Milk</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Source Sans Pro Light" panose="020B0403030403020204" pitchFamily="34" charset="0"/>
                        </a:rPr>
                        <a:t>Cheese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Source Sans Pro Light" panose="020B0403030403020204" pitchFamily="34" charset="0"/>
                        </a:rPr>
                        <a:t>Eggs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Source Sans Pro Light" panose="020B0403030403020204" pitchFamily="34" charset="0"/>
                        </a:rPr>
                        <a:t>Grains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Source Sans Pro Light" panose="020B0403030403020204" pitchFamily="34" charset="0"/>
                        </a:rPr>
                        <a:t>Vegetables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Source Sans Pro Light" panose="020B0403030403020204" pitchFamily="34" charset="0"/>
                        </a:rPr>
                        <a:t>Fruits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Source Sans Pro Light" panose="020B0403030403020204" pitchFamily="34" charset="0"/>
                        </a:rPr>
                        <a:t>Potatoes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Source Sans Pro Light" panose="020B0403030403020204" pitchFamily="34" charset="0"/>
                        </a:rPr>
                        <a:t>Beans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Source Sans Pro Light" panose="020B0403030403020204" pitchFamily="34" charset="0"/>
                        </a:rPr>
                        <a:t>Nuts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Source Sans Pro Light" panose="020B0403030403020204" pitchFamily="34" charset="0"/>
                        </a:rPr>
                        <a:t>Liquids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Source Sans Pro Light" panose="020B0403030403020204" pitchFamily="34" charset="0"/>
                        </a:rPr>
                        <a:t>Coffee  and tea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Source Sans Pro Light" panose="020B0403030403020204" pitchFamily="34" charset="0"/>
                        </a:rPr>
                        <a:t>Oils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Source Sans Pro Light" panose="020B0403030403020204" pitchFamily="34" charset="0"/>
                        </a:rPr>
                        <a:t>Sugars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Source Sans Pro Light" panose="020B0403030403020204" pitchFamily="34" charset="0"/>
                        </a:rPr>
                        <a:t>Spices</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71652936"/>
                  </a:ext>
                </a:extLst>
              </a:tr>
              <a:tr h="368542">
                <a:tc>
                  <a:txBody>
                    <a:bodyPr/>
                    <a:lstStyle/>
                    <a:p>
                      <a:pPr algn="ctr" fontAlgn="ctr"/>
                      <a:r>
                        <a:rPr lang="en-US" sz="1200" b="1" i="0" u="none" strike="noStrike" dirty="0">
                          <a:solidFill>
                            <a:srgbClr val="000000"/>
                          </a:solidFill>
                          <a:effectLst/>
                          <a:latin typeface="Source Sans Pro Light" panose="020B0403030403020204" pitchFamily="34" charset="0"/>
                        </a:rPr>
                        <a:t>Emissions Factor (kg CO2/kg food)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600" b="0" i="0" u="none" strike="noStrike" dirty="0">
                          <a:solidFill>
                            <a:srgbClr val="000000"/>
                          </a:solidFill>
                          <a:effectLst/>
                          <a:latin typeface="Source Sans Pro Light" panose="020B0403030403020204" pitchFamily="34" charset="0"/>
                        </a:rPr>
                        <a:t>41.3</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600" b="0" i="0" u="none" strike="noStrike">
                          <a:solidFill>
                            <a:srgbClr val="000000"/>
                          </a:solidFill>
                          <a:effectLst/>
                          <a:latin typeface="Source Sans Pro Light" panose="020B0403030403020204" pitchFamily="34" charset="0"/>
                        </a:rPr>
                        <a:t>9.8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600" b="0" i="0" u="none" strike="noStrike" dirty="0">
                          <a:solidFill>
                            <a:srgbClr val="000000"/>
                          </a:solidFill>
                          <a:effectLst/>
                          <a:latin typeface="Source Sans Pro Light" panose="020B0403030403020204" pitchFamily="34" charset="0"/>
                        </a:rPr>
                        <a:t>4.4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600" b="0" i="0" u="none" strike="noStrike">
                          <a:solidFill>
                            <a:srgbClr val="000000"/>
                          </a:solidFill>
                          <a:effectLst/>
                          <a:latin typeface="Source Sans Pro Light" panose="020B0403030403020204" pitchFamily="34" charset="0"/>
                        </a:rPr>
                        <a:t>5.0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600" b="0" i="0" u="none" strike="noStrike">
                          <a:solidFill>
                            <a:srgbClr val="000000"/>
                          </a:solidFill>
                          <a:effectLst/>
                          <a:latin typeface="Source Sans Pro Light" panose="020B0403030403020204" pitchFamily="34" charset="0"/>
                        </a:rPr>
                        <a:t>2.2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600" b="0" i="0" u="none" strike="noStrike" dirty="0">
                          <a:solidFill>
                            <a:srgbClr val="000000"/>
                          </a:solidFill>
                          <a:effectLst/>
                          <a:latin typeface="Source Sans Pro Light" panose="020B0403030403020204" pitchFamily="34" charset="0"/>
                        </a:rPr>
                        <a:t>8.7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600" b="0" i="0" u="none" strike="noStrike" dirty="0">
                          <a:solidFill>
                            <a:srgbClr val="000000"/>
                          </a:solidFill>
                          <a:effectLst/>
                          <a:latin typeface="Source Sans Pro Light" panose="020B0403030403020204" pitchFamily="34" charset="0"/>
                        </a:rPr>
                        <a:t>3.7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600" b="0" i="0" u="none" strike="noStrike" dirty="0">
                          <a:solidFill>
                            <a:srgbClr val="000000"/>
                          </a:solidFill>
                          <a:effectLst/>
                          <a:latin typeface="Source Sans Pro Light" panose="020B0403030403020204" pitchFamily="34" charset="0"/>
                        </a:rPr>
                        <a:t>1.5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600" b="0" i="0" u="none" strike="noStrike" dirty="0">
                          <a:solidFill>
                            <a:srgbClr val="000000"/>
                          </a:solidFill>
                          <a:effectLst/>
                          <a:latin typeface="Source Sans Pro Light" panose="020B0403030403020204" pitchFamily="34" charset="0"/>
                        </a:rPr>
                        <a:t>0.5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600" b="0" i="0" u="none" strike="noStrike" dirty="0">
                          <a:solidFill>
                            <a:srgbClr val="000000"/>
                          </a:solidFill>
                          <a:effectLst/>
                          <a:latin typeface="Source Sans Pro Light" panose="020B0403030403020204" pitchFamily="34" charset="0"/>
                        </a:rPr>
                        <a:t>0.4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600" b="0" i="0" u="none" strike="noStrike" dirty="0">
                          <a:solidFill>
                            <a:srgbClr val="000000"/>
                          </a:solidFill>
                          <a:effectLst/>
                          <a:latin typeface="Source Sans Pro Light" panose="020B0403030403020204" pitchFamily="34" charset="0"/>
                        </a:rPr>
                        <a:t>0.4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600" b="0" i="0" u="none" strike="noStrike" dirty="0">
                          <a:solidFill>
                            <a:srgbClr val="000000"/>
                          </a:solidFill>
                          <a:effectLst/>
                          <a:latin typeface="Source Sans Pro Light" panose="020B0403030403020204" pitchFamily="34" charset="0"/>
                        </a:rPr>
                        <a:t>1.6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600" b="0" i="0" u="none" strike="noStrike" dirty="0">
                          <a:solidFill>
                            <a:srgbClr val="000000"/>
                          </a:solidFill>
                          <a:effectLst/>
                          <a:latin typeface="Source Sans Pro Light" panose="020B0403030403020204" pitchFamily="34" charset="0"/>
                        </a:rPr>
                        <a:t>4.3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600" b="0" i="0" u="none" strike="noStrike" dirty="0">
                          <a:solidFill>
                            <a:srgbClr val="000000"/>
                          </a:solidFill>
                          <a:effectLst/>
                          <a:latin typeface="Source Sans Pro Light" panose="020B0403030403020204" pitchFamily="34" charset="0"/>
                        </a:rPr>
                        <a:t>0.5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600" b="0" i="0" u="none" strike="noStrike" dirty="0">
                          <a:solidFill>
                            <a:srgbClr val="000000"/>
                          </a:solidFill>
                          <a:effectLst/>
                          <a:latin typeface="Source Sans Pro Light" panose="020B0403030403020204" pitchFamily="34" charset="0"/>
                        </a:rPr>
                        <a:t>9.4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600" b="0" i="0" u="none" strike="noStrike" dirty="0">
                          <a:solidFill>
                            <a:srgbClr val="000000"/>
                          </a:solidFill>
                          <a:effectLst/>
                          <a:latin typeface="Source Sans Pro Light" panose="020B0403030403020204" pitchFamily="34" charset="0"/>
                        </a:rPr>
                        <a:t>3.5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600" b="0" i="0" u="none" strike="noStrike" dirty="0">
                          <a:solidFill>
                            <a:srgbClr val="000000"/>
                          </a:solidFill>
                          <a:effectLst/>
                          <a:latin typeface="Source Sans Pro Light" panose="020B0403030403020204" pitchFamily="34" charset="0"/>
                        </a:rPr>
                        <a:t>1.6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600" b="0" i="0" u="none" strike="noStrike" dirty="0">
                          <a:solidFill>
                            <a:srgbClr val="000000"/>
                          </a:solidFill>
                          <a:effectLst/>
                          <a:latin typeface="Source Sans Pro Light" panose="020B0403030403020204" pitchFamily="34" charset="0"/>
                        </a:rPr>
                        <a:t>9.4</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76534510"/>
                  </a:ext>
                </a:extLst>
              </a:tr>
            </a:tbl>
          </a:graphicData>
        </a:graphic>
      </p:graphicFrame>
    </p:spTree>
    <p:extLst>
      <p:ext uri="{BB962C8B-B14F-4D97-AF65-F5344CB8AC3E}">
        <p14:creationId xmlns:p14="http://schemas.microsoft.com/office/powerpoint/2010/main" val="2731633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81760-DB57-7046-FDD7-E4A18085ECBA}"/>
              </a:ext>
            </a:extLst>
          </p:cNvPr>
          <p:cNvSpPr>
            <a:spLocks noGrp="1"/>
          </p:cNvSpPr>
          <p:nvPr>
            <p:ph type="title"/>
          </p:nvPr>
        </p:nvSpPr>
        <p:spPr>
          <a:xfrm>
            <a:off x="116958" y="566928"/>
            <a:ext cx="10043042" cy="879100"/>
          </a:xfrm>
        </p:spPr>
        <p:txBody>
          <a:bodyPr>
            <a:normAutofit fontScale="90000"/>
          </a:bodyPr>
          <a:lstStyle/>
          <a:p>
            <a:r>
              <a:rPr lang="en-US" sz="3600" dirty="0">
                <a:solidFill>
                  <a:srgbClr val="8C2021"/>
                </a:solidFill>
                <a:ea typeface="Calibri" panose="020F0502020204030204" pitchFamily="34" charset="0"/>
                <a:cs typeface="Times New Roman" panose="02020603050405020304" pitchFamily="18" charset="0"/>
              </a:rPr>
              <a:t>Current approaches for estimating food emissions are complicated, time-consuming, error-prone, and not reproducible</a:t>
            </a:r>
            <a:br>
              <a:rPr lang="en-US" sz="3600" b="1" dirty="0">
                <a:solidFill>
                  <a:srgbClr val="8C2021"/>
                </a:solidFill>
                <a:ea typeface="Calibri" panose="020F0502020204030204" pitchFamily="34" charset="0"/>
                <a:cs typeface="Times New Roman" panose="02020603050405020304" pitchFamily="18" charset="0"/>
              </a:rPr>
            </a:br>
            <a:endParaRPr lang="en-US" dirty="0"/>
          </a:p>
        </p:txBody>
      </p:sp>
      <p:sp>
        <p:nvSpPr>
          <p:cNvPr id="3" name="Slide Number Placeholder 2">
            <a:extLst>
              <a:ext uri="{FF2B5EF4-FFF2-40B4-BE49-F238E27FC236}">
                <a16:creationId xmlns:a16="http://schemas.microsoft.com/office/drawing/2014/main" id="{001121CB-1DDA-7E2B-63C2-059FEDB29E46}"/>
              </a:ext>
            </a:extLst>
          </p:cNvPr>
          <p:cNvSpPr>
            <a:spLocks noGrp="1"/>
          </p:cNvSpPr>
          <p:nvPr>
            <p:ph type="sldNum" sz="quarter" idx="12"/>
          </p:nvPr>
        </p:nvSpPr>
        <p:spPr/>
        <p:txBody>
          <a:bodyPr/>
          <a:lstStyle/>
          <a:p>
            <a:fld id="{177CE274-8713-884F-B04F-B6B90AF41963}" type="slidenum">
              <a:rPr lang="en-US" smtClean="0"/>
              <a:pPr/>
              <a:t>12</a:t>
            </a:fld>
            <a:endParaRPr lang="en-US"/>
          </a:p>
        </p:txBody>
      </p:sp>
      <p:sp>
        <p:nvSpPr>
          <p:cNvPr id="4" name="Text Placeholder 3">
            <a:extLst>
              <a:ext uri="{FF2B5EF4-FFF2-40B4-BE49-F238E27FC236}">
                <a16:creationId xmlns:a16="http://schemas.microsoft.com/office/drawing/2014/main" id="{7EC0F50A-5F28-065C-EBA0-3ED83B5B2644}"/>
              </a:ext>
            </a:extLst>
          </p:cNvPr>
          <p:cNvSpPr>
            <a:spLocks noGrp="1"/>
          </p:cNvSpPr>
          <p:nvPr>
            <p:ph type="body" sz="quarter" idx="13"/>
          </p:nvPr>
        </p:nvSpPr>
        <p:spPr>
          <a:xfrm>
            <a:off x="2892056" y="1335024"/>
            <a:ext cx="6913050" cy="3813048"/>
          </a:xfrm>
        </p:spPr>
        <p:txBody>
          <a:bodyPr/>
          <a:lstStyle/>
          <a:p>
            <a:r>
              <a:rPr lang="en-US" dirty="0"/>
              <a:t>Data is often an excel with all the items purchased in the whole year </a:t>
            </a:r>
          </a:p>
          <a:p>
            <a:r>
              <a:rPr lang="en-US" dirty="0"/>
              <a:t>In the past, people have to hand categorize, this person often changes from year to year, and different people sort thing differently</a:t>
            </a:r>
          </a:p>
        </p:txBody>
      </p:sp>
      <p:pic>
        <p:nvPicPr>
          <p:cNvPr id="5" name="Picture 4">
            <a:extLst>
              <a:ext uri="{FF2B5EF4-FFF2-40B4-BE49-F238E27FC236}">
                <a16:creationId xmlns:a16="http://schemas.microsoft.com/office/drawing/2014/main" id="{E930A335-50BE-0A60-70E5-BF9269ED8A80}"/>
              </a:ext>
            </a:extLst>
          </p:cNvPr>
          <p:cNvPicPr>
            <a:picLocks noChangeAspect="1"/>
          </p:cNvPicPr>
          <p:nvPr/>
        </p:nvPicPr>
        <p:blipFill>
          <a:blip r:embed="rId3"/>
          <a:srcRect l="12086" t="13448" r="50000"/>
          <a:stretch/>
        </p:blipFill>
        <p:spPr>
          <a:xfrm>
            <a:off x="116957" y="1671717"/>
            <a:ext cx="2615609" cy="3212196"/>
          </a:xfrm>
          <a:prstGeom prst="rect">
            <a:avLst/>
          </a:prstGeom>
        </p:spPr>
      </p:pic>
    </p:spTree>
    <p:extLst>
      <p:ext uri="{BB962C8B-B14F-4D97-AF65-F5344CB8AC3E}">
        <p14:creationId xmlns:p14="http://schemas.microsoft.com/office/powerpoint/2010/main" val="233422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62F11-E41D-2B65-6752-16EB956D8788}"/>
              </a:ext>
            </a:extLst>
          </p:cNvPr>
          <p:cNvSpPr>
            <a:spLocks noGrp="1"/>
          </p:cNvSpPr>
          <p:nvPr>
            <p:ph type="title"/>
          </p:nvPr>
        </p:nvSpPr>
        <p:spPr/>
        <p:txBody>
          <a:bodyPr/>
          <a:lstStyle/>
          <a:p>
            <a:r>
              <a:rPr lang="en-US" dirty="0"/>
              <a:t>Where would you put this?</a:t>
            </a:r>
          </a:p>
        </p:txBody>
      </p:sp>
      <p:sp>
        <p:nvSpPr>
          <p:cNvPr id="3" name="Slide Number Placeholder 2">
            <a:extLst>
              <a:ext uri="{FF2B5EF4-FFF2-40B4-BE49-F238E27FC236}">
                <a16:creationId xmlns:a16="http://schemas.microsoft.com/office/drawing/2014/main" id="{65C278CA-97D6-F6D8-302D-D0049138C14C}"/>
              </a:ext>
            </a:extLst>
          </p:cNvPr>
          <p:cNvSpPr>
            <a:spLocks noGrp="1"/>
          </p:cNvSpPr>
          <p:nvPr>
            <p:ph type="sldNum" sz="quarter" idx="12"/>
          </p:nvPr>
        </p:nvSpPr>
        <p:spPr/>
        <p:txBody>
          <a:bodyPr/>
          <a:lstStyle/>
          <a:p>
            <a:fld id="{177CE274-8713-884F-B04F-B6B90AF41963}" type="slidenum">
              <a:rPr lang="en-US" smtClean="0"/>
              <a:pPr/>
              <a:t>13</a:t>
            </a:fld>
            <a:endParaRPr lang="en-US"/>
          </a:p>
        </p:txBody>
      </p:sp>
      <p:pic>
        <p:nvPicPr>
          <p:cNvPr id="6" name="Graphic 5" descr="Avocado with solid fill">
            <a:extLst>
              <a:ext uri="{FF2B5EF4-FFF2-40B4-BE49-F238E27FC236}">
                <a16:creationId xmlns:a16="http://schemas.microsoft.com/office/drawing/2014/main" id="{F22E7C84-350B-01E0-7DCE-58474BEAF0F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25433" y="1335024"/>
            <a:ext cx="1709479" cy="1709479"/>
          </a:xfrm>
          <a:prstGeom prst="rect">
            <a:avLst/>
          </a:prstGeom>
        </p:spPr>
      </p:pic>
      <p:sp>
        <p:nvSpPr>
          <p:cNvPr id="7" name="Rectangle: Rounded Corners 6">
            <a:extLst>
              <a:ext uri="{FF2B5EF4-FFF2-40B4-BE49-F238E27FC236}">
                <a16:creationId xmlns:a16="http://schemas.microsoft.com/office/drawing/2014/main" id="{52782484-30C7-64AC-5E6F-24B0E6C3C608}"/>
              </a:ext>
            </a:extLst>
          </p:cNvPr>
          <p:cNvSpPr/>
          <p:nvPr/>
        </p:nvSpPr>
        <p:spPr>
          <a:xfrm>
            <a:off x="967562" y="3475468"/>
            <a:ext cx="2881424" cy="170947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t>Fruits</a:t>
            </a:r>
          </a:p>
        </p:txBody>
      </p:sp>
      <p:sp>
        <p:nvSpPr>
          <p:cNvPr id="8" name="Rectangle: Rounded Corners 7">
            <a:extLst>
              <a:ext uri="{FF2B5EF4-FFF2-40B4-BE49-F238E27FC236}">
                <a16:creationId xmlns:a16="http://schemas.microsoft.com/office/drawing/2014/main" id="{E6382C5E-B7EF-3548-FA5B-E3BDDAF53339}"/>
              </a:ext>
            </a:extLst>
          </p:cNvPr>
          <p:cNvSpPr/>
          <p:nvPr/>
        </p:nvSpPr>
        <p:spPr>
          <a:xfrm>
            <a:off x="6077688" y="3475468"/>
            <a:ext cx="2881424" cy="170947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t>Vegetables</a:t>
            </a:r>
          </a:p>
        </p:txBody>
      </p:sp>
      <p:cxnSp>
        <p:nvCxnSpPr>
          <p:cNvPr id="10" name="Straight Arrow Connector 9">
            <a:extLst>
              <a:ext uri="{FF2B5EF4-FFF2-40B4-BE49-F238E27FC236}">
                <a16:creationId xmlns:a16="http://schemas.microsoft.com/office/drawing/2014/main" id="{B2F9CFB4-7EAC-6E7C-1221-1177FCB0495D}"/>
              </a:ext>
            </a:extLst>
          </p:cNvPr>
          <p:cNvCxnSpPr>
            <a:cxnSpLocks/>
          </p:cNvCxnSpPr>
          <p:nvPr/>
        </p:nvCxnSpPr>
        <p:spPr>
          <a:xfrm flipH="1">
            <a:off x="2408274" y="2189763"/>
            <a:ext cx="1717159" cy="734449"/>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5ABF1F4-C2B9-707C-45D6-19A42264A072}"/>
              </a:ext>
            </a:extLst>
          </p:cNvPr>
          <p:cNvCxnSpPr>
            <a:cxnSpLocks/>
          </p:cNvCxnSpPr>
          <p:nvPr/>
        </p:nvCxnSpPr>
        <p:spPr>
          <a:xfrm>
            <a:off x="5730949" y="2189763"/>
            <a:ext cx="1679944" cy="734449"/>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19" name="Graphic 18" descr="Question Mark with solid fill">
            <a:extLst>
              <a:ext uri="{FF2B5EF4-FFF2-40B4-BE49-F238E27FC236}">
                <a16:creationId xmlns:a16="http://schemas.microsoft.com/office/drawing/2014/main" id="{F3D0E2A7-600B-62F3-F76E-8DC5A69E14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77688" y="1957487"/>
            <a:ext cx="914400" cy="914400"/>
          </a:xfrm>
          <a:prstGeom prst="rect">
            <a:avLst/>
          </a:prstGeom>
        </p:spPr>
      </p:pic>
      <p:pic>
        <p:nvPicPr>
          <p:cNvPr id="20" name="Graphic 19" descr="Question Mark with solid fill">
            <a:extLst>
              <a:ext uri="{FF2B5EF4-FFF2-40B4-BE49-F238E27FC236}">
                <a16:creationId xmlns:a16="http://schemas.microsoft.com/office/drawing/2014/main" id="{8658016D-0850-A263-69D2-2B661F5A1A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24545" y="1957487"/>
            <a:ext cx="914400" cy="914400"/>
          </a:xfrm>
          <a:prstGeom prst="rect">
            <a:avLst/>
          </a:prstGeom>
        </p:spPr>
      </p:pic>
    </p:spTree>
    <p:extLst>
      <p:ext uri="{BB962C8B-B14F-4D97-AF65-F5344CB8AC3E}">
        <p14:creationId xmlns:p14="http://schemas.microsoft.com/office/powerpoint/2010/main" val="183965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62F11-E41D-2B65-6752-16EB956D8788}"/>
              </a:ext>
            </a:extLst>
          </p:cNvPr>
          <p:cNvSpPr>
            <a:spLocks noGrp="1"/>
          </p:cNvSpPr>
          <p:nvPr>
            <p:ph type="title"/>
          </p:nvPr>
        </p:nvSpPr>
        <p:spPr/>
        <p:txBody>
          <a:bodyPr/>
          <a:lstStyle/>
          <a:p>
            <a:r>
              <a:rPr lang="en-US" dirty="0"/>
              <a:t>Where would you put this?</a:t>
            </a:r>
          </a:p>
        </p:txBody>
      </p:sp>
      <p:sp>
        <p:nvSpPr>
          <p:cNvPr id="3" name="Slide Number Placeholder 2">
            <a:extLst>
              <a:ext uri="{FF2B5EF4-FFF2-40B4-BE49-F238E27FC236}">
                <a16:creationId xmlns:a16="http://schemas.microsoft.com/office/drawing/2014/main" id="{65C278CA-97D6-F6D8-302D-D0049138C14C}"/>
              </a:ext>
            </a:extLst>
          </p:cNvPr>
          <p:cNvSpPr>
            <a:spLocks noGrp="1"/>
          </p:cNvSpPr>
          <p:nvPr>
            <p:ph type="sldNum" sz="quarter" idx="12"/>
          </p:nvPr>
        </p:nvSpPr>
        <p:spPr/>
        <p:txBody>
          <a:bodyPr/>
          <a:lstStyle/>
          <a:p>
            <a:fld id="{177CE274-8713-884F-B04F-B6B90AF41963}" type="slidenum">
              <a:rPr lang="en-US" smtClean="0"/>
              <a:pPr/>
              <a:t>14</a:t>
            </a:fld>
            <a:endParaRPr lang="en-US"/>
          </a:p>
        </p:txBody>
      </p:sp>
      <p:sp>
        <p:nvSpPr>
          <p:cNvPr id="7" name="Rectangle: Rounded Corners 6">
            <a:extLst>
              <a:ext uri="{FF2B5EF4-FFF2-40B4-BE49-F238E27FC236}">
                <a16:creationId xmlns:a16="http://schemas.microsoft.com/office/drawing/2014/main" id="{52782484-30C7-64AC-5E6F-24B0E6C3C608}"/>
              </a:ext>
            </a:extLst>
          </p:cNvPr>
          <p:cNvSpPr/>
          <p:nvPr/>
        </p:nvSpPr>
        <p:spPr>
          <a:xfrm>
            <a:off x="378932" y="3486099"/>
            <a:ext cx="2881424" cy="170947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t>Beef</a:t>
            </a:r>
          </a:p>
        </p:txBody>
      </p:sp>
      <p:sp>
        <p:nvSpPr>
          <p:cNvPr id="8" name="Rectangle: Rounded Corners 7">
            <a:extLst>
              <a:ext uri="{FF2B5EF4-FFF2-40B4-BE49-F238E27FC236}">
                <a16:creationId xmlns:a16="http://schemas.microsoft.com/office/drawing/2014/main" id="{E6382C5E-B7EF-3548-FA5B-E3BDDAF53339}"/>
              </a:ext>
            </a:extLst>
          </p:cNvPr>
          <p:cNvSpPr/>
          <p:nvPr/>
        </p:nvSpPr>
        <p:spPr>
          <a:xfrm>
            <a:off x="3639288" y="3486099"/>
            <a:ext cx="2881424" cy="170947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t>Cheese</a:t>
            </a:r>
          </a:p>
        </p:txBody>
      </p:sp>
      <p:cxnSp>
        <p:nvCxnSpPr>
          <p:cNvPr id="10" name="Straight Arrow Connector 9">
            <a:extLst>
              <a:ext uri="{FF2B5EF4-FFF2-40B4-BE49-F238E27FC236}">
                <a16:creationId xmlns:a16="http://schemas.microsoft.com/office/drawing/2014/main" id="{B2F9CFB4-7EAC-6E7C-1221-1177FCB0495D}"/>
              </a:ext>
            </a:extLst>
          </p:cNvPr>
          <p:cNvCxnSpPr>
            <a:cxnSpLocks/>
          </p:cNvCxnSpPr>
          <p:nvPr/>
        </p:nvCxnSpPr>
        <p:spPr>
          <a:xfrm flipH="1">
            <a:off x="2408274" y="2189763"/>
            <a:ext cx="1717159" cy="734449"/>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5ABF1F4-C2B9-707C-45D6-19A42264A072}"/>
              </a:ext>
            </a:extLst>
          </p:cNvPr>
          <p:cNvCxnSpPr>
            <a:cxnSpLocks/>
          </p:cNvCxnSpPr>
          <p:nvPr/>
        </p:nvCxnSpPr>
        <p:spPr>
          <a:xfrm>
            <a:off x="5730949" y="2189763"/>
            <a:ext cx="1679944" cy="734449"/>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19" name="Graphic 18" descr="Question Mark with solid fill">
            <a:extLst>
              <a:ext uri="{FF2B5EF4-FFF2-40B4-BE49-F238E27FC236}">
                <a16:creationId xmlns:a16="http://schemas.microsoft.com/office/drawing/2014/main" id="{F3D0E2A7-600B-62F3-F76E-8DC5A69E14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77688" y="1957487"/>
            <a:ext cx="914400" cy="914400"/>
          </a:xfrm>
          <a:prstGeom prst="rect">
            <a:avLst/>
          </a:prstGeom>
        </p:spPr>
      </p:pic>
      <p:pic>
        <p:nvPicPr>
          <p:cNvPr id="20" name="Graphic 19" descr="Question Mark with solid fill">
            <a:extLst>
              <a:ext uri="{FF2B5EF4-FFF2-40B4-BE49-F238E27FC236}">
                <a16:creationId xmlns:a16="http://schemas.microsoft.com/office/drawing/2014/main" id="{8658016D-0850-A263-69D2-2B661F5A1A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4545" y="1957487"/>
            <a:ext cx="914400" cy="914400"/>
          </a:xfrm>
          <a:prstGeom prst="rect">
            <a:avLst/>
          </a:prstGeom>
        </p:spPr>
      </p:pic>
      <p:sp>
        <p:nvSpPr>
          <p:cNvPr id="5" name="Rectangle: Rounded Corners 4">
            <a:extLst>
              <a:ext uri="{FF2B5EF4-FFF2-40B4-BE49-F238E27FC236}">
                <a16:creationId xmlns:a16="http://schemas.microsoft.com/office/drawing/2014/main" id="{708CDF28-81E3-E6C4-A512-AC25C4CBCC77}"/>
              </a:ext>
            </a:extLst>
          </p:cNvPr>
          <p:cNvSpPr/>
          <p:nvPr/>
        </p:nvSpPr>
        <p:spPr>
          <a:xfrm>
            <a:off x="6899644" y="3486099"/>
            <a:ext cx="2881424" cy="170947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t>Grains</a:t>
            </a:r>
          </a:p>
        </p:txBody>
      </p:sp>
      <p:cxnSp>
        <p:nvCxnSpPr>
          <p:cNvPr id="9" name="Straight Arrow Connector 8">
            <a:extLst>
              <a:ext uri="{FF2B5EF4-FFF2-40B4-BE49-F238E27FC236}">
                <a16:creationId xmlns:a16="http://schemas.microsoft.com/office/drawing/2014/main" id="{9121223C-CB56-DF79-2F9F-9BC7A72789D7}"/>
              </a:ext>
            </a:extLst>
          </p:cNvPr>
          <p:cNvCxnSpPr>
            <a:cxnSpLocks/>
          </p:cNvCxnSpPr>
          <p:nvPr/>
        </p:nvCxnSpPr>
        <p:spPr>
          <a:xfrm>
            <a:off x="4954772" y="2189763"/>
            <a:ext cx="0" cy="1116963"/>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44C22B31-E3B9-2FAA-786C-4F8275E8E218}"/>
              </a:ext>
            </a:extLst>
          </p:cNvPr>
          <p:cNvSpPr/>
          <p:nvPr/>
        </p:nvSpPr>
        <p:spPr>
          <a:xfrm>
            <a:off x="3781646" y="1145407"/>
            <a:ext cx="2377558" cy="170947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t>Lasagna No Beef</a:t>
            </a:r>
          </a:p>
        </p:txBody>
      </p:sp>
      <p:pic>
        <p:nvPicPr>
          <p:cNvPr id="14" name="Graphic 13" descr="Question Mark with solid fill">
            <a:extLst>
              <a:ext uri="{FF2B5EF4-FFF2-40B4-BE49-F238E27FC236}">
                <a16:creationId xmlns:a16="http://schemas.microsoft.com/office/drawing/2014/main" id="{74C079E9-C886-4D0E-887A-2CA50DE1B2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13225" y="2911047"/>
            <a:ext cx="914400" cy="914400"/>
          </a:xfrm>
          <a:prstGeom prst="rect">
            <a:avLst/>
          </a:prstGeom>
        </p:spPr>
      </p:pic>
    </p:spTree>
    <p:extLst>
      <p:ext uri="{BB962C8B-B14F-4D97-AF65-F5344CB8AC3E}">
        <p14:creationId xmlns:p14="http://schemas.microsoft.com/office/powerpoint/2010/main" val="326820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238C1F0-8111-8274-5486-BECC8F66FE59}"/>
              </a:ext>
            </a:extLst>
          </p:cNvPr>
          <p:cNvSpPr>
            <a:spLocks noGrp="1"/>
          </p:cNvSpPr>
          <p:nvPr>
            <p:ph type="ctrTitle"/>
          </p:nvPr>
        </p:nvSpPr>
        <p:spPr/>
        <p:txBody>
          <a:bodyPr>
            <a:normAutofit fontScale="90000"/>
          </a:bodyPr>
          <a:lstStyle/>
          <a:p>
            <a:r>
              <a:rPr lang="en-US" dirty="0"/>
              <a:t>All this led to the Creation of TASTE Food </a:t>
            </a:r>
          </a:p>
        </p:txBody>
      </p:sp>
      <p:sp>
        <p:nvSpPr>
          <p:cNvPr id="10" name="Subtitle 9">
            <a:extLst>
              <a:ext uri="{FF2B5EF4-FFF2-40B4-BE49-F238E27FC236}">
                <a16:creationId xmlns:a16="http://schemas.microsoft.com/office/drawing/2014/main" id="{F74D06BD-3107-8FE7-317D-57B1564DC7B2}"/>
              </a:ext>
            </a:extLst>
          </p:cNvPr>
          <p:cNvSpPr>
            <a:spLocks noGrp="1"/>
          </p:cNvSpPr>
          <p:nvPr>
            <p:ph type="subTitle" idx="1"/>
          </p:nvPr>
        </p:nvSpPr>
        <p:spPr/>
        <p:txBody>
          <a:bodyPr/>
          <a:lstStyle/>
          <a:p>
            <a:r>
              <a:rPr lang="en-US" sz="2000" dirty="0"/>
              <a:t>The Automated Scope 3 Tool for Tracking Emissions from Food</a:t>
            </a:r>
            <a:endParaRPr lang="en-US" dirty="0"/>
          </a:p>
        </p:txBody>
      </p:sp>
      <p:sp>
        <p:nvSpPr>
          <p:cNvPr id="3" name="Slide Number Placeholder 2">
            <a:extLst>
              <a:ext uri="{FF2B5EF4-FFF2-40B4-BE49-F238E27FC236}">
                <a16:creationId xmlns:a16="http://schemas.microsoft.com/office/drawing/2014/main" id="{0CC0B1F2-7743-D6C9-86F8-7DF8433A7282}"/>
              </a:ext>
            </a:extLst>
          </p:cNvPr>
          <p:cNvSpPr>
            <a:spLocks noGrp="1"/>
          </p:cNvSpPr>
          <p:nvPr>
            <p:ph type="sldNum" sz="quarter" idx="4294967295"/>
          </p:nvPr>
        </p:nvSpPr>
        <p:spPr>
          <a:xfrm>
            <a:off x="7874000" y="5297488"/>
            <a:ext cx="2286000" cy="303212"/>
          </a:xfrm>
        </p:spPr>
        <p:txBody>
          <a:bodyPr/>
          <a:lstStyle/>
          <a:p>
            <a:fld id="{177CE274-8713-884F-B04F-B6B90AF41963}" type="slidenum">
              <a:rPr lang="en-US" smtClean="0"/>
              <a:pPr/>
              <a:t>15</a:t>
            </a:fld>
            <a:endParaRPr lang="en-US"/>
          </a:p>
        </p:txBody>
      </p:sp>
    </p:spTree>
    <p:extLst>
      <p:ext uri="{BB962C8B-B14F-4D97-AF65-F5344CB8AC3E}">
        <p14:creationId xmlns:p14="http://schemas.microsoft.com/office/powerpoint/2010/main" val="507385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BA41F-23B0-38BD-F762-257DD3FF6281}"/>
              </a:ext>
            </a:extLst>
          </p:cNvPr>
          <p:cNvSpPr>
            <a:spLocks noGrp="1"/>
          </p:cNvSpPr>
          <p:nvPr>
            <p:ph type="title"/>
          </p:nvPr>
        </p:nvSpPr>
        <p:spPr/>
        <p:txBody>
          <a:bodyPr/>
          <a:lstStyle/>
          <a:p>
            <a:r>
              <a:rPr lang="en-US" dirty="0"/>
              <a:t>What does TASTE Food do? </a:t>
            </a:r>
          </a:p>
        </p:txBody>
      </p:sp>
      <p:sp>
        <p:nvSpPr>
          <p:cNvPr id="3" name="Slide Number Placeholder 2">
            <a:extLst>
              <a:ext uri="{FF2B5EF4-FFF2-40B4-BE49-F238E27FC236}">
                <a16:creationId xmlns:a16="http://schemas.microsoft.com/office/drawing/2014/main" id="{6AC2D012-738D-8602-2E4B-A3BD958F84FD}"/>
              </a:ext>
            </a:extLst>
          </p:cNvPr>
          <p:cNvSpPr>
            <a:spLocks noGrp="1"/>
          </p:cNvSpPr>
          <p:nvPr>
            <p:ph type="sldNum" sz="quarter" idx="12"/>
          </p:nvPr>
        </p:nvSpPr>
        <p:spPr/>
        <p:txBody>
          <a:bodyPr/>
          <a:lstStyle/>
          <a:p>
            <a:fld id="{177CE274-8713-884F-B04F-B6B90AF41963}" type="slidenum">
              <a:rPr lang="en-US" smtClean="0"/>
              <a:pPr/>
              <a:t>16</a:t>
            </a:fld>
            <a:endParaRPr lang="en-US"/>
          </a:p>
        </p:txBody>
      </p:sp>
      <p:sp>
        <p:nvSpPr>
          <p:cNvPr id="4" name="Text Placeholder 3">
            <a:extLst>
              <a:ext uri="{FF2B5EF4-FFF2-40B4-BE49-F238E27FC236}">
                <a16:creationId xmlns:a16="http://schemas.microsoft.com/office/drawing/2014/main" id="{ADC424E2-A96C-49F0-FB0E-605D720AB77F}"/>
              </a:ext>
            </a:extLst>
          </p:cNvPr>
          <p:cNvSpPr>
            <a:spLocks noGrp="1"/>
          </p:cNvSpPr>
          <p:nvPr>
            <p:ph type="body" sz="quarter" idx="13"/>
          </p:nvPr>
        </p:nvSpPr>
        <p:spPr/>
        <p:txBody>
          <a:bodyPr/>
          <a:lstStyle/>
          <a:p>
            <a:endParaRPr lang="en-US"/>
          </a:p>
        </p:txBody>
      </p:sp>
      <p:sp>
        <p:nvSpPr>
          <p:cNvPr id="5" name="Rectangle: Rounded Corners 4">
            <a:extLst>
              <a:ext uri="{FF2B5EF4-FFF2-40B4-BE49-F238E27FC236}">
                <a16:creationId xmlns:a16="http://schemas.microsoft.com/office/drawing/2014/main" id="{4D050F07-BC3D-4014-643B-02BDDCE3A0F4}"/>
              </a:ext>
            </a:extLst>
          </p:cNvPr>
          <p:cNvSpPr/>
          <p:nvPr/>
        </p:nvSpPr>
        <p:spPr>
          <a:xfrm>
            <a:off x="159484" y="1974993"/>
            <a:ext cx="1828799" cy="178892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Food Purchasing Data</a:t>
            </a:r>
          </a:p>
        </p:txBody>
      </p:sp>
      <p:sp>
        <p:nvSpPr>
          <p:cNvPr id="6" name="Rectangle: Rounded Corners 5">
            <a:extLst>
              <a:ext uri="{FF2B5EF4-FFF2-40B4-BE49-F238E27FC236}">
                <a16:creationId xmlns:a16="http://schemas.microsoft.com/office/drawing/2014/main" id="{2D4EDA32-5D67-7E02-11CC-E86249F15302}"/>
              </a:ext>
            </a:extLst>
          </p:cNvPr>
          <p:cNvSpPr/>
          <p:nvPr/>
        </p:nvSpPr>
        <p:spPr>
          <a:xfrm>
            <a:off x="4567632" y="1974993"/>
            <a:ext cx="1828799" cy="178892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Categorized or Tagged Data </a:t>
            </a:r>
          </a:p>
        </p:txBody>
      </p:sp>
      <p:sp>
        <p:nvSpPr>
          <p:cNvPr id="7" name="Rectangle: Rounded Corners 6">
            <a:extLst>
              <a:ext uri="{FF2B5EF4-FFF2-40B4-BE49-F238E27FC236}">
                <a16:creationId xmlns:a16="http://schemas.microsoft.com/office/drawing/2014/main" id="{8B21117C-FE31-68E5-CED0-DF49365643AD}"/>
              </a:ext>
            </a:extLst>
          </p:cNvPr>
          <p:cNvSpPr/>
          <p:nvPr/>
        </p:nvSpPr>
        <p:spPr>
          <a:xfrm>
            <a:off x="2363558" y="1974993"/>
            <a:ext cx="1828799" cy="178892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TASTE Food</a:t>
            </a:r>
          </a:p>
        </p:txBody>
      </p:sp>
      <p:sp>
        <p:nvSpPr>
          <p:cNvPr id="8" name="Rectangle: Rounded Corners 7">
            <a:extLst>
              <a:ext uri="{FF2B5EF4-FFF2-40B4-BE49-F238E27FC236}">
                <a16:creationId xmlns:a16="http://schemas.microsoft.com/office/drawing/2014/main" id="{8394727E-BDA0-6097-A3E9-B107838643CD}"/>
              </a:ext>
            </a:extLst>
          </p:cNvPr>
          <p:cNvSpPr/>
          <p:nvPr/>
        </p:nvSpPr>
        <p:spPr>
          <a:xfrm>
            <a:off x="7555845" y="3852911"/>
            <a:ext cx="1828799" cy="178892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University Specific Analyses</a:t>
            </a:r>
          </a:p>
        </p:txBody>
      </p:sp>
      <p:sp>
        <p:nvSpPr>
          <p:cNvPr id="9" name="Rectangle: Rounded Corners 8">
            <a:extLst>
              <a:ext uri="{FF2B5EF4-FFF2-40B4-BE49-F238E27FC236}">
                <a16:creationId xmlns:a16="http://schemas.microsoft.com/office/drawing/2014/main" id="{F524AD11-506B-9724-8CE8-851599709305}"/>
              </a:ext>
            </a:extLst>
          </p:cNvPr>
          <p:cNvSpPr/>
          <p:nvPr/>
        </p:nvSpPr>
        <p:spPr>
          <a:xfrm>
            <a:off x="7555845" y="1946388"/>
            <a:ext cx="1828799" cy="178892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AASHE STARS</a:t>
            </a:r>
          </a:p>
        </p:txBody>
      </p:sp>
      <p:sp>
        <p:nvSpPr>
          <p:cNvPr id="10" name="Rectangle: Rounded Corners 9">
            <a:extLst>
              <a:ext uri="{FF2B5EF4-FFF2-40B4-BE49-F238E27FC236}">
                <a16:creationId xmlns:a16="http://schemas.microsoft.com/office/drawing/2014/main" id="{37213AE9-BACA-E82F-996C-7597B7A68A23}"/>
              </a:ext>
            </a:extLst>
          </p:cNvPr>
          <p:cNvSpPr/>
          <p:nvPr/>
        </p:nvSpPr>
        <p:spPr>
          <a:xfrm>
            <a:off x="7555845" y="54928"/>
            <a:ext cx="1828799" cy="178892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SIMAP</a:t>
            </a:r>
          </a:p>
        </p:txBody>
      </p:sp>
      <p:cxnSp>
        <p:nvCxnSpPr>
          <p:cNvPr id="12" name="Straight Arrow Connector 11">
            <a:extLst>
              <a:ext uri="{FF2B5EF4-FFF2-40B4-BE49-F238E27FC236}">
                <a16:creationId xmlns:a16="http://schemas.microsoft.com/office/drawing/2014/main" id="{0496529C-40C8-1D1A-5E0D-DCD79D34CCD9}"/>
              </a:ext>
            </a:extLst>
          </p:cNvPr>
          <p:cNvCxnSpPr>
            <a:stCxn id="5" idx="3"/>
            <a:endCxn id="7" idx="1"/>
          </p:cNvCxnSpPr>
          <p:nvPr/>
        </p:nvCxnSpPr>
        <p:spPr>
          <a:xfrm>
            <a:off x="1988283" y="2869457"/>
            <a:ext cx="375275"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9874C43-CF0F-C048-41CC-C022138D568E}"/>
              </a:ext>
            </a:extLst>
          </p:cNvPr>
          <p:cNvCxnSpPr>
            <a:cxnSpLocks/>
            <a:stCxn id="7" idx="3"/>
            <a:endCxn id="6" idx="1"/>
          </p:cNvCxnSpPr>
          <p:nvPr/>
        </p:nvCxnSpPr>
        <p:spPr>
          <a:xfrm>
            <a:off x="4192357" y="2869457"/>
            <a:ext cx="375275"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2183C2A-FE2E-6503-5763-3BD7DD6BB4F3}"/>
              </a:ext>
            </a:extLst>
          </p:cNvPr>
          <p:cNvCxnSpPr>
            <a:cxnSpLocks/>
            <a:stCxn id="6" idx="3"/>
            <a:endCxn id="10" idx="1"/>
          </p:cNvCxnSpPr>
          <p:nvPr/>
        </p:nvCxnSpPr>
        <p:spPr>
          <a:xfrm flipV="1">
            <a:off x="6396431" y="949392"/>
            <a:ext cx="1159414" cy="1920065"/>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3AFCA7E-F805-AF3C-5387-F6893FA6BB18}"/>
              </a:ext>
            </a:extLst>
          </p:cNvPr>
          <p:cNvCxnSpPr>
            <a:cxnSpLocks/>
            <a:stCxn id="6" idx="3"/>
            <a:endCxn id="9" idx="1"/>
          </p:cNvCxnSpPr>
          <p:nvPr/>
        </p:nvCxnSpPr>
        <p:spPr>
          <a:xfrm flipV="1">
            <a:off x="6396431" y="2840852"/>
            <a:ext cx="1159414" cy="28605"/>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EC45B47-7B94-876D-B1CF-40A444CD117D}"/>
              </a:ext>
            </a:extLst>
          </p:cNvPr>
          <p:cNvCxnSpPr>
            <a:cxnSpLocks/>
            <a:stCxn id="6" idx="3"/>
            <a:endCxn id="8" idx="1"/>
          </p:cNvCxnSpPr>
          <p:nvPr/>
        </p:nvCxnSpPr>
        <p:spPr>
          <a:xfrm>
            <a:off x="6396431" y="2869457"/>
            <a:ext cx="1159414" cy="187791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334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D037A-25FD-F996-BBF0-BDFA3BE1D3E6}"/>
              </a:ext>
            </a:extLst>
          </p:cNvPr>
          <p:cNvSpPr>
            <a:spLocks noGrp="1"/>
          </p:cNvSpPr>
          <p:nvPr>
            <p:ph type="title"/>
          </p:nvPr>
        </p:nvSpPr>
        <p:spPr>
          <a:xfrm>
            <a:off x="177636" y="304272"/>
            <a:ext cx="9982364" cy="914929"/>
          </a:xfrm>
        </p:spPr>
        <p:txBody>
          <a:bodyPr>
            <a:normAutofit fontScale="90000"/>
          </a:bodyPr>
          <a:lstStyle/>
          <a:p>
            <a:r>
              <a:rPr lang="en-US" sz="3600" dirty="0">
                <a:solidFill>
                  <a:srgbClr val="8C2021"/>
                </a:solidFill>
                <a:cs typeface="Times New Roman" panose="02020603050405020304" pitchFamily="18" charset="0"/>
              </a:rPr>
              <a:t>You Can’t Improve What You Can’t Measure: Automatic Food Categorization with TASTE Food  </a:t>
            </a:r>
            <a:br>
              <a:rPr lang="en-US" sz="3600" dirty="0">
                <a:solidFill>
                  <a:srgbClr val="8C2021"/>
                </a:solidFill>
                <a:cs typeface="Times New Roman" panose="02020603050405020304" pitchFamily="18" charset="0"/>
              </a:rPr>
            </a:br>
            <a:endParaRPr lang="en-US" dirty="0">
              <a:cs typeface="Times New Roman" panose="02020603050405020304" pitchFamily="18" charset="0"/>
            </a:endParaRPr>
          </a:p>
        </p:txBody>
      </p:sp>
      <p:sp>
        <p:nvSpPr>
          <p:cNvPr id="3" name="Slide Number Placeholder 2">
            <a:extLst>
              <a:ext uri="{FF2B5EF4-FFF2-40B4-BE49-F238E27FC236}">
                <a16:creationId xmlns:a16="http://schemas.microsoft.com/office/drawing/2014/main" id="{6A41175E-931C-BCFF-7AD1-40A3349D8B4C}"/>
              </a:ext>
            </a:extLst>
          </p:cNvPr>
          <p:cNvSpPr>
            <a:spLocks noGrp="1"/>
          </p:cNvSpPr>
          <p:nvPr>
            <p:ph type="sldNum" sz="quarter" idx="12"/>
          </p:nvPr>
        </p:nvSpPr>
        <p:spPr/>
        <p:txBody>
          <a:bodyPr/>
          <a:lstStyle/>
          <a:p>
            <a:fld id="{177CE274-8713-884F-B04F-B6B90AF41963}" type="slidenum">
              <a:rPr lang="en-US" smtClean="0"/>
              <a:pPr/>
              <a:t>17</a:t>
            </a:fld>
            <a:endParaRPr lang="en-US"/>
          </a:p>
        </p:txBody>
      </p:sp>
      <p:sp>
        <p:nvSpPr>
          <p:cNvPr id="23" name="Arrow: Right 13">
            <a:extLst>
              <a:ext uri="{FF2B5EF4-FFF2-40B4-BE49-F238E27FC236}">
                <a16:creationId xmlns:a16="http://schemas.microsoft.com/office/drawing/2014/main" id="{89B9914E-AED0-E105-0EBE-5AEED0B7613B}"/>
              </a:ext>
            </a:extLst>
          </p:cNvPr>
          <p:cNvSpPr/>
          <p:nvPr/>
        </p:nvSpPr>
        <p:spPr>
          <a:xfrm>
            <a:off x="99152" y="1090305"/>
            <a:ext cx="9982364" cy="1722309"/>
          </a:xfrm>
          <a:custGeom>
            <a:avLst/>
            <a:gdLst>
              <a:gd name="connsiteX0" fmla="*/ 0 w 15500382"/>
              <a:gd name="connsiteY0" fmla="*/ 681589 h 2726357"/>
              <a:gd name="connsiteX1" fmla="*/ 14137204 w 15500382"/>
              <a:gd name="connsiteY1" fmla="*/ 681589 h 2726357"/>
              <a:gd name="connsiteX2" fmla="*/ 14137204 w 15500382"/>
              <a:gd name="connsiteY2" fmla="*/ 0 h 2726357"/>
              <a:gd name="connsiteX3" fmla="*/ 15500382 w 15500382"/>
              <a:gd name="connsiteY3" fmla="*/ 1363179 h 2726357"/>
              <a:gd name="connsiteX4" fmla="*/ 14137204 w 15500382"/>
              <a:gd name="connsiteY4" fmla="*/ 2726357 h 2726357"/>
              <a:gd name="connsiteX5" fmla="*/ 14137204 w 15500382"/>
              <a:gd name="connsiteY5" fmla="*/ 2044768 h 2726357"/>
              <a:gd name="connsiteX6" fmla="*/ 0 w 15500382"/>
              <a:gd name="connsiteY6" fmla="*/ 2044768 h 2726357"/>
              <a:gd name="connsiteX7" fmla="*/ 0 w 15500382"/>
              <a:gd name="connsiteY7" fmla="*/ 681589 h 2726357"/>
              <a:gd name="connsiteX0" fmla="*/ 0 w 15500382"/>
              <a:gd name="connsiteY0" fmla="*/ 681589 h 2726357"/>
              <a:gd name="connsiteX1" fmla="*/ 14137204 w 15500382"/>
              <a:gd name="connsiteY1" fmla="*/ 681589 h 2726357"/>
              <a:gd name="connsiteX2" fmla="*/ 14137204 w 15500382"/>
              <a:gd name="connsiteY2" fmla="*/ 0 h 2726357"/>
              <a:gd name="connsiteX3" fmla="*/ 15500382 w 15500382"/>
              <a:gd name="connsiteY3" fmla="*/ 1363179 h 2726357"/>
              <a:gd name="connsiteX4" fmla="*/ 14137204 w 15500382"/>
              <a:gd name="connsiteY4" fmla="*/ 2726357 h 2726357"/>
              <a:gd name="connsiteX5" fmla="*/ 14137204 w 15500382"/>
              <a:gd name="connsiteY5" fmla="*/ 2044768 h 2726357"/>
              <a:gd name="connsiteX6" fmla="*/ 27709 w 15500382"/>
              <a:gd name="connsiteY6" fmla="*/ 1490586 h 2726357"/>
              <a:gd name="connsiteX7" fmla="*/ 0 w 15500382"/>
              <a:gd name="connsiteY7" fmla="*/ 681589 h 2726357"/>
              <a:gd name="connsiteX0" fmla="*/ 0 w 15500382"/>
              <a:gd name="connsiteY0" fmla="*/ 1138789 h 2726357"/>
              <a:gd name="connsiteX1" fmla="*/ 14137204 w 15500382"/>
              <a:gd name="connsiteY1" fmla="*/ 681589 h 2726357"/>
              <a:gd name="connsiteX2" fmla="*/ 14137204 w 15500382"/>
              <a:gd name="connsiteY2" fmla="*/ 0 h 2726357"/>
              <a:gd name="connsiteX3" fmla="*/ 15500382 w 15500382"/>
              <a:gd name="connsiteY3" fmla="*/ 1363179 h 2726357"/>
              <a:gd name="connsiteX4" fmla="*/ 14137204 w 15500382"/>
              <a:gd name="connsiteY4" fmla="*/ 2726357 h 2726357"/>
              <a:gd name="connsiteX5" fmla="*/ 14137204 w 15500382"/>
              <a:gd name="connsiteY5" fmla="*/ 2044768 h 2726357"/>
              <a:gd name="connsiteX6" fmla="*/ 27709 w 15500382"/>
              <a:gd name="connsiteY6" fmla="*/ 1490586 h 2726357"/>
              <a:gd name="connsiteX7" fmla="*/ 0 w 15500382"/>
              <a:gd name="connsiteY7" fmla="*/ 1138789 h 2726357"/>
              <a:gd name="connsiteX0" fmla="*/ 41563 w 15472673"/>
              <a:gd name="connsiteY0" fmla="*/ 1138789 h 2726357"/>
              <a:gd name="connsiteX1" fmla="*/ 14109495 w 15472673"/>
              <a:gd name="connsiteY1" fmla="*/ 681589 h 2726357"/>
              <a:gd name="connsiteX2" fmla="*/ 14109495 w 15472673"/>
              <a:gd name="connsiteY2" fmla="*/ 0 h 2726357"/>
              <a:gd name="connsiteX3" fmla="*/ 15472673 w 15472673"/>
              <a:gd name="connsiteY3" fmla="*/ 1363179 h 2726357"/>
              <a:gd name="connsiteX4" fmla="*/ 14109495 w 15472673"/>
              <a:gd name="connsiteY4" fmla="*/ 2726357 h 2726357"/>
              <a:gd name="connsiteX5" fmla="*/ 14109495 w 15472673"/>
              <a:gd name="connsiteY5" fmla="*/ 2044768 h 2726357"/>
              <a:gd name="connsiteX6" fmla="*/ 0 w 15472673"/>
              <a:gd name="connsiteY6" fmla="*/ 1490586 h 2726357"/>
              <a:gd name="connsiteX7" fmla="*/ 41563 w 15472673"/>
              <a:gd name="connsiteY7" fmla="*/ 1138789 h 2726357"/>
              <a:gd name="connsiteX0" fmla="*/ 0 w 15486528"/>
              <a:gd name="connsiteY0" fmla="*/ 1138789 h 2726357"/>
              <a:gd name="connsiteX1" fmla="*/ 14123350 w 15486528"/>
              <a:gd name="connsiteY1" fmla="*/ 681589 h 2726357"/>
              <a:gd name="connsiteX2" fmla="*/ 14123350 w 15486528"/>
              <a:gd name="connsiteY2" fmla="*/ 0 h 2726357"/>
              <a:gd name="connsiteX3" fmla="*/ 15486528 w 15486528"/>
              <a:gd name="connsiteY3" fmla="*/ 1363179 h 2726357"/>
              <a:gd name="connsiteX4" fmla="*/ 14123350 w 15486528"/>
              <a:gd name="connsiteY4" fmla="*/ 2726357 h 2726357"/>
              <a:gd name="connsiteX5" fmla="*/ 14123350 w 15486528"/>
              <a:gd name="connsiteY5" fmla="*/ 2044768 h 2726357"/>
              <a:gd name="connsiteX6" fmla="*/ 13855 w 15486528"/>
              <a:gd name="connsiteY6" fmla="*/ 1490586 h 2726357"/>
              <a:gd name="connsiteX7" fmla="*/ 0 w 15486528"/>
              <a:gd name="connsiteY7" fmla="*/ 1138789 h 2726357"/>
              <a:gd name="connsiteX0" fmla="*/ 0 w 15486528"/>
              <a:gd name="connsiteY0" fmla="*/ 1138789 h 2726357"/>
              <a:gd name="connsiteX1" fmla="*/ 14123350 w 15486528"/>
              <a:gd name="connsiteY1" fmla="*/ 1058107 h 2726357"/>
              <a:gd name="connsiteX2" fmla="*/ 14123350 w 15486528"/>
              <a:gd name="connsiteY2" fmla="*/ 0 h 2726357"/>
              <a:gd name="connsiteX3" fmla="*/ 15486528 w 15486528"/>
              <a:gd name="connsiteY3" fmla="*/ 1363179 h 2726357"/>
              <a:gd name="connsiteX4" fmla="*/ 14123350 w 15486528"/>
              <a:gd name="connsiteY4" fmla="*/ 2726357 h 2726357"/>
              <a:gd name="connsiteX5" fmla="*/ 14123350 w 15486528"/>
              <a:gd name="connsiteY5" fmla="*/ 2044768 h 2726357"/>
              <a:gd name="connsiteX6" fmla="*/ 13855 w 15486528"/>
              <a:gd name="connsiteY6" fmla="*/ 1490586 h 2726357"/>
              <a:gd name="connsiteX7" fmla="*/ 0 w 15486528"/>
              <a:gd name="connsiteY7" fmla="*/ 1138789 h 2726357"/>
              <a:gd name="connsiteX0" fmla="*/ 0 w 15486528"/>
              <a:gd name="connsiteY0" fmla="*/ 1138789 h 2726357"/>
              <a:gd name="connsiteX1" fmla="*/ 14123350 w 15486528"/>
              <a:gd name="connsiteY1" fmla="*/ 1058107 h 2726357"/>
              <a:gd name="connsiteX2" fmla="*/ 14123350 w 15486528"/>
              <a:gd name="connsiteY2" fmla="*/ 0 h 2726357"/>
              <a:gd name="connsiteX3" fmla="*/ 15486528 w 15486528"/>
              <a:gd name="connsiteY3" fmla="*/ 1363179 h 2726357"/>
              <a:gd name="connsiteX4" fmla="*/ 14123350 w 15486528"/>
              <a:gd name="connsiteY4" fmla="*/ 2726357 h 2726357"/>
              <a:gd name="connsiteX5" fmla="*/ 14105421 w 15486528"/>
              <a:gd name="connsiteY5" fmla="*/ 1632391 h 2726357"/>
              <a:gd name="connsiteX6" fmla="*/ 13855 w 15486528"/>
              <a:gd name="connsiteY6" fmla="*/ 1490586 h 2726357"/>
              <a:gd name="connsiteX7" fmla="*/ 0 w 15486528"/>
              <a:gd name="connsiteY7" fmla="*/ 1138789 h 2726357"/>
              <a:gd name="connsiteX0" fmla="*/ 0 w 15486528"/>
              <a:gd name="connsiteY0" fmla="*/ 1138789 h 2260192"/>
              <a:gd name="connsiteX1" fmla="*/ 14123350 w 15486528"/>
              <a:gd name="connsiteY1" fmla="*/ 1058107 h 2260192"/>
              <a:gd name="connsiteX2" fmla="*/ 14123350 w 15486528"/>
              <a:gd name="connsiteY2" fmla="*/ 0 h 2260192"/>
              <a:gd name="connsiteX3" fmla="*/ 15486528 w 15486528"/>
              <a:gd name="connsiteY3" fmla="*/ 1363179 h 2260192"/>
              <a:gd name="connsiteX4" fmla="*/ 14105420 w 15486528"/>
              <a:gd name="connsiteY4" fmla="*/ 2260192 h 2260192"/>
              <a:gd name="connsiteX5" fmla="*/ 14105421 w 15486528"/>
              <a:gd name="connsiteY5" fmla="*/ 1632391 h 2260192"/>
              <a:gd name="connsiteX6" fmla="*/ 13855 w 15486528"/>
              <a:gd name="connsiteY6" fmla="*/ 1490586 h 2260192"/>
              <a:gd name="connsiteX7" fmla="*/ 0 w 15486528"/>
              <a:gd name="connsiteY7" fmla="*/ 1138789 h 2260192"/>
              <a:gd name="connsiteX0" fmla="*/ 0 w 15486528"/>
              <a:gd name="connsiteY0" fmla="*/ 762271 h 1883674"/>
              <a:gd name="connsiteX1" fmla="*/ 14123350 w 15486528"/>
              <a:gd name="connsiteY1" fmla="*/ 681589 h 1883674"/>
              <a:gd name="connsiteX2" fmla="*/ 14123350 w 15486528"/>
              <a:gd name="connsiteY2" fmla="*/ 0 h 1883674"/>
              <a:gd name="connsiteX3" fmla="*/ 15486528 w 15486528"/>
              <a:gd name="connsiteY3" fmla="*/ 986661 h 1883674"/>
              <a:gd name="connsiteX4" fmla="*/ 14105420 w 15486528"/>
              <a:gd name="connsiteY4" fmla="*/ 1883674 h 1883674"/>
              <a:gd name="connsiteX5" fmla="*/ 14105421 w 15486528"/>
              <a:gd name="connsiteY5" fmla="*/ 1255873 h 1883674"/>
              <a:gd name="connsiteX6" fmla="*/ 13855 w 15486528"/>
              <a:gd name="connsiteY6" fmla="*/ 1114068 h 1883674"/>
              <a:gd name="connsiteX7" fmla="*/ 0 w 15486528"/>
              <a:gd name="connsiteY7" fmla="*/ 762271 h 1883674"/>
              <a:gd name="connsiteX0" fmla="*/ 0 w 15486528"/>
              <a:gd name="connsiteY0" fmla="*/ 762271 h 1883674"/>
              <a:gd name="connsiteX1" fmla="*/ 14123350 w 15486528"/>
              <a:gd name="connsiteY1" fmla="*/ 681589 h 1883674"/>
              <a:gd name="connsiteX2" fmla="*/ 14123350 w 15486528"/>
              <a:gd name="connsiteY2" fmla="*/ 0 h 1883674"/>
              <a:gd name="connsiteX3" fmla="*/ 15486528 w 15486528"/>
              <a:gd name="connsiteY3" fmla="*/ 986661 h 1883674"/>
              <a:gd name="connsiteX4" fmla="*/ 14105420 w 15486528"/>
              <a:gd name="connsiteY4" fmla="*/ 1883674 h 1883674"/>
              <a:gd name="connsiteX5" fmla="*/ 14123351 w 15486528"/>
              <a:gd name="connsiteY5" fmla="*/ 1542744 h 1883674"/>
              <a:gd name="connsiteX6" fmla="*/ 13855 w 15486528"/>
              <a:gd name="connsiteY6" fmla="*/ 1114068 h 1883674"/>
              <a:gd name="connsiteX7" fmla="*/ 0 w 15486528"/>
              <a:gd name="connsiteY7" fmla="*/ 762271 h 1883674"/>
              <a:gd name="connsiteX0" fmla="*/ 0 w 15486528"/>
              <a:gd name="connsiteY0" fmla="*/ 762271 h 1883674"/>
              <a:gd name="connsiteX1" fmla="*/ 14123350 w 15486528"/>
              <a:gd name="connsiteY1" fmla="*/ 484366 h 1883674"/>
              <a:gd name="connsiteX2" fmla="*/ 14123350 w 15486528"/>
              <a:gd name="connsiteY2" fmla="*/ 0 h 1883674"/>
              <a:gd name="connsiteX3" fmla="*/ 15486528 w 15486528"/>
              <a:gd name="connsiteY3" fmla="*/ 986661 h 1883674"/>
              <a:gd name="connsiteX4" fmla="*/ 14105420 w 15486528"/>
              <a:gd name="connsiteY4" fmla="*/ 1883674 h 1883674"/>
              <a:gd name="connsiteX5" fmla="*/ 14123351 w 15486528"/>
              <a:gd name="connsiteY5" fmla="*/ 1542744 h 1883674"/>
              <a:gd name="connsiteX6" fmla="*/ 13855 w 15486528"/>
              <a:gd name="connsiteY6" fmla="*/ 1114068 h 1883674"/>
              <a:gd name="connsiteX7" fmla="*/ 0 w 15486528"/>
              <a:gd name="connsiteY7" fmla="*/ 762271 h 1883674"/>
              <a:gd name="connsiteX0" fmla="*/ 0 w 15486528"/>
              <a:gd name="connsiteY0" fmla="*/ 636765 h 1758168"/>
              <a:gd name="connsiteX1" fmla="*/ 14123350 w 15486528"/>
              <a:gd name="connsiteY1" fmla="*/ 358860 h 1758168"/>
              <a:gd name="connsiteX2" fmla="*/ 14123350 w 15486528"/>
              <a:gd name="connsiteY2" fmla="*/ 0 h 1758168"/>
              <a:gd name="connsiteX3" fmla="*/ 15486528 w 15486528"/>
              <a:gd name="connsiteY3" fmla="*/ 861155 h 1758168"/>
              <a:gd name="connsiteX4" fmla="*/ 14105420 w 15486528"/>
              <a:gd name="connsiteY4" fmla="*/ 1758168 h 1758168"/>
              <a:gd name="connsiteX5" fmla="*/ 14123351 w 15486528"/>
              <a:gd name="connsiteY5" fmla="*/ 1417238 h 1758168"/>
              <a:gd name="connsiteX6" fmla="*/ 13855 w 15486528"/>
              <a:gd name="connsiteY6" fmla="*/ 988562 h 1758168"/>
              <a:gd name="connsiteX7" fmla="*/ 0 w 15486528"/>
              <a:gd name="connsiteY7" fmla="*/ 636765 h 1758168"/>
              <a:gd name="connsiteX0" fmla="*/ 0 w 15486528"/>
              <a:gd name="connsiteY0" fmla="*/ 636765 h 1722309"/>
              <a:gd name="connsiteX1" fmla="*/ 14123350 w 15486528"/>
              <a:gd name="connsiteY1" fmla="*/ 358860 h 1722309"/>
              <a:gd name="connsiteX2" fmla="*/ 14123350 w 15486528"/>
              <a:gd name="connsiteY2" fmla="*/ 0 h 1722309"/>
              <a:gd name="connsiteX3" fmla="*/ 15486528 w 15486528"/>
              <a:gd name="connsiteY3" fmla="*/ 861155 h 1722309"/>
              <a:gd name="connsiteX4" fmla="*/ 14105420 w 15486528"/>
              <a:gd name="connsiteY4" fmla="*/ 1722309 h 1722309"/>
              <a:gd name="connsiteX5" fmla="*/ 14123351 w 15486528"/>
              <a:gd name="connsiteY5" fmla="*/ 1417238 h 1722309"/>
              <a:gd name="connsiteX6" fmla="*/ 13855 w 15486528"/>
              <a:gd name="connsiteY6" fmla="*/ 988562 h 1722309"/>
              <a:gd name="connsiteX7" fmla="*/ 0 w 15486528"/>
              <a:gd name="connsiteY7" fmla="*/ 636765 h 1722309"/>
              <a:gd name="connsiteX0" fmla="*/ 4433 w 15490961"/>
              <a:gd name="connsiteY0" fmla="*/ 636765 h 1722309"/>
              <a:gd name="connsiteX1" fmla="*/ 14127783 w 15490961"/>
              <a:gd name="connsiteY1" fmla="*/ 358860 h 1722309"/>
              <a:gd name="connsiteX2" fmla="*/ 14127783 w 15490961"/>
              <a:gd name="connsiteY2" fmla="*/ 0 h 1722309"/>
              <a:gd name="connsiteX3" fmla="*/ 15490961 w 15490961"/>
              <a:gd name="connsiteY3" fmla="*/ 861155 h 1722309"/>
              <a:gd name="connsiteX4" fmla="*/ 14109853 w 15490961"/>
              <a:gd name="connsiteY4" fmla="*/ 1722309 h 1722309"/>
              <a:gd name="connsiteX5" fmla="*/ 14127784 w 15490961"/>
              <a:gd name="connsiteY5" fmla="*/ 1417238 h 1722309"/>
              <a:gd name="connsiteX6" fmla="*/ 0 w 15490961"/>
              <a:gd name="connsiteY6" fmla="*/ 991610 h 1722309"/>
              <a:gd name="connsiteX7" fmla="*/ 4433 w 15490961"/>
              <a:gd name="connsiteY7" fmla="*/ 636765 h 1722309"/>
              <a:gd name="connsiteX0" fmla="*/ 112 w 15486640"/>
              <a:gd name="connsiteY0" fmla="*/ 636765 h 1722309"/>
              <a:gd name="connsiteX1" fmla="*/ 14123462 w 15486640"/>
              <a:gd name="connsiteY1" fmla="*/ 358860 h 1722309"/>
              <a:gd name="connsiteX2" fmla="*/ 14123462 w 15486640"/>
              <a:gd name="connsiteY2" fmla="*/ 0 h 1722309"/>
              <a:gd name="connsiteX3" fmla="*/ 15486640 w 15486640"/>
              <a:gd name="connsiteY3" fmla="*/ 861155 h 1722309"/>
              <a:gd name="connsiteX4" fmla="*/ 14105532 w 15486640"/>
              <a:gd name="connsiteY4" fmla="*/ 1722309 h 1722309"/>
              <a:gd name="connsiteX5" fmla="*/ 14123463 w 15486640"/>
              <a:gd name="connsiteY5" fmla="*/ 1417238 h 1722309"/>
              <a:gd name="connsiteX6" fmla="*/ 10919 w 15486640"/>
              <a:gd name="connsiteY6" fmla="*/ 991610 h 1722309"/>
              <a:gd name="connsiteX7" fmla="*/ 112 w 15486640"/>
              <a:gd name="connsiteY7" fmla="*/ 636765 h 1722309"/>
              <a:gd name="connsiteX0" fmla="*/ 190 w 15486718"/>
              <a:gd name="connsiteY0" fmla="*/ 636765 h 1722309"/>
              <a:gd name="connsiteX1" fmla="*/ 14123540 w 15486718"/>
              <a:gd name="connsiteY1" fmla="*/ 358860 h 1722309"/>
              <a:gd name="connsiteX2" fmla="*/ 14123540 w 15486718"/>
              <a:gd name="connsiteY2" fmla="*/ 0 h 1722309"/>
              <a:gd name="connsiteX3" fmla="*/ 15486718 w 15486718"/>
              <a:gd name="connsiteY3" fmla="*/ 861155 h 1722309"/>
              <a:gd name="connsiteX4" fmla="*/ 14105610 w 15486718"/>
              <a:gd name="connsiteY4" fmla="*/ 1722309 h 1722309"/>
              <a:gd name="connsiteX5" fmla="*/ 14123541 w 15486718"/>
              <a:gd name="connsiteY5" fmla="*/ 1417238 h 1722309"/>
              <a:gd name="connsiteX6" fmla="*/ 4901 w 15486718"/>
              <a:gd name="connsiteY6" fmla="*/ 991610 h 1722309"/>
              <a:gd name="connsiteX7" fmla="*/ 190 w 15486718"/>
              <a:gd name="connsiteY7" fmla="*/ 636765 h 1722309"/>
              <a:gd name="connsiteX0" fmla="*/ 1385 w 15487913"/>
              <a:gd name="connsiteY0" fmla="*/ 636765 h 1722309"/>
              <a:gd name="connsiteX1" fmla="*/ 14124735 w 15487913"/>
              <a:gd name="connsiteY1" fmla="*/ 358860 h 1722309"/>
              <a:gd name="connsiteX2" fmla="*/ 14124735 w 15487913"/>
              <a:gd name="connsiteY2" fmla="*/ 0 h 1722309"/>
              <a:gd name="connsiteX3" fmla="*/ 15487913 w 15487913"/>
              <a:gd name="connsiteY3" fmla="*/ 861155 h 1722309"/>
              <a:gd name="connsiteX4" fmla="*/ 14106805 w 15487913"/>
              <a:gd name="connsiteY4" fmla="*/ 1722309 h 1722309"/>
              <a:gd name="connsiteX5" fmla="*/ 14124736 w 15487913"/>
              <a:gd name="connsiteY5" fmla="*/ 1417238 h 1722309"/>
              <a:gd name="connsiteX6" fmla="*/ 0 w 15487913"/>
              <a:gd name="connsiteY6" fmla="*/ 991610 h 1722309"/>
              <a:gd name="connsiteX7" fmla="*/ 1385 w 15487913"/>
              <a:gd name="connsiteY7" fmla="*/ 636765 h 172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7913" h="1722309">
                <a:moveTo>
                  <a:pt x="1385" y="636765"/>
                </a:moveTo>
                <a:lnTo>
                  <a:pt x="14124735" y="358860"/>
                </a:lnTo>
                <a:lnTo>
                  <a:pt x="14124735" y="0"/>
                </a:lnTo>
                <a:lnTo>
                  <a:pt x="15487913" y="861155"/>
                </a:lnTo>
                <a:lnTo>
                  <a:pt x="14106805" y="1722309"/>
                </a:lnTo>
                <a:cubicBezTo>
                  <a:pt x="14106805" y="1513042"/>
                  <a:pt x="14124736" y="1626505"/>
                  <a:pt x="14124736" y="1417238"/>
                </a:cubicBezTo>
                <a:lnTo>
                  <a:pt x="0" y="991610"/>
                </a:lnTo>
                <a:cubicBezTo>
                  <a:pt x="1478" y="873328"/>
                  <a:pt x="-93" y="755047"/>
                  <a:pt x="1385" y="636765"/>
                </a:cubicBezTo>
                <a:close/>
              </a:path>
            </a:pathLst>
          </a:custGeom>
          <a:solidFill>
            <a:srgbClr val="8C2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FC157E7F-85C6-0582-5D71-A75B0C866F1B}"/>
              </a:ext>
            </a:extLst>
          </p:cNvPr>
          <p:cNvSpPr/>
          <p:nvPr/>
        </p:nvSpPr>
        <p:spPr>
          <a:xfrm>
            <a:off x="931382" y="1706331"/>
            <a:ext cx="415837" cy="4158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54CA83D-E458-B1EC-F376-5E537CA210EB}"/>
              </a:ext>
            </a:extLst>
          </p:cNvPr>
          <p:cNvSpPr/>
          <p:nvPr/>
        </p:nvSpPr>
        <p:spPr>
          <a:xfrm>
            <a:off x="3108614" y="1648757"/>
            <a:ext cx="547278" cy="5472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C2E68DD-CBA0-BCAD-031E-7FF5E975B718}"/>
              </a:ext>
            </a:extLst>
          </p:cNvPr>
          <p:cNvSpPr/>
          <p:nvPr/>
        </p:nvSpPr>
        <p:spPr>
          <a:xfrm>
            <a:off x="5072239" y="1578816"/>
            <a:ext cx="716804" cy="7348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C6BB1C7-739A-2C49-F719-65BB5E288EAB}"/>
              </a:ext>
            </a:extLst>
          </p:cNvPr>
          <p:cNvSpPr txBox="1"/>
          <p:nvPr/>
        </p:nvSpPr>
        <p:spPr>
          <a:xfrm>
            <a:off x="22034" y="2725756"/>
            <a:ext cx="2235141" cy="2123658"/>
          </a:xfrm>
          <a:prstGeom prst="rect">
            <a:avLst/>
          </a:prstGeom>
          <a:noFill/>
        </p:spPr>
        <p:txBody>
          <a:bodyPr wrap="square" rtlCol="0">
            <a:spAutoFit/>
          </a:bodyPr>
          <a:lstStyle/>
          <a:p>
            <a:pPr algn="ctr"/>
            <a:r>
              <a:rPr lang="en-US" sz="2000" dirty="0">
                <a:solidFill>
                  <a:srgbClr val="8C2021"/>
                </a:solidFill>
                <a:latin typeface="+mj-lt"/>
              </a:rPr>
              <a:t>Initial Spark: 2019 </a:t>
            </a:r>
          </a:p>
          <a:p>
            <a:pPr algn="ctr"/>
            <a:r>
              <a:rPr lang="en-US" sz="1600" dirty="0">
                <a:solidFill>
                  <a:srgbClr val="8C2021"/>
                </a:solidFill>
                <a:latin typeface="+mj-lt"/>
              </a:rPr>
              <a:t>Stanford Dining hall data set provided by Stanford Residential and Dining Enterprises</a:t>
            </a:r>
          </a:p>
          <a:p>
            <a:pPr marL="109538" indent="-109538">
              <a:buFont typeface="Arial" panose="020B0604020202020204" pitchFamily="34" charset="0"/>
              <a:buChar char="•"/>
            </a:pPr>
            <a:r>
              <a:rPr lang="en-US" sz="1600" dirty="0">
                <a:solidFill>
                  <a:srgbClr val="8C2021"/>
                </a:solidFill>
                <a:latin typeface="+mj-lt"/>
              </a:rPr>
              <a:t>2,802+ metric tons</a:t>
            </a:r>
          </a:p>
          <a:p>
            <a:pPr marL="109538" indent="-109538">
              <a:buFont typeface="Arial" panose="020B0604020202020204" pitchFamily="34" charset="0"/>
              <a:buChar char="•"/>
            </a:pPr>
            <a:r>
              <a:rPr lang="en-US" sz="1600" dirty="0">
                <a:solidFill>
                  <a:srgbClr val="8C2021"/>
                </a:solidFill>
                <a:latin typeface="+mj-lt"/>
              </a:rPr>
              <a:t>2,732+ unique items</a:t>
            </a:r>
          </a:p>
          <a:p>
            <a:pPr marL="109538" indent="-109538">
              <a:buFont typeface="Arial" panose="020B0604020202020204" pitchFamily="34" charset="0"/>
              <a:buChar char="•"/>
            </a:pPr>
            <a:r>
              <a:rPr lang="en-US" sz="1600" dirty="0">
                <a:solidFill>
                  <a:srgbClr val="8C2021"/>
                </a:solidFill>
                <a:latin typeface="+mj-lt"/>
              </a:rPr>
              <a:t>$10+ million </a:t>
            </a:r>
          </a:p>
        </p:txBody>
      </p:sp>
      <p:sp>
        <p:nvSpPr>
          <p:cNvPr id="28" name="TextBox 27">
            <a:extLst>
              <a:ext uri="{FF2B5EF4-FFF2-40B4-BE49-F238E27FC236}">
                <a16:creationId xmlns:a16="http://schemas.microsoft.com/office/drawing/2014/main" id="{4E9A94AF-AB9B-5A8C-3274-D90240A20832}"/>
              </a:ext>
            </a:extLst>
          </p:cNvPr>
          <p:cNvSpPr txBox="1"/>
          <p:nvPr/>
        </p:nvSpPr>
        <p:spPr>
          <a:xfrm>
            <a:off x="2130603" y="2740632"/>
            <a:ext cx="2511491" cy="2123658"/>
          </a:xfrm>
          <a:prstGeom prst="rect">
            <a:avLst/>
          </a:prstGeom>
          <a:noFill/>
        </p:spPr>
        <p:txBody>
          <a:bodyPr wrap="square" rtlCol="0">
            <a:spAutoFit/>
          </a:bodyPr>
          <a:lstStyle/>
          <a:p>
            <a:pPr algn="ctr"/>
            <a:r>
              <a:rPr lang="en-US" sz="2000" dirty="0">
                <a:solidFill>
                  <a:srgbClr val="8C2021"/>
                </a:solidFill>
                <a:latin typeface="+mj-lt"/>
              </a:rPr>
              <a:t>2021 </a:t>
            </a:r>
          </a:p>
          <a:p>
            <a:pPr algn="ctr"/>
            <a:r>
              <a:rPr lang="en-US" sz="1600" dirty="0">
                <a:solidFill>
                  <a:srgbClr val="8C2021"/>
                </a:solidFill>
                <a:latin typeface="+mj-lt"/>
              </a:rPr>
              <a:t>7 university data sets provided through partnership with SIMAP Nitrogen Working Group  </a:t>
            </a:r>
          </a:p>
          <a:p>
            <a:pPr marL="109538" indent="-109538">
              <a:buFont typeface="Arial" panose="020B0604020202020204" pitchFamily="34" charset="0"/>
              <a:buChar char="•"/>
            </a:pPr>
            <a:r>
              <a:rPr lang="en-US" sz="1600" dirty="0">
                <a:solidFill>
                  <a:srgbClr val="8C2021"/>
                </a:solidFill>
                <a:latin typeface="+mj-lt"/>
              </a:rPr>
              <a:t>12,555+ metric tons</a:t>
            </a:r>
          </a:p>
          <a:p>
            <a:pPr marL="109538" indent="-109538">
              <a:buFont typeface="Arial" panose="020B0604020202020204" pitchFamily="34" charset="0"/>
              <a:buChar char="•"/>
            </a:pPr>
            <a:r>
              <a:rPr lang="en-US" sz="1600" dirty="0">
                <a:solidFill>
                  <a:srgbClr val="8C2021"/>
                </a:solidFill>
                <a:latin typeface="+mj-lt"/>
              </a:rPr>
              <a:t>27,130+ unique items</a:t>
            </a:r>
          </a:p>
          <a:p>
            <a:pPr marL="109538" indent="-109538">
              <a:buFont typeface="Arial" panose="020B0604020202020204" pitchFamily="34" charset="0"/>
              <a:buChar char="•"/>
            </a:pPr>
            <a:r>
              <a:rPr lang="en-US" sz="1600" dirty="0">
                <a:solidFill>
                  <a:srgbClr val="8C2021"/>
                </a:solidFill>
                <a:latin typeface="+mj-lt"/>
              </a:rPr>
              <a:t>$32.5+ million</a:t>
            </a:r>
          </a:p>
        </p:txBody>
      </p:sp>
      <p:sp>
        <p:nvSpPr>
          <p:cNvPr id="29" name="TextBox 28">
            <a:extLst>
              <a:ext uri="{FF2B5EF4-FFF2-40B4-BE49-F238E27FC236}">
                <a16:creationId xmlns:a16="http://schemas.microsoft.com/office/drawing/2014/main" id="{FCE7ACF3-4001-4399-9205-58697C16C34C}"/>
              </a:ext>
            </a:extLst>
          </p:cNvPr>
          <p:cNvSpPr txBox="1"/>
          <p:nvPr/>
        </p:nvSpPr>
        <p:spPr>
          <a:xfrm>
            <a:off x="4328196" y="2725756"/>
            <a:ext cx="2235139" cy="1631216"/>
          </a:xfrm>
          <a:prstGeom prst="rect">
            <a:avLst/>
          </a:prstGeom>
          <a:noFill/>
        </p:spPr>
        <p:txBody>
          <a:bodyPr wrap="square" rtlCol="0">
            <a:spAutoFit/>
          </a:bodyPr>
          <a:lstStyle/>
          <a:p>
            <a:pPr algn="ctr"/>
            <a:r>
              <a:rPr lang="en-US" sz="2000" dirty="0">
                <a:solidFill>
                  <a:srgbClr val="8C2021"/>
                </a:solidFill>
                <a:latin typeface="+mj-lt"/>
              </a:rPr>
              <a:t>2023 </a:t>
            </a:r>
          </a:p>
          <a:p>
            <a:pPr algn="ctr"/>
            <a:r>
              <a:rPr lang="en-US" sz="1600" dirty="0">
                <a:solidFill>
                  <a:srgbClr val="8C2021"/>
                </a:solidFill>
                <a:latin typeface="+mj-lt"/>
              </a:rPr>
              <a:t>Total of: </a:t>
            </a:r>
          </a:p>
          <a:p>
            <a:pPr marL="109538" indent="-109538">
              <a:buFont typeface="Arial" panose="020B0604020202020204" pitchFamily="34" charset="0"/>
              <a:buChar char="•"/>
            </a:pPr>
            <a:r>
              <a:rPr lang="en-US" sz="1600" dirty="0">
                <a:solidFill>
                  <a:srgbClr val="8C2021"/>
                </a:solidFill>
                <a:latin typeface="+mj-lt"/>
              </a:rPr>
              <a:t>16 universities </a:t>
            </a:r>
          </a:p>
          <a:p>
            <a:pPr marL="109538" indent="-109538">
              <a:buFont typeface="Arial" panose="020B0604020202020204" pitchFamily="34" charset="0"/>
              <a:buChar char="•"/>
            </a:pPr>
            <a:r>
              <a:rPr lang="en-US" sz="1600" dirty="0">
                <a:solidFill>
                  <a:srgbClr val="8C2021"/>
                </a:solidFill>
                <a:latin typeface="+mj-lt"/>
              </a:rPr>
              <a:t>17,388+ metric tons</a:t>
            </a:r>
          </a:p>
          <a:p>
            <a:pPr marL="109538" indent="-109538">
              <a:buFont typeface="Arial" panose="020B0604020202020204" pitchFamily="34" charset="0"/>
              <a:buChar char="•"/>
            </a:pPr>
            <a:r>
              <a:rPr lang="en-US" sz="1600" dirty="0">
                <a:solidFill>
                  <a:srgbClr val="8C2021"/>
                </a:solidFill>
                <a:latin typeface="+mj-lt"/>
              </a:rPr>
              <a:t>53,058+ unique items </a:t>
            </a:r>
          </a:p>
          <a:p>
            <a:pPr marL="109538" indent="-109538">
              <a:buFont typeface="Arial" panose="020B0604020202020204" pitchFamily="34" charset="0"/>
              <a:buChar char="•"/>
            </a:pPr>
            <a:r>
              <a:rPr lang="en-US" sz="1600" dirty="0">
                <a:solidFill>
                  <a:srgbClr val="8C2021"/>
                </a:solidFill>
                <a:latin typeface="+mj-lt"/>
              </a:rPr>
              <a:t>$105.5+ million</a:t>
            </a:r>
          </a:p>
        </p:txBody>
      </p:sp>
      <p:sp>
        <p:nvSpPr>
          <p:cNvPr id="30" name="TextBox 29">
            <a:extLst>
              <a:ext uri="{FF2B5EF4-FFF2-40B4-BE49-F238E27FC236}">
                <a16:creationId xmlns:a16="http://schemas.microsoft.com/office/drawing/2014/main" id="{FB5E753F-79A1-8097-681A-7CB1F9F9D86C}"/>
              </a:ext>
            </a:extLst>
          </p:cNvPr>
          <p:cNvSpPr txBox="1"/>
          <p:nvPr/>
        </p:nvSpPr>
        <p:spPr>
          <a:xfrm>
            <a:off x="8392867" y="2725756"/>
            <a:ext cx="1767133" cy="2123658"/>
          </a:xfrm>
          <a:prstGeom prst="rect">
            <a:avLst/>
          </a:prstGeom>
          <a:noFill/>
        </p:spPr>
        <p:txBody>
          <a:bodyPr wrap="square" rtlCol="0">
            <a:spAutoFit/>
          </a:bodyPr>
          <a:lstStyle/>
          <a:p>
            <a:pPr algn="ctr"/>
            <a:r>
              <a:rPr lang="en-US" sz="2000" dirty="0">
                <a:solidFill>
                  <a:srgbClr val="8C2021"/>
                </a:solidFill>
                <a:latin typeface="+mj-lt"/>
              </a:rPr>
              <a:t>Future </a:t>
            </a:r>
          </a:p>
          <a:p>
            <a:pPr algn="ctr"/>
            <a:r>
              <a:rPr lang="en-US" sz="1600" dirty="0">
                <a:solidFill>
                  <a:srgbClr val="8C2021"/>
                </a:solidFill>
                <a:latin typeface="+mj-lt"/>
              </a:rPr>
              <a:t>Planned for use and recommended for several other national and international universities and organizations</a:t>
            </a:r>
          </a:p>
        </p:txBody>
      </p:sp>
      <p:cxnSp>
        <p:nvCxnSpPr>
          <p:cNvPr id="31" name="Straight Connector 30">
            <a:extLst>
              <a:ext uri="{FF2B5EF4-FFF2-40B4-BE49-F238E27FC236}">
                <a16:creationId xmlns:a16="http://schemas.microsoft.com/office/drawing/2014/main" id="{4EB29ABB-8EC5-49EC-05CF-9DABE6E1AA7F}"/>
              </a:ext>
            </a:extLst>
          </p:cNvPr>
          <p:cNvCxnSpPr>
            <a:cxnSpLocks/>
          </p:cNvCxnSpPr>
          <p:nvPr/>
        </p:nvCxnSpPr>
        <p:spPr>
          <a:xfrm flipH="1">
            <a:off x="1134391" y="2126670"/>
            <a:ext cx="1284" cy="633876"/>
          </a:xfrm>
          <a:prstGeom prst="line">
            <a:avLst/>
          </a:prstGeom>
          <a:ln w="28575"/>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B7382159-46C0-DCFE-93F1-F6D19D2BDB5A}"/>
              </a:ext>
            </a:extLst>
          </p:cNvPr>
          <p:cNvCxnSpPr>
            <a:cxnSpLocks/>
          </p:cNvCxnSpPr>
          <p:nvPr/>
        </p:nvCxnSpPr>
        <p:spPr>
          <a:xfrm>
            <a:off x="3382253" y="2229762"/>
            <a:ext cx="0" cy="506261"/>
          </a:xfrm>
          <a:prstGeom prst="line">
            <a:avLst/>
          </a:prstGeom>
          <a:ln w="28575"/>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DCE0AB9F-5CE6-8BB5-CD72-F70B02EA5503}"/>
              </a:ext>
            </a:extLst>
          </p:cNvPr>
          <p:cNvCxnSpPr>
            <a:cxnSpLocks/>
            <a:stCxn id="26" idx="4"/>
          </p:cNvCxnSpPr>
          <p:nvPr/>
        </p:nvCxnSpPr>
        <p:spPr>
          <a:xfrm>
            <a:off x="5430641" y="2313715"/>
            <a:ext cx="0" cy="399982"/>
          </a:xfrm>
          <a:prstGeom prst="line">
            <a:avLst/>
          </a:prstGeom>
          <a:ln w="28575"/>
        </p:spPr>
        <p:style>
          <a:lnRef idx="1">
            <a:schemeClr val="dk1"/>
          </a:lnRef>
          <a:fillRef idx="0">
            <a:schemeClr val="dk1"/>
          </a:fillRef>
          <a:effectRef idx="0">
            <a:schemeClr val="dk1"/>
          </a:effectRef>
          <a:fontRef idx="minor">
            <a:schemeClr val="tx1"/>
          </a:fontRef>
        </p:style>
      </p:cxnSp>
      <p:sp>
        <p:nvSpPr>
          <p:cNvPr id="34" name="Oval 33">
            <a:extLst>
              <a:ext uri="{FF2B5EF4-FFF2-40B4-BE49-F238E27FC236}">
                <a16:creationId xmlns:a16="http://schemas.microsoft.com/office/drawing/2014/main" id="{5897FD62-0B55-9A45-4163-492F9E086819}"/>
              </a:ext>
            </a:extLst>
          </p:cNvPr>
          <p:cNvSpPr/>
          <p:nvPr/>
        </p:nvSpPr>
        <p:spPr>
          <a:xfrm>
            <a:off x="7031500" y="1499221"/>
            <a:ext cx="895055" cy="8950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4FCE0D9-178C-15AE-DD9B-59D845936498}"/>
              </a:ext>
            </a:extLst>
          </p:cNvPr>
          <p:cNvSpPr txBox="1"/>
          <p:nvPr/>
        </p:nvSpPr>
        <p:spPr>
          <a:xfrm>
            <a:off x="6371548" y="2740632"/>
            <a:ext cx="2235135" cy="1631216"/>
          </a:xfrm>
          <a:prstGeom prst="rect">
            <a:avLst/>
          </a:prstGeom>
          <a:noFill/>
        </p:spPr>
        <p:txBody>
          <a:bodyPr wrap="square" rtlCol="0">
            <a:spAutoFit/>
          </a:bodyPr>
          <a:lstStyle/>
          <a:p>
            <a:pPr algn="ctr"/>
            <a:r>
              <a:rPr lang="en-US" sz="2000" dirty="0">
                <a:solidFill>
                  <a:srgbClr val="8C2021"/>
                </a:solidFill>
                <a:latin typeface="+mj-lt"/>
              </a:rPr>
              <a:t>2024 </a:t>
            </a:r>
          </a:p>
          <a:p>
            <a:pPr algn="ctr"/>
            <a:r>
              <a:rPr lang="en-US" sz="1600" dirty="0">
                <a:solidFill>
                  <a:srgbClr val="8C2021"/>
                </a:solidFill>
                <a:latin typeface="+mj-lt"/>
              </a:rPr>
              <a:t>Total of: </a:t>
            </a:r>
          </a:p>
          <a:p>
            <a:pPr marL="109538" indent="-109538">
              <a:buFont typeface="Arial" panose="020B0604020202020204" pitchFamily="34" charset="0"/>
              <a:buChar char="•"/>
            </a:pPr>
            <a:r>
              <a:rPr lang="en-US" sz="1600" dirty="0">
                <a:solidFill>
                  <a:srgbClr val="8C2021"/>
                </a:solidFill>
                <a:latin typeface="+mj-lt"/>
              </a:rPr>
              <a:t>52 universities</a:t>
            </a:r>
          </a:p>
          <a:p>
            <a:pPr marL="109538" indent="-109538">
              <a:buFont typeface="Arial" panose="020B0604020202020204" pitchFamily="34" charset="0"/>
              <a:buChar char="•"/>
            </a:pPr>
            <a:r>
              <a:rPr lang="en-US" sz="1600" dirty="0">
                <a:solidFill>
                  <a:srgbClr val="8C2021"/>
                </a:solidFill>
                <a:latin typeface="+mj-lt"/>
              </a:rPr>
              <a:t>18,130+ metric tons</a:t>
            </a:r>
          </a:p>
          <a:p>
            <a:pPr marL="109538" indent="-109538">
              <a:buFont typeface="Arial" panose="020B0604020202020204" pitchFamily="34" charset="0"/>
              <a:buChar char="•"/>
            </a:pPr>
            <a:r>
              <a:rPr lang="en-US" sz="1600" dirty="0">
                <a:solidFill>
                  <a:srgbClr val="8C2021"/>
                </a:solidFill>
                <a:latin typeface="+mj-lt"/>
              </a:rPr>
              <a:t>107,549+ unique items </a:t>
            </a:r>
          </a:p>
          <a:p>
            <a:pPr marL="109538" indent="-109538">
              <a:buFont typeface="Arial" panose="020B0604020202020204" pitchFamily="34" charset="0"/>
              <a:buChar char="•"/>
            </a:pPr>
            <a:r>
              <a:rPr lang="en-US" sz="1600" dirty="0">
                <a:solidFill>
                  <a:srgbClr val="8C2021"/>
                </a:solidFill>
                <a:latin typeface="+mj-lt"/>
              </a:rPr>
              <a:t>$124.7+ million</a:t>
            </a:r>
          </a:p>
        </p:txBody>
      </p:sp>
      <p:cxnSp>
        <p:nvCxnSpPr>
          <p:cNvPr id="36" name="Straight Connector 35">
            <a:extLst>
              <a:ext uri="{FF2B5EF4-FFF2-40B4-BE49-F238E27FC236}">
                <a16:creationId xmlns:a16="http://schemas.microsoft.com/office/drawing/2014/main" id="{78988C78-0D8C-8FBB-76B7-163E6100FA5D}"/>
              </a:ext>
            </a:extLst>
          </p:cNvPr>
          <p:cNvCxnSpPr>
            <a:cxnSpLocks/>
          </p:cNvCxnSpPr>
          <p:nvPr/>
        </p:nvCxnSpPr>
        <p:spPr>
          <a:xfrm>
            <a:off x="7479028" y="2405633"/>
            <a:ext cx="1" cy="288162"/>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86262646"/>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F00C8-1662-B831-101D-F33526F02DA5}"/>
              </a:ext>
            </a:extLst>
          </p:cNvPr>
          <p:cNvSpPr>
            <a:spLocks noGrp="1"/>
          </p:cNvSpPr>
          <p:nvPr>
            <p:ph type="title"/>
          </p:nvPr>
        </p:nvSpPr>
        <p:spPr>
          <a:xfrm>
            <a:off x="142949" y="113769"/>
            <a:ext cx="9448800" cy="914929"/>
          </a:xfrm>
        </p:spPr>
        <p:txBody>
          <a:bodyPr/>
          <a:lstStyle/>
          <a:p>
            <a:r>
              <a:rPr lang="en-US" dirty="0"/>
              <a:t>What is TASTE Food Useful for? </a:t>
            </a:r>
          </a:p>
        </p:txBody>
      </p:sp>
      <p:sp>
        <p:nvSpPr>
          <p:cNvPr id="3" name="Slide Number Placeholder 2">
            <a:extLst>
              <a:ext uri="{FF2B5EF4-FFF2-40B4-BE49-F238E27FC236}">
                <a16:creationId xmlns:a16="http://schemas.microsoft.com/office/drawing/2014/main" id="{39F4D5B3-8647-3836-AED6-10B6AC5DB4D0}"/>
              </a:ext>
            </a:extLst>
          </p:cNvPr>
          <p:cNvSpPr>
            <a:spLocks noGrp="1"/>
          </p:cNvSpPr>
          <p:nvPr>
            <p:ph type="sldNum" sz="quarter" idx="12"/>
          </p:nvPr>
        </p:nvSpPr>
        <p:spPr/>
        <p:txBody>
          <a:bodyPr/>
          <a:lstStyle/>
          <a:p>
            <a:fld id="{177CE274-8713-884F-B04F-B6B90AF41963}" type="slidenum">
              <a:rPr lang="en-US" smtClean="0"/>
              <a:pPr/>
              <a:t>18</a:t>
            </a:fld>
            <a:endParaRPr lang="en-US"/>
          </a:p>
        </p:txBody>
      </p:sp>
      <p:sp>
        <p:nvSpPr>
          <p:cNvPr id="4" name="Text Placeholder 3">
            <a:extLst>
              <a:ext uri="{FF2B5EF4-FFF2-40B4-BE49-F238E27FC236}">
                <a16:creationId xmlns:a16="http://schemas.microsoft.com/office/drawing/2014/main" id="{D3C75D30-96D2-EC96-907D-2EAEFAAE24A4}"/>
              </a:ext>
            </a:extLst>
          </p:cNvPr>
          <p:cNvSpPr>
            <a:spLocks noGrp="1"/>
          </p:cNvSpPr>
          <p:nvPr>
            <p:ph type="body" sz="quarter" idx="13"/>
          </p:nvPr>
        </p:nvSpPr>
        <p:spPr/>
        <p:txBody>
          <a:bodyPr/>
          <a:lstStyle/>
          <a:p>
            <a:r>
              <a:rPr lang="en-US" dirty="0"/>
              <a:t>Lowering activation energy for universities with limited resources who have not previously been able to invest time and energy into looking at food emissions/purchasing</a:t>
            </a:r>
          </a:p>
          <a:p>
            <a:r>
              <a:rPr lang="en-US" dirty="0"/>
              <a:t>Allowing for “apples-to-apples” comparisons among different institutions</a:t>
            </a:r>
          </a:p>
          <a:p>
            <a:r>
              <a:rPr lang="en-US" dirty="0"/>
              <a:t>Providing the information necessary to set commitments in the future about food purchasing </a:t>
            </a:r>
          </a:p>
        </p:txBody>
      </p:sp>
    </p:spTree>
    <p:extLst>
      <p:ext uri="{BB962C8B-B14F-4D97-AF65-F5344CB8AC3E}">
        <p14:creationId xmlns:p14="http://schemas.microsoft.com/office/powerpoint/2010/main" val="2509078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B606E-5FF4-7038-40AD-438D0885FF86}"/>
              </a:ext>
            </a:extLst>
          </p:cNvPr>
          <p:cNvSpPr>
            <a:spLocks noGrp="1"/>
          </p:cNvSpPr>
          <p:nvPr>
            <p:ph type="title"/>
          </p:nvPr>
        </p:nvSpPr>
        <p:spPr/>
        <p:txBody>
          <a:bodyPr>
            <a:normAutofit fontScale="90000"/>
          </a:bodyPr>
          <a:lstStyle/>
          <a:p>
            <a:r>
              <a:rPr lang="en-US" dirty="0"/>
              <a:t>Validation conducted with 6 partner Universities who use SIMAP</a:t>
            </a:r>
          </a:p>
        </p:txBody>
      </p:sp>
      <p:sp>
        <p:nvSpPr>
          <p:cNvPr id="3" name="Slide Number Placeholder 2">
            <a:extLst>
              <a:ext uri="{FF2B5EF4-FFF2-40B4-BE49-F238E27FC236}">
                <a16:creationId xmlns:a16="http://schemas.microsoft.com/office/drawing/2014/main" id="{7D7786D4-974E-3E67-A86A-AF21B3FAA734}"/>
              </a:ext>
            </a:extLst>
          </p:cNvPr>
          <p:cNvSpPr>
            <a:spLocks noGrp="1"/>
          </p:cNvSpPr>
          <p:nvPr>
            <p:ph type="sldNum" sz="quarter" idx="12"/>
          </p:nvPr>
        </p:nvSpPr>
        <p:spPr/>
        <p:txBody>
          <a:bodyPr/>
          <a:lstStyle/>
          <a:p>
            <a:fld id="{177CE274-8713-884F-B04F-B6B90AF41963}" type="slidenum">
              <a:rPr lang="en-US" smtClean="0"/>
              <a:pPr/>
              <a:t>19</a:t>
            </a:fld>
            <a:endParaRPr lang="en-US"/>
          </a:p>
        </p:txBody>
      </p:sp>
      <p:sp>
        <p:nvSpPr>
          <p:cNvPr id="4" name="Text Placeholder 3">
            <a:extLst>
              <a:ext uri="{FF2B5EF4-FFF2-40B4-BE49-F238E27FC236}">
                <a16:creationId xmlns:a16="http://schemas.microsoft.com/office/drawing/2014/main" id="{D53A76DD-8281-0C5D-EEBC-23B7E82D85BB}"/>
              </a:ext>
            </a:extLst>
          </p:cNvPr>
          <p:cNvSpPr>
            <a:spLocks noGrp="1"/>
          </p:cNvSpPr>
          <p:nvPr>
            <p:ph type="body" sz="quarter" idx="13"/>
          </p:nvPr>
        </p:nvSpPr>
        <p:spPr/>
        <p:txBody>
          <a:bodyPr/>
          <a:lstStyle/>
          <a:p>
            <a:r>
              <a:rPr lang="en-US" dirty="0"/>
              <a:t>Provided previously hand categorized data</a:t>
            </a:r>
          </a:p>
          <a:p>
            <a:endParaRPr lang="en-US" dirty="0"/>
          </a:p>
          <a:p>
            <a:r>
              <a:rPr lang="en-US" dirty="0"/>
              <a:t>Not trying to get differences to zero  </a:t>
            </a:r>
          </a:p>
        </p:txBody>
      </p:sp>
      <p:pic>
        <p:nvPicPr>
          <p:cNvPr id="5" name="Picture 4">
            <a:extLst>
              <a:ext uri="{FF2B5EF4-FFF2-40B4-BE49-F238E27FC236}">
                <a16:creationId xmlns:a16="http://schemas.microsoft.com/office/drawing/2014/main" id="{128E6465-9723-B795-AD81-E000D955C9C5}"/>
              </a:ext>
            </a:extLst>
          </p:cNvPr>
          <p:cNvPicPr>
            <a:picLocks noChangeAspect="1"/>
          </p:cNvPicPr>
          <p:nvPr/>
        </p:nvPicPr>
        <p:blipFill rotWithShape="1">
          <a:blip r:embed="rId2"/>
          <a:srcRect b="10698"/>
          <a:stretch/>
        </p:blipFill>
        <p:spPr bwMode="auto">
          <a:xfrm>
            <a:off x="2108200" y="3038857"/>
            <a:ext cx="5943600" cy="641350"/>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30D941CD-19EF-C5B5-73D2-8688303134EC}"/>
                  </a:ext>
                </a:extLst>
              </p:cNvPr>
              <p:cNvSpPr txBox="1"/>
              <p:nvPr/>
            </p:nvSpPr>
            <p:spPr>
              <a:xfrm>
                <a:off x="539496" y="4132303"/>
                <a:ext cx="9264198" cy="69564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2"/>
                          </a:solidFill>
                          <a:latin typeface="Cambria Math" panose="02040503050406030204" pitchFamily="18" charset="0"/>
                        </a:rPr>
                        <m:t>%</m:t>
                      </m:r>
                      <m:r>
                        <a:rPr lang="en-US" i="0">
                          <a:solidFill>
                            <a:schemeClr val="tx2"/>
                          </a:solidFill>
                          <a:latin typeface="Cambria Math" panose="02040503050406030204" pitchFamily="18" charset="0"/>
                        </a:rPr>
                        <m:t> </m:t>
                      </m:r>
                      <m:r>
                        <a:rPr lang="en-US" i="1">
                          <a:solidFill>
                            <a:schemeClr val="tx2"/>
                          </a:solidFill>
                          <a:latin typeface="Cambria Math" panose="02040503050406030204" pitchFamily="18" charset="0"/>
                        </a:rPr>
                        <m:t>𝑑𝑖𝑓𝑓𝑒𝑟𝑒𝑛𝑐𝑒</m:t>
                      </m:r>
                      <m:r>
                        <a:rPr lang="en-US" i="0">
                          <a:solidFill>
                            <a:schemeClr val="tx2"/>
                          </a:solidFill>
                          <a:latin typeface="Cambria Math" panose="02040503050406030204" pitchFamily="18" charset="0"/>
                        </a:rPr>
                        <m:t> </m:t>
                      </m:r>
                      <m:r>
                        <a:rPr lang="en-US" i="1">
                          <a:solidFill>
                            <a:schemeClr val="tx2"/>
                          </a:solidFill>
                          <a:latin typeface="Cambria Math" panose="02040503050406030204" pitchFamily="18" charset="0"/>
                        </a:rPr>
                        <m:t>𝑒𝑚𝑖𝑠𝑠𝑖𝑜𝑛𝑠</m:t>
                      </m:r>
                      <m:r>
                        <a:rPr lang="en-US" i="0">
                          <a:solidFill>
                            <a:schemeClr val="tx2"/>
                          </a:solidFill>
                          <a:latin typeface="Cambria Math" panose="02040503050406030204" pitchFamily="18" charset="0"/>
                        </a:rPr>
                        <m:t>=</m:t>
                      </m:r>
                      <m:f>
                        <m:fPr>
                          <m:ctrlPr>
                            <a:rPr lang="en-US" i="1">
                              <a:solidFill>
                                <a:schemeClr val="tx2"/>
                              </a:solidFill>
                              <a:latin typeface="Cambria Math" panose="02040503050406030204" pitchFamily="18" charset="0"/>
                            </a:rPr>
                          </m:ctrlPr>
                        </m:fPr>
                        <m:num>
                          <m:sSub>
                            <m:sSubPr>
                              <m:ctrlPr>
                                <a:rPr lang="en-US" i="1">
                                  <a:solidFill>
                                    <a:schemeClr val="tx2"/>
                                  </a:solidFill>
                                  <a:latin typeface="Cambria Math" panose="02040503050406030204" pitchFamily="18" charset="0"/>
                                </a:rPr>
                              </m:ctrlPr>
                            </m:sSubPr>
                            <m:e>
                              <m:r>
                                <a:rPr lang="en-US" i="1">
                                  <a:solidFill>
                                    <a:schemeClr val="tx2"/>
                                  </a:solidFill>
                                  <a:latin typeface="Cambria Math" panose="02040503050406030204" pitchFamily="18" charset="0"/>
                                </a:rPr>
                                <m:t>𝑒𝑚𝑖𝑠𝑠𝑖𝑜𝑛𝑠</m:t>
                              </m:r>
                            </m:e>
                            <m:sub>
                              <m:r>
                                <a:rPr lang="en-US" i="1">
                                  <a:solidFill>
                                    <a:schemeClr val="tx2"/>
                                  </a:solidFill>
                                  <a:latin typeface="Cambria Math" panose="02040503050406030204" pitchFamily="18" charset="0"/>
                                </a:rPr>
                                <m:t>h𝑎𝑛𝑑</m:t>
                              </m:r>
                              <m:r>
                                <a:rPr lang="en-US" i="0">
                                  <a:solidFill>
                                    <a:schemeClr val="tx2"/>
                                  </a:solidFill>
                                  <a:latin typeface="Cambria Math" panose="02040503050406030204" pitchFamily="18" charset="0"/>
                                </a:rPr>
                                <m:t> </m:t>
                              </m:r>
                              <m:r>
                                <a:rPr lang="en-US" i="1">
                                  <a:solidFill>
                                    <a:schemeClr val="tx2"/>
                                  </a:solidFill>
                                  <a:latin typeface="Cambria Math" panose="02040503050406030204" pitchFamily="18" charset="0"/>
                                </a:rPr>
                                <m:t>𝑐𝑎𝑡𝑒𝑔𝑜𝑟𝑖𝑧𝑎𝑡𝑖𝑜𝑛</m:t>
                              </m:r>
                            </m:sub>
                          </m:sSub>
                          <m:r>
                            <a:rPr lang="en-US" i="0">
                              <a:solidFill>
                                <a:schemeClr val="tx2"/>
                              </a:solidFill>
                              <a:latin typeface="Cambria Math" panose="02040503050406030204" pitchFamily="18" charset="0"/>
                            </a:rPr>
                            <m:t> −</m:t>
                          </m:r>
                          <m:sSub>
                            <m:sSubPr>
                              <m:ctrlPr>
                                <a:rPr lang="en-US" i="1">
                                  <a:solidFill>
                                    <a:schemeClr val="tx2"/>
                                  </a:solidFill>
                                  <a:latin typeface="Cambria Math" panose="02040503050406030204" pitchFamily="18" charset="0"/>
                                </a:rPr>
                              </m:ctrlPr>
                            </m:sSubPr>
                            <m:e>
                              <m:r>
                                <a:rPr lang="en-US" i="1">
                                  <a:solidFill>
                                    <a:schemeClr val="tx2"/>
                                  </a:solidFill>
                                  <a:latin typeface="Cambria Math" panose="02040503050406030204" pitchFamily="18" charset="0"/>
                                </a:rPr>
                                <m:t>𝑒𝑚𝑖𝑠𝑠𝑖𝑜𝑛𝑠</m:t>
                              </m:r>
                            </m:e>
                            <m:sub>
                              <m:r>
                                <a:rPr lang="en-US" b="0" i="1" smtClean="0">
                                  <a:solidFill>
                                    <a:schemeClr val="tx2"/>
                                  </a:solidFill>
                                  <a:latin typeface="Cambria Math" panose="02040503050406030204" pitchFamily="18" charset="0"/>
                                </a:rPr>
                                <m:t>𝑡𝑜𝑜𝑙</m:t>
                              </m:r>
                              <m:r>
                                <a:rPr lang="en-US" i="0">
                                  <a:solidFill>
                                    <a:schemeClr val="tx2"/>
                                  </a:solidFill>
                                  <a:latin typeface="Cambria Math" panose="02040503050406030204" pitchFamily="18" charset="0"/>
                                </a:rPr>
                                <m:t> </m:t>
                              </m:r>
                              <m:r>
                                <a:rPr lang="en-US" i="1">
                                  <a:solidFill>
                                    <a:schemeClr val="tx2"/>
                                  </a:solidFill>
                                  <a:latin typeface="Cambria Math" panose="02040503050406030204" pitchFamily="18" charset="0"/>
                                </a:rPr>
                                <m:t>𝑐𝑎𝑡𝑒𝑔𝑜𝑟𝑖𝑧𝑎𝑡𝑖𝑜𝑛</m:t>
                              </m:r>
                            </m:sub>
                          </m:sSub>
                        </m:num>
                        <m:den>
                          <m:sSub>
                            <m:sSubPr>
                              <m:ctrlPr>
                                <a:rPr lang="en-US" i="1">
                                  <a:solidFill>
                                    <a:schemeClr val="tx2"/>
                                  </a:solidFill>
                                  <a:latin typeface="Cambria Math" panose="02040503050406030204" pitchFamily="18" charset="0"/>
                                </a:rPr>
                              </m:ctrlPr>
                            </m:sSubPr>
                            <m:e>
                              <m:r>
                                <a:rPr lang="en-US" i="1">
                                  <a:solidFill>
                                    <a:schemeClr val="tx2"/>
                                  </a:solidFill>
                                  <a:latin typeface="Cambria Math" panose="02040503050406030204" pitchFamily="18" charset="0"/>
                                </a:rPr>
                                <m:t>𝑒𝑚𝑖𝑠𝑠𝑖𝑜𝑛𝑠</m:t>
                              </m:r>
                            </m:e>
                            <m:sub>
                              <m:r>
                                <a:rPr lang="en-US" i="1">
                                  <a:solidFill>
                                    <a:schemeClr val="tx2"/>
                                  </a:solidFill>
                                  <a:latin typeface="Cambria Math" panose="02040503050406030204" pitchFamily="18" charset="0"/>
                                </a:rPr>
                                <m:t>h𝑎𝑛𝑑</m:t>
                              </m:r>
                              <m:r>
                                <a:rPr lang="en-US" i="0">
                                  <a:solidFill>
                                    <a:schemeClr val="tx2"/>
                                  </a:solidFill>
                                  <a:latin typeface="Cambria Math" panose="02040503050406030204" pitchFamily="18" charset="0"/>
                                </a:rPr>
                                <m:t> </m:t>
                              </m:r>
                              <m:r>
                                <a:rPr lang="en-US" i="1">
                                  <a:solidFill>
                                    <a:schemeClr val="tx2"/>
                                  </a:solidFill>
                                  <a:latin typeface="Cambria Math" panose="02040503050406030204" pitchFamily="18" charset="0"/>
                                </a:rPr>
                                <m:t>𝑐𝑎𝑡𝑒𝑔𝑜𝑟𝑖𝑧𝑎𝑡𝑖𝑜𝑛</m:t>
                              </m:r>
                            </m:sub>
                          </m:sSub>
                        </m:den>
                      </m:f>
                      <m:r>
                        <a:rPr lang="en-US" i="0">
                          <a:solidFill>
                            <a:schemeClr val="tx2"/>
                          </a:solidFill>
                          <a:latin typeface="Cambria Math" panose="02040503050406030204" pitchFamily="18" charset="0"/>
                        </a:rPr>
                        <m:t>∗100</m:t>
                      </m:r>
                    </m:oMath>
                  </m:oMathPara>
                </a14:m>
                <a:endParaRPr lang="en-US" dirty="0">
                  <a:solidFill>
                    <a:schemeClr val="tx2"/>
                  </a:solidFill>
                </a:endParaRPr>
              </a:p>
            </p:txBody>
          </p:sp>
        </mc:Choice>
        <mc:Fallback>
          <p:sp>
            <p:nvSpPr>
              <p:cNvPr id="7" name="TextBox 6">
                <a:extLst>
                  <a:ext uri="{FF2B5EF4-FFF2-40B4-BE49-F238E27FC236}">
                    <a16:creationId xmlns:a16="http://schemas.microsoft.com/office/drawing/2014/main" id="{30D941CD-19EF-C5B5-73D2-8688303134EC}"/>
                  </a:ext>
                </a:extLst>
              </p:cNvPr>
              <p:cNvSpPr txBox="1">
                <a:spLocks noRot="1" noChangeAspect="1" noMove="1" noResize="1" noEditPoints="1" noAdjustHandles="1" noChangeArrowheads="1" noChangeShapeType="1" noTextEdit="1"/>
              </p:cNvSpPr>
              <p:nvPr/>
            </p:nvSpPr>
            <p:spPr>
              <a:xfrm>
                <a:off x="539496" y="4132303"/>
                <a:ext cx="9264198" cy="69564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81030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
        <p:cNvGrpSpPr/>
        <p:nvPr/>
      </p:nvGrpSpPr>
      <p:grpSpPr>
        <a:xfrm>
          <a:off x="0" y="0"/>
          <a:ext cx="0" cy="0"/>
          <a:chOff x="0" y="0"/>
          <a:chExt cx="0" cy="0"/>
        </a:xfrm>
      </p:grpSpPr>
      <p:sp>
        <p:nvSpPr>
          <p:cNvPr id="17" name="Google Shape;17;p3"/>
          <p:cNvSpPr txBox="1">
            <a:spLocks noGrp="1"/>
          </p:cNvSpPr>
          <p:nvPr>
            <p:ph type="ctrTitle" idx="4294967295"/>
          </p:nvPr>
        </p:nvSpPr>
        <p:spPr>
          <a:xfrm>
            <a:off x="503222" y="1195945"/>
            <a:ext cx="8334333" cy="653333"/>
          </a:xfrm>
          <a:prstGeom prst="rect">
            <a:avLst/>
          </a:prstGeom>
        </p:spPr>
        <p:txBody>
          <a:bodyPr spcFirstLastPara="1" vert="horz" wrap="square" lIns="101583" tIns="101583" rIns="101583" bIns="101583" rtlCol="0" anchor="t" anchorCtr="0">
            <a:noAutofit/>
          </a:bodyPr>
          <a:lstStyle/>
          <a:p>
            <a:pPr>
              <a:spcBef>
                <a:spcPts val="0"/>
              </a:spcBef>
            </a:pPr>
            <a:r>
              <a:rPr lang="en" sz="3333" dirty="0">
                <a:solidFill>
                  <a:schemeClr val="tx2"/>
                </a:solidFill>
              </a:rPr>
              <a:t>AASHE 2024 Code of Conduct</a:t>
            </a:r>
            <a:endParaRPr sz="3333" dirty="0">
              <a:solidFill>
                <a:schemeClr val="tx2"/>
              </a:solidFill>
            </a:endParaRPr>
          </a:p>
        </p:txBody>
      </p:sp>
      <p:sp>
        <p:nvSpPr>
          <p:cNvPr id="18" name="Google Shape;18;p3"/>
          <p:cNvSpPr txBox="1"/>
          <p:nvPr/>
        </p:nvSpPr>
        <p:spPr>
          <a:xfrm>
            <a:off x="503222" y="1783750"/>
            <a:ext cx="8105333" cy="3590692"/>
          </a:xfrm>
          <a:prstGeom prst="rect">
            <a:avLst/>
          </a:prstGeom>
          <a:noFill/>
          <a:ln>
            <a:noFill/>
          </a:ln>
        </p:spPr>
        <p:txBody>
          <a:bodyPr spcFirstLastPara="1" wrap="square" lIns="101583" tIns="101583" rIns="101583" bIns="101583" anchor="t" anchorCtr="0">
            <a:spAutoFit/>
          </a:bodyPr>
          <a:lstStyle/>
          <a:p>
            <a:pPr marL="507995" indent="-380996">
              <a:buClr>
                <a:schemeClr val="dk1"/>
              </a:buClr>
              <a:buSzPts val="1800"/>
              <a:buChar char="●"/>
            </a:pPr>
            <a:r>
              <a:rPr lang="en" sz="2000" dirty="0">
                <a:solidFill>
                  <a:schemeClr val="tx2"/>
                </a:solidFill>
              </a:rPr>
              <a:t>Act responsibly, behave courteously and respect the rights and dignity of others at all times while in attendance.</a:t>
            </a:r>
            <a:endParaRPr sz="2000" dirty="0">
              <a:solidFill>
                <a:schemeClr val="tx2"/>
              </a:solidFill>
            </a:endParaRPr>
          </a:p>
          <a:p>
            <a:pPr marL="507995" indent="-380996">
              <a:buClr>
                <a:schemeClr val="dk1"/>
              </a:buClr>
              <a:buSzPts val="1800"/>
              <a:buChar char="●"/>
            </a:pPr>
            <a:r>
              <a:rPr lang="en" sz="2000" dirty="0">
                <a:solidFill>
                  <a:schemeClr val="tx2"/>
                </a:solidFill>
              </a:rPr>
              <a:t>Notify AASHE Staff of any concerning/unsafe situations ASAP.</a:t>
            </a:r>
            <a:endParaRPr sz="2000" dirty="0">
              <a:solidFill>
                <a:schemeClr val="tx2"/>
              </a:solidFill>
            </a:endParaRPr>
          </a:p>
          <a:p>
            <a:pPr marL="507995" indent="-380996">
              <a:buClr>
                <a:schemeClr val="dk1"/>
              </a:buClr>
              <a:buSzPts val="1800"/>
              <a:buChar char="●"/>
            </a:pPr>
            <a:r>
              <a:rPr lang="en" sz="2000" dirty="0">
                <a:solidFill>
                  <a:schemeClr val="tx2"/>
                </a:solidFill>
              </a:rPr>
              <a:t>Provide clear, helpful and honest feedback.</a:t>
            </a:r>
            <a:endParaRPr sz="2000" dirty="0">
              <a:solidFill>
                <a:schemeClr val="tx2"/>
              </a:solidFill>
            </a:endParaRPr>
          </a:p>
          <a:p>
            <a:pPr marL="507995">
              <a:buClr>
                <a:schemeClr val="dk1"/>
              </a:buClr>
              <a:buSzPts val="1100"/>
            </a:pPr>
            <a:endParaRPr sz="2000" dirty="0">
              <a:solidFill>
                <a:schemeClr val="tx2"/>
              </a:solidFill>
            </a:endParaRPr>
          </a:p>
          <a:p>
            <a:pPr>
              <a:buClr>
                <a:schemeClr val="dk1"/>
              </a:buClr>
              <a:buSzPts val="1100"/>
            </a:pPr>
            <a:r>
              <a:rPr lang="en" sz="2000" dirty="0">
                <a:solidFill>
                  <a:schemeClr val="tx2"/>
                </a:solidFill>
              </a:rPr>
              <a:t>The following actions are prohibited:</a:t>
            </a:r>
            <a:endParaRPr sz="2000" dirty="0">
              <a:solidFill>
                <a:schemeClr val="tx2"/>
              </a:solidFill>
            </a:endParaRPr>
          </a:p>
          <a:p>
            <a:pPr marL="507995" indent="-380996">
              <a:buClr>
                <a:schemeClr val="dk1"/>
              </a:buClr>
              <a:buSzPts val="1800"/>
              <a:buChar char="●"/>
            </a:pPr>
            <a:r>
              <a:rPr lang="en" sz="2000" dirty="0">
                <a:solidFill>
                  <a:schemeClr val="tx2"/>
                </a:solidFill>
              </a:rPr>
              <a:t>Harassment or intimidation by words, gestures, or body language</a:t>
            </a:r>
            <a:endParaRPr sz="2000" dirty="0">
              <a:solidFill>
                <a:schemeClr val="tx2"/>
              </a:solidFill>
            </a:endParaRPr>
          </a:p>
          <a:p>
            <a:pPr marL="507995" indent="-380996">
              <a:buClr>
                <a:schemeClr val="dk1"/>
              </a:buClr>
              <a:buSzPts val="1800"/>
              <a:buChar char="●"/>
            </a:pPr>
            <a:r>
              <a:rPr lang="en" sz="2000" dirty="0">
                <a:solidFill>
                  <a:schemeClr val="tx2"/>
                </a:solidFill>
              </a:rPr>
              <a:t>Verbally abusive behavior, including angry or vulgar language, swearing, name-calling or shouting</a:t>
            </a:r>
            <a:endParaRPr sz="2000" dirty="0">
              <a:solidFill>
                <a:schemeClr val="tx2"/>
              </a:solidFill>
            </a:endParaRPr>
          </a:p>
          <a:p>
            <a:pPr marL="507995" indent="-380996">
              <a:buClr>
                <a:schemeClr val="dk1"/>
              </a:buClr>
              <a:buSzPts val="1800"/>
              <a:buChar char="●"/>
            </a:pPr>
            <a:r>
              <a:rPr lang="en" sz="2000" dirty="0">
                <a:solidFill>
                  <a:schemeClr val="tx2"/>
                </a:solidFill>
              </a:rPr>
              <a:t>Sexually explicit conversation or behavior</a:t>
            </a:r>
            <a:endParaRPr sz="2000" dirty="0">
              <a:solidFill>
                <a:schemeClr val="tx2"/>
              </a:solidFill>
            </a:endParaRPr>
          </a:p>
          <a:p>
            <a:pPr marL="507995" indent="-380996">
              <a:buClr>
                <a:schemeClr val="dk1"/>
              </a:buClr>
              <a:buSzPts val="1800"/>
              <a:buChar char="●"/>
            </a:pPr>
            <a:r>
              <a:rPr lang="en" sz="2000" dirty="0">
                <a:solidFill>
                  <a:schemeClr val="tx2"/>
                </a:solidFill>
              </a:rPr>
              <a:t>Solicitation or spam of uninterested participants</a:t>
            </a:r>
            <a:endParaRPr sz="2000" dirty="0">
              <a:solidFill>
                <a:schemeClr val="tx2"/>
              </a:solidFill>
            </a:endParaRPr>
          </a:p>
        </p:txBody>
      </p:sp>
      <p:sp>
        <p:nvSpPr>
          <p:cNvPr id="19" name="Google Shape;19;p3"/>
          <p:cNvSpPr/>
          <p:nvPr/>
        </p:nvSpPr>
        <p:spPr>
          <a:xfrm>
            <a:off x="7155139" y="4732834"/>
            <a:ext cx="2673333" cy="938333"/>
          </a:xfrm>
          <a:prstGeom prst="round2SameRect">
            <a:avLst>
              <a:gd name="adj1" fmla="val 16667"/>
              <a:gd name="adj2" fmla="val 0"/>
            </a:avLst>
          </a:prstGeom>
          <a:solidFill>
            <a:srgbClr val="00BCE4"/>
          </a:solidFill>
          <a:ln w="28575" cap="flat" cmpd="sng">
            <a:solidFill>
              <a:srgbClr val="15387F"/>
            </a:solidFill>
            <a:prstDash val="solid"/>
            <a:round/>
            <a:headEnd type="none" w="sm" len="sm"/>
            <a:tailEnd type="none" w="sm" len="sm"/>
          </a:ln>
        </p:spPr>
        <p:txBody>
          <a:bodyPr spcFirstLastPara="1" wrap="square" lIns="101583" tIns="101583" rIns="101583" bIns="101583" anchor="ctr" anchorCtr="0">
            <a:noAutofit/>
          </a:bodyPr>
          <a:lstStyle/>
          <a:p>
            <a:pPr algn="ctr"/>
            <a:endParaRPr sz="2000"/>
          </a:p>
        </p:txBody>
      </p:sp>
      <p:sp>
        <p:nvSpPr>
          <p:cNvPr id="20" name="Google Shape;20;p3"/>
          <p:cNvSpPr txBox="1"/>
          <p:nvPr/>
        </p:nvSpPr>
        <p:spPr>
          <a:xfrm>
            <a:off x="7108639" y="4689000"/>
            <a:ext cx="2766333" cy="1025952"/>
          </a:xfrm>
          <a:prstGeom prst="rect">
            <a:avLst/>
          </a:prstGeom>
          <a:noFill/>
          <a:ln>
            <a:noFill/>
          </a:ln>
        </p:spPr>
        <p:txBody>
          <a:bodyPr spcFirstLastPara="1" wrap="square" lIns="101583" tIns="101583" rIns="101583" bIns="101583" anchor="t" anchorCtr="0">
            <a:spAutoFit/>
          </a:bodyPr>
          <a:lstStyle/>
          <a:p>
            <a:pPr algn="ctr"/>
            <a:r>
              <a:rPr lang="en" sz="1778" b="1">
                <a:solidFill>
                  <a:schemeClr val="lt1"/>
                </a:solidFill>
              </a:rPr>
              <a:t>Full Code of Conduct can be found in the #AASHE24 Mobile App</a:t>
            </a:r>
            <a:endParaRPr sz="1778" b="1">
              <a:solidFill>
                <a:schemeClr val="lt1"/>
              </a:solidFill>
            </a:endParaRPr>
          </a:p>
        </p:txBody>
      </p:sp>
      <p:sp>
        <p:nvSpPr>
          <p:cNvPr id="2" name="Rectangle 1">
            <a:extLst>
              <a:ext uri="{FF2B5EF4-FFF2-40B4-BE49-F238E27FC236}">
                <a16:creationId xmlns:a16="http://schemas.microsoft.com/office/drawing/2014/main" id="{848AD4EC-F3FE-2BC3-93B8-9067AD3A56B4}"/>
              </a:ext>
            </a:extLst>
          </p:cNvPr>
          <p:cNvSpPr/>
          <p:nvPr/>
        </p:nvSpPr>
        <p:spPr>
          <a:xfrm>
            <a:off x="334736" y="5374442"/>
            <a:ext cx="1796143" cy="1446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6336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92F48E-54D7-D4BD-C21B-2A7AA43DF71C}"/>
              </a:ext>
            </a:extLst>
          </p:cNvPr>
          <p:cNvSpPr>
            <a:spLocks noGrp="1"/>
          </p:cNvSpPr>
          <p:nvPr>
            <p:ph type="title"/>
          </p:nvPr>
        </p:nvSpPr>
        <p:spPr/>
        <p:txBody>
          <a:bodyPr>
            <a:normAutofit fontScale="90000"/>
          </a:bodyPr>
          <a:lstStyle/>
          <a:p>
            <a:r>
              <a:rPr lang="en-US" dirty="0"/>
              <a:t>Validation – Emissions attributed to each food category</a:t>
            </a:r>
          </a:p>
        </p:txBody>
      </p:sp>
      <p:sp>
        <p:nvSpPr>
          <p:cNvPr id="5" name="Text Placeholder 4">
            <a:extLst>
              <a:ext uri="{FF2B5EF4-FFF2-40B4-BE49-F238E27FC236}">
                <a16:creationId xmlns:a16="http://schemas.microsoft.com/office/drawing/2014/main" id="{03B863D7-DBD5-E0AA-FD37-D6AD09CFB06B}"/>
              </a:ext>
            </a:extLst>
          </p:cNvPr>
          <p:cNvSpPr>
            <a:spLocks noGrp="1"/>
          </p:cNvSpPr>
          <p:nvPr>
            <p:ph type="body" sz="quarter" idx="13"/>
          </p:nvPr>
        </p:nvSpPr>
        <p:spPr>
          <a:xfrm>
            <a:off x="356306" y="1335024"/>
            <a:ext cx="5060126" cy="3813048"/>
          </a:xfrm>
        </p:spPr>
        <p:txBody>
          <a:bodyPr/>
          <a:lstStyle/>
          <a:p>
            <a:r>
              <a:rPr kumimoji="0" lang="en-US" altLang="en-US" sz="2400" b="0" u="none" strike="noStrike" cap="none" normalizeH="0" baseline="0" dirty="0">
                <a:ln>
                  <a:noFill/>
                </a:ln>
                <a:effectLst/>
                <a:latin typeface="+mj-lt"/>
                <a:ea typeface="Calibri" panose="020F0502020204030204" pitchFamily="34" charset="0"/>
                <a:cs typeface="Times New Roman" panose="02020603050405020304" pitchFamily="18" charset="0"/>
              </a:rPr>
              <a:t>Blue cells indicate data points that are further from the median values for the percent differences in emissions assigned to each food category for each university</a:t>
            </a:r>
          </a:p>
          <a:p>
            <a:r>
              <a:rPr lang="en-US" sz="2400" dirty="0"/>
              <a:t>Negative values mean more weight was attributed to that category in tool categorization than in hand </a:t>
            </a:r>
          </a:p>
        </p:txBody>
      </p:sp>
      <p:pic>
        <p:nvPicPr>
          <p:cNvPr id="7" name="Picture 6" descr="Background pattern, rectangle&#10;&#10;Description automatically generated">
            <a:extLst>
              <a:ext uri="{FF2B5EF4-FFF2-40B4-BE49-F238E27FC236}">
                <a16:creationId xmlns:a16="http://schemas.microsoft.com/office/drawing/2014/main" id="{F80664B9-BEAA-E7EF-CC4B-61D1AC95DFC5}"/>
              </a:ext>
            </a:extLst>
          </p:cNvPr>
          <p:cNvPicPr>
            <a:picLocks noChangeAspect="1"/>
          </p:cNvPicPr>
          <p:nvPr/>
        </p:nvPicPr>
        <p:blipFill rotWithShape="1">
          <a:blip r:embed="rId3"/>
          <a:srcRect b="16329"/>
          <a:stretch/>
        </p:blipFill>
        <p:spPr bwMode="auto">
          <a:xfrm>
            <a:off x="6783533" y="4553365"/>
            <a:ext cx="2239010" cy="393700"/>
          </a:xfrm>
          <a:prstGeom prst="rect">
            <a:avLst/>
          </a:prstGeom>
          <a:ln>
            <a:noFill/>
          </a:ln>
          <a:extLst>
            <a:ext uri="{53640926-AAD7-44D8-BBD7-CCE9431645EC}">
              <a14:shadowObscured xmlns:a14="http://schemas.microsoft.com/office/drawing/2010/main"/>
            </a:ext>
          </a:extLst>
        </p:spPr>
      </p:pic>
      <p:sp>
        <p:nvSpPr>
          <p:cNvPr id="3" name="Rectangle 4">
            <a:extLst>
              <a:ext uri="{FF2B5EF4-FFF2-40B4-BE49-F238E27FC236}">
                <a16:creationId xmlns:a16="http://schemas.microsoft.com/office/drawing/2014/main" id="{AB799DF6-1B5A-8DB5-513B-14E126364D7D}"/>
              </a:ext>
            </a:extLst>
          </p:cNvPr>
          <p:cNvSpPr>
            <a:spLocks noChangeArrowheads="1"/>
          </p:cNvSpPr>
          <p:nvPr/>
        </p:nvSpPr>
        <p:spPr bwMode="auto">
          <a:xfrm>
            <a:off x="0" y="4152900"/>
            <a:ext cx="1016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a:extLst>
              <a:ext uri="{FF2B5EF4-FFF2-40B4-BE49-F238E27FC236}">
                <a16:creationId xmlns:a16="http://schemas.microsoft.com/office/drawing/2014/main" id="{AF42BA29-4206-894A-598F-A46DDFE773C7}"/>
              </a:ext>
            </a:extLst>
          </p:cNvPr>
          <p:cNvPicPr>
            <a:picLocks noChangeAspect="1"/>
          </p:cNvPicPr>
          <p:nvPr/>
        </p:nvPicPr>
        <p:blipFill>
          <a:blip r:embed="rId4"/>
          <a:stretch>
            <a:fillRect/>
          </a:stretch>
        </p:blipFill>
        <p:spPr>
          <a:xfrm>
            <a:off x="5493897" y="885964"/>
            <a:ext cx="4469292" cy="3613384"/>
          </a:xfrm>
          <a:prstGeom prst="rect">
            <a:avLst/>
          </a:prstGeom>
        </p:spPr>
      </p:pic>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45E773A1-5C7E-D58A-1768-3F6257C0539D}"/>
                  </a:ext>
                </a:extLst>
              </p:cNvPr>
              <p:cNvSpPr txBox="1"/>
              <p:nvPr/>
            </p:nvSpPr>
            <p:spPr>
              <a:xfrm>
                <a:off x="-946298" y="4262453"/>
                <a:ext cx="8431619" cy="97552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2"/>
                          </a:solidFill>
                          <a:latin typeface="Cambria Math" panose="02040503050406030204" pitchFamily="18" charset="0"/>
                        </a:rPr>
                        <m:t>%</m:t>
                      </m:r>
                      <m:r>
                        <a:rPr lang="en-US" i="0">
                          <a:solidFill>
                            <a:schemeClr val="tx2"/>
                          </a:solidFill>
                          <a:latin typeface="Cambria Math" panose="02040503050406030204" pitchFamily="18" charset="0"/>
                        </a:rPr>
                        <m:t> </m:t>
                      </m:r>
                      <m:r>
                        <a:rPr lang="en-US" i="1">
                          <a:solidFill>
                            <a:schemeClr val="tx2"/>
                          </a:solidFill>
                          <a:latin typeface="Cambria Math" panose="02040503050406030204" pitchFamily="18" charset="0"/>
                        </a:rPr>
                        <m:t>𝑑𝑖𝑓𝑓𝑒𝑟𝑒𝑛𝑐𝑒</m:t>
                      </m:r>
                      <m:r>
                        <a:rPr lang="en-US" i="0">
                          <a:solidFill>
                            <a:schemeClr val="tx2"/>
                          </a:solidFill>
                          <a:latin typeface="Cambria Math" panose="02040503050406030204" pitchFamily="18" charset="0"/>
                        </a:rPr>
                        <m:t> </m:t>
                      </m:r>
                      <m:r>
                        <a:rPr lang="en-US" i="1">
                          <a:solidFill>
                            <a:schemeClr val="tx2"/>
                          </a:solidFill>
                          <a:latin typeface="Cambria Math" panose="02040503050406030204" pitchFamily="18" charset="0"/>
                        </a:rPr>
                        <m:t>𝑒𝑚𝑖𝑠𝑠𝑖𝑜𝑛𝑠</m:t>
                      </m:r>
                      <m:r>
                        <a:rPr lang="en-US" i="0">
                          <a:solidFill>
                            <a:schemeClr val="tx2"/>
                          </a:solidFill>
                          <a:latin typeface="Cambria Math" panose="02040503050406030204" pitchFamily="18" charset="0"/>
                        </a:rPr>
                        <m:t>=</m:t>
                      </m:r>
                      <m:f>
                        <m:fPr>
                          <m:ctrlPr>
                            <a:rPr lang="en-US" i="1">
                              <a:solidFill>
                                <a:schemeClr val="tx2"/>
                              </a:solidFill>
                              <a:latin typeface="Cambria Math" panose="02040503050406030204" pitchFamily="18" charset="0"/>
                            </a:rPr>
                          </m:ctrlPr>
                        </m:fPr>
                        <m:num>
                          <m:r>
                            <a:rPr lang="en-US" i="1">
                              <a:solidFill>
                                <a:schemeClr val="tx2"/>
                              </a:solidFill>
                              <a:latin typeface="Cambria Math" panose="02040503050406030204" pitchFamily="18" charset="0"/>
                            </a:rPr>
                            <m:t>𝑤𝑒𝑖𝑔h</m:t>
                          </m:r>
                          <m:sSub>
                            <m:sSubPr>
                              <m:ctrlPr>
                                <a:rPr lang="en-US" i="1">
                                  <a:solidFill>
                                    <a:schemeClr val="tx2"/>
                                  </a:solidFill>
                                  <a:latin typeface="Cambria Math" panose="02040503050406030204" pitchFamily="18" charset="0"/>
                                </a:rPr>
                              </m:ctrlPr>
                            </m:sSubPr>
                            <m:e>
                              <m:r>
                                <a:rPr lang="en-US" i="1">
                                  <a:solidFill>
                                    <a:schemeClr val="tx2"/>
                                  </a:solidFill>
                                  <a:latin typeface="Cambria Math" panose="02040503050406030204" pitchFamily="18" charset="0"/>
                                </a:rPr>
                                <m:t>𝑡</m:t>
                              </m:r>
                            </m:e>
                            <m:sub>
                              <m:r>
                                <a:rPr lang="en-US" i="1">
                                  <a:solidFill>
                                    <a:schemeClr val="tx2"/>
                                  </a:solidFill>
                                  <a:latin typeface="Cambria Math" panose="02040503050406030204" pitchFamily="18" charset="0"/>
                                </a:rPr>
                                <m:t>h𝑎𝑛𝑑</m:t>
                              </m:r>
                              <m:r>
                                <a:rPr lang="en-US" i="0">
                                  <a:solidFill>
                                    <a:schemeClr val="tx2"/>
                                  </a:solidFill>
                                  <a:latin typeface="Cambria Math" panose="02040503050406030204" pitchFamily="18" charset="0"/>
                                </a:rPr>
                                <m:t> </m:t>
                              </m:r>
                              <m:r>
                                <a:rPr lang="en-US" i="1">
                                  <a:solidFill>
                                    <a:schemeClr val="tx2"/>
                                  </a:solidFill>
                                  <a:latin typeface="Cambria Math" panose="02040503050406030204" pitchFamily="18" charset="0"/>
                                </a:rPr>
                                <m:t>𝑐𝑎𝑡𝑒𝑔𝑜𝑟𝑖𝑧𝑎𝑡𝑖𝑜𝑛</m:t>
                              </m:r>
                            </m:sub>
                          </m:sSub>
                          <m:r>
                            <a:rPr lang="en-US" i="0">
                              <a:solidFill>
                                <a:schemeClr val="tx2"/>
                              </a:solidFill>
                              <a:latin typeface="Cambria Math" panose="02040503050406030204" pitchFamily="18" charset="0"/>
                            </a:rPr>
                            <m:t> −</m:t>
                          </m:r>
                          <m:r>
                            <a:rPr lang="en-US" i="1">
                              <a:solidFill>
                                <a:schemeClr val="tx2"/>
                              </a:solidFill>
                              <a:latin typeface="Cambria Math" panose="02040503050406030204" pitchFamily="18" charset="0"/>
                            </a:rPr>
                            <m:t>𝑤𝑒𝑖𝑔h</m:t>
                          </m:r>
                          <m:sSub>
                            <m:sSubPr>
                              <m:ctrlPr>
                                <a:rPr lang="en-US" i="1">
                                  <a:solidFill>
                                    <a:schemeClr val="tx2"/>
                                  </a:solidFill>
                                  <a:latin typeface="Cambria Math" panose="02040503050406030204" pitchFamily="18" charset="0"/>
                                </a:rPr>
                              </m:ctrlPr>
                            </m:sSubPr>
                            <m:e>
                              <m:r>
                                <a:rPr lang="en-US" i="1">
                                  <a:solidFill>
                                    <a:schemeClr val="tx2"/>
                                  </a:solidFill>
                                  <a:latin typeface="Cambria Math" panose="02040503050406030204" pitchFamily="18" charset="0"/>
                                </a:rPr>
                                <m:t>𝑡</m:t>
                              </m:r>
                            </m:e>
                            <m:sub>
                              <m:r>
                                <a:rPr lang="en-US" b="0" i="1" smtClean="0">
                                  <a:solidFill>
                                    <a:schemeClr val="tx2"/>
                                  </a:solidFill>
                                  <a:latin typeface="Cambria Math" panose="02040503050406030204" pitchFamily="18" charset="0"/>
                                </a:rPr>
                                <m:t>𝑡𝑜𝑜𝑙</m:t>
                              </m:r>
                              <m:r>
                                <a:rPr lang="en-US" i="0">
                                  <a:solidFill>
                                    <a:schemeClr val="tx2"/>
                                  </a:solidFill>
                                  <a:latin typeface="Cambria Math" panose="02040503050406030204" pitchFamily="18" charset="0"/>
                                </a:rPr>
                                <m:t> </m:t>
                              </m:r>
                              <m:r>
                                <a:rPr lang="en-US" i="1">
                                  <a:solidFill>
                                    <a:schemeClr val="tx2"/>
                                  </a:solidFill>
                                  <a:latin typeface="Cambria Math" panose="02040503050406030204" pitchFamily="18" charset="0"/>
                                </a:rPr>
                                <m:t>𝑐𝑎𝑡𝑒𝑔𝑜𝑟𝑖𝑧𝑎𝑡𝑖𝑜𝑛</m:t>
                              </m:r>
                            </m:sub>
                          </m:sSub>
                        </m:num>
                        <m:den>
                          <m:r>
                            <a:rPr lang="en-US" i="1">
                              <a:solidFill>
                                <a:schemeClr val="tx2"/>
                              </a:solidFill>
                              <a:latin typeface="Cambria Math" panose="02040503050406030204" pitchFamily="18" charset="0"/>
                            </a:rPr>
                            <m:t>𝑤𝑒𝑖𝑔h</m:t>
                          </m:r>
                          <m:sSub>
                            <m:sSubPr>
                              <m:ctrlPr>
                                <a:rPr lang="en-US" i="1">
                                  <a:solidFill>
                                    <a:schemeClr val="tx2"/>
                                  </a:solidFill>
                                  <a:latin typeface="Cambria Math" panose="02040503050406030204" pitchFamily="18" charset="0"/>
                                </a:rPr>
                              </m:ctrlPr>
                            </m:sSubPr>
                            <m:e>
                              <m:r>
                                <a:rPr lang="en-US" i="1">
                                  <a:solidFill>
                                    <a:schemeClr val="tx2"/>
                                  </a:solidFill>
                                  <a:latin typeface="Cambria Math" panose="02040503050406030204" pitchFamily="18" charset="0"/>
                                </a:rPr>
                                <m:t>𝑡</m:t>
                              </m:r>
                            </m:e>
                            <m:sub>
                              <m:r>
                                <a:rPr lang="en-US" i="1">
                                  <a:solidFill>
                                    <a:schemeClr val="tx2"/>
                                  </a:solidFill>
                                  <a:latin typeface="Cambria Math" panose="02040503050406030204" pitchFamily="18" charset="0"/>
                                </a:rPr>
                                <m:t>h𝑎𝑛𝑑</m:t>
                              </m:r>
                              <m:r>
                                <a:rPr lang="en-US" i="0">
                                  <a:solidFill>
                                    <a:schemeClr val="tx2"/>
                                  </a:solidFill>
                                  <a:latin typeface="Cambria Math" panose="02040503050406030204" pitchFamily="18" charset="0"/>
                                </a:rPr>
                                <m:t> </m:t>
                              </m:r>
                              <m:r>
                                <a:rPr lang="en-US" i="1">
                                  <a:solidFill>
                                    <a:schemeClr val="tx2"/>
                                  </a:solidFill>
                                  <a:latin typeface="Cambria Math" panose="02040503050406030204" pitchFamily="18" charset="0"/>
                                </a:rPr>
                                <m:t>𝑐𝑎𝑡𝑒𝑔𝑜𝑟𝑖𝑧𝑎𝑡𝑖𝑜𝑛</m:t>
                              </m:r>
                            </m:sub>
                          </m:sSub>
                        </m:den>
                      </m:f>
                      <m:r>
                        <a:rPr lang="en-US" i="0">
                          <a:solidFill>
                            <a:schemeClr val="tx2"/>
                          </a:solidFill>
                          <a:latin typeface="Cambria Math" panose="02040503050406030204" pitchFamily="18" charset="0"/>
                        </a:rPr>
                        <m:t>∗100</m:t>
                      </m:r>
                    </m:oMath>
                  </m:oMathPara>
                </a14:m>
                <a:endParaRPr lang="en-US" dirty="0">
                  <a:solidFill>
                    <a:schemeClr val="tx2"/>
                  </a:solidFill>
                </a:endParaRPr>
              </a:p>
            </p:txBody>
          </p:sp>
        </mc:Choice>
        <mc:Fallback>
          <p:sp>
            <p:nvSpPr>
              <p:cNvPr id="12" name="TextBox 11">
                <a:extLst>
                  <a:ext uri="{FF2B5EF4-FFF2-40B4-BE49-F238E27FC236}">
                    <a16:creationId xmlns:a16="http://schemas.microsoft.com/office/drawing/2014/main" id="{45E773A1-5C7E-D58A-1768-3F6257C0539D}"/>
                  </a:ext>
                </a:extLst>
              </p:cNvPr>
              <p:cNvSpPr txBox="1">
                <a:spLocks noRot="1" noChangeAspect="1" noMove="1" noResize="1" noEditPoints="1" noAdjustHandles="1" noChangeArrowheads="1" noChangeShapeType="1" noTextEdit="1"/>
              </p:cNvSpPr>
              <p:nvPr/>
            </p:nvSpPr>
            <p:spPr>
              <a:xfrm>
                <a:off x="-946298" y="4262453"/>
                <a:ext cx="8431619" cy="975523"/>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39150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6E6FCB-E242-E96A-46E3-7D7BE9324385}"/>
              </a:ext>
            </a:extLst>
          </p:cNvPr>
          <p:cNvSpPr>
            <a:spLocks noGrp="1"/>
          </p:cNvSpPr>
          <p:nvPr>
            <p:ph type="title"/>
          </p:nvPr>
        </p:nvSpPr>
        <p:spPr>
          <a:xfrm>
            <a:off x="5491126" y="2271295"/>
            <a:ext cx="4470398" cy="914929"/>
          </a:xfrm>
        </p:spPr>
        <p:txBody>
          <a:bodyPr>
            <a:normAutofit/>
          </a:bodyPr>
          <a:lstStyle/>
          <a:p>
            <a:r>
              <a:rPr lang="en-US" sz="6000" dirty="0"/>
              <a:t>Questions?</a:t>
            </a:r>
          </a:p>
        </p:txBody>
      </p:sp>
      <p:sp>
        <p:nvSpPr>
          <p:cNvPr id="3" name="Slide Number Placeholder 2">
            <a:extLst>
              <a:ext uri="{FF2B5EF4-FFF2-40B4-BE49-F238E27FC236}">
                <a16:creationId xmlns:a16="http://schemas.microsoft.com/office/drawing/2014/main" id="{78590415-04C6-C036-1BCA-923287F140B5}"/>
              </a:ext>
            </a:extLst>
          </p:cNvPr>
          <p:cNvSpPr>
            <a:spLocks noGrp="1"/>
          </p:cNvSpPr>
          <p:nvPr>
            <p:ph type="sldNum" sz="quarter" idx="12"/>
          </p:nvPr>
        </p:nvSpPr>
        <p:spPr/>
        <p:txBody>
          <a:bodyPr/>
          <a:lstStyle/>
          <a:p>
            <a:fld id="{177CE274-8713-884F-B04F-B6B90AF41963}" type="slidenum">
              <a:rPr lang="en-US" smtClean="0"/>
              <a:pPr/>
              <a:t>21</a:t>
            </a:fld>
            <a:endParaRPr lang="en-US"/>
          </a:p>
        </p:txBody>
      </p:sp>
      <p:sp>
        <p:nvSpPr>
          <p:cNvPr id="9" name="Title 1">
            <a:extLst>
              <a:ext uri="{FF2B5EF4-FFF2-40B4-BE49-F238E27FC236}">
                <a16:creationId xmlns:a16="http://schemas.microsoft.com/office/drawing/2014/main" id="{CDE7EF06-97A6-4AF3-9287-5654A7E26602}"/>
              </a:ext>
            </a:extLst>
          </p:cNvPr>
          <p:cNvSpPr txBox="1">
            <a:spLocks/>
          </p:cNvSpPr>
          <p:nvPr/>
        </p:nvSpPr>
        <p:spPr>
          <a:xfrm>
            <a:off x="62023" y="126578"/>
            <a:ext cx="5017977" cy="1584279"/>
          </a:xfrm>
          <a:prstGeom prst="rect">
            <a:avLst/>
          </a:prstGeom>
        </p:spPr>
        <p:txBody>
          <a:bodyPr vert="horz" lIns="0" tIns="45720" rIns="0" bIns="45720" rtlCol="0" anchor="ctr">
            <a:normAutofit fontScale="90000"/>
          </a:bodyPr>
          <a:lstStyle>
            <a:lvl1pPr algn="l" defTabSz="761992" rtl="0" eaLnBrk="1" latinLnBrk="0" hangingPunct="1">
              <a:lnSpc>
                <a:spcPct val="90000"/>
              </a:lnSpc>
              <a:spcBef>
                <a:spcPct val="0"/>
              </a:spcBef>
              <a:buNone/>
              <a:defRPr sz="3556" kern="1200">
                <a:solidFill>
                  <a:schemeClr val="tx1"/>
                </a:solidFill>
                <a:latin typeface="Georgia" panose="02040502050405020303" pitchFamily="18" charset="0"/>
                <a:ea typeface="+mj-ea"/>
                <a:cs typeface="+mj-cs"/>
              </a:defRPr>
            </a:lvl1pPr>
          </a:lstStyle>
          <a:p>
            <a:r>
              <a:rPr lang="en-US" dirty="0"/>
              <a:t>Are you willing to help with the validation of the next version of TASTE Food?</a:t>
            </a:r>
          </a:p>
        </p:txBody>
      </p:sp>
      <p:sp>
        <p:nvSpPr>
          <p:cNvPr id="10" name="TextBox 9">
            <a:extLst>
              <a:ext uri="{FF2B5EF4-FFF2-40B4-BE49-F238E27FC236}">
                <a16:creationId xmlns:a16="http://schemas.microsoft.com/office/drawing/2014/main" id="{2B4A3DEE-8691-658D-0FF5-C118F3BA88FC}"/>
              </a:ext>
            </a:extLst>
          </p:cNvPr>
          <p:cNvSpPr txBox="1"/>
          <p:nvPr/>
        </p:nvSpPr>
        <p:spPr>
          <a:xfrm>
            <a:off x="240621" y="4773740"/>
            <a:ext cx="4911724" cy="523220"/>
          </a:xfrm>
          <a:prstGeom prst="rect">
            <a:avLst/>
          </a:prstGeom>
          <a:noFill/>
        </p:spPr>
        <p:txBody>
          <a:bodyPr wrap="square">
            <a:spAutoFit/>
          </a:bodyPr>
          <a:lstStyle/>
          <a:p>
            <a:r>
              <a:rPr lang="en-US" sz="2800" dirty="0"/>
              <a:t>https://bit.ly/TASTE_Food_Help</a:t>
            </a:r>
          </a:p>
        </p:txBody>
      </p:sp>
      <p:pic>
        <p:nvPicPr>
          <p:cNvPr id="11" name="Picture 10">
            <a:extLst>
              <a:ext uri="{FF2B5EF4-FFF2-40B4-BE49-F238E27FC236}">
                <a16:creationId xmlns:a16="http://schemas.microsoft.com/office/drawing/2014/main" id="{F8F744B5-3519-E873-FFE3-FE356A642A17}"/>
              </a:ext>
            </a:extLst>
          </p:cNvPr>
          <p:cNvPicPr>
            <a:picLocks noChangeAspect="1"/>
          </p:cNvPicPr>
          <p:nvPr/>
        </p:nvPicPr>
        <p:blipFill>
          <a:blip r:embed="rId2"/>
          <a:srcRect t="7913" b="6882"/>
          <a:stretch/>
        </p:blipFill>
        <p:spPr>
          <a:xfrm>
            <a:off x="699666" y="1668325"/>
            <a:ext cx="3742690" cy="3188971"/>
          </a:xfrm>
          <a:prstGeom prst="rect">
            <a:avLst/>
          </a:prstGeom>
        </p:spPr>
      </p:pic>
    </p:spTree>
    <p:extLst>
      <p:ext uri="{BB962C8B-B14F-4D97-AF65-F5344CB8AC3E}">
        <p14:creationId xmlns:p14="http://schemas.microsoft.com/office/powerpoint/2010/main" val="1950216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DF546FB-2F65-A879-8738-A0CF4DF074A2}"/>
              </a:ext>
            </a:extLst>
          </p:cNvPr>
          <p:cNvSpPr>
            <a:spLocks noGrp="1"/>
          </p:cNvSpPr>
          <p:nvPr>
            <p:ph type="ctrTitle"/>
          </p:nvPr>
        </p:nvSpPr>
        <p:spPr/>
        <p:txBody>
          <a:bodyPr/>
          <a:lstStyle/>
          <a:p>
            <a:r>
              <a:rPr lang="en-US" dirty="0"/>
              <a:t>Getting into specifics</a:t>
            </a:r>
          </a:p>
        </p:txBody>
      </p:sp>
      <p:sp>
        <p:nvSpPr>
          <p:cNvPr id="7" name="Subtitle 6">
            <a:extLst>
              <a:ext uri="{FF2B5EF4-FFF2-40B4-BE49-F238E27FC236}">
                <a16:creationId xmlns:a16="http://schemas.microsoft.com/office/drawing/2014/main" id="{CDDAF161-4D6C-8579-CD5E-B9E30172EBA4}"/>
              </a:ext>
            </a:extLst>
          </p:cNvPr>
          <p:cNvSpPr>
            <a:spLocks noGrp="1"/>
          </p:cNvSpPr>
          <p:nvPr>
            <p:ph type="subTitle" idx="1"/>
          </p:nvPr>
        </p:nvSpPr>
        <p:spPr/>
        <p:txBody>
          <a:bodyPr/>
          <a:lstStyle/>
          <a:p>
            <a:endParaRPr lang="en-US"/>
          </a:p>
        </p:txBody>
      </p:sp>
      <p:sp>
        <p:nvSpPr>
          <p:cNvPr id="3" name="Slide Number Placeholder 2">
            <a:extLst>
              <a:ext uri="{FF2B5EF4-FFF2-40B4-BE49-F238E27FC236}">
                <a16:creationId xmlns:a16="http://schemas.microsoft.com/office/drawing/2014/main" id="{878597B0-D0B7-C028-9A6D-4321A0CCCEF5}"/>
              </a:ext>
            </a:extLst>
          </p:cNvPr>
          <p:cNvSpPr>
            <a:spLocks noGrp="1"/>
          </p:cNvSpPr>
          <p:nvPr>
            <p:ph type="sldNum" sz="quarter" idx="4294967295"/>
          </p:nvPr>
        </p:nvSpPr>
        <p:spPr>
          <a:xfrm>
            <a:off x="7874000" y="5297488"/>
            <a:ext cx="2286000" cy="303212"/>
          </a:xfrm>
        </p:spPr>
        <p:txBody>
          <a:bodyPr/>
          <a:lstStyle/>
          <a:p>
            <a:fld id="{177CE274-8713-884F-B04F-B6B90AF41963}" type="slidenum">
              <a:rPr lang="en-US" smtClean="0"/>
              <a:t>22</a:t>
            </a:fld>
            <a:endParaRPr lang="en-US"/>
          </a:p>
        </p:txBody>
      </p:sp>
    </p:spTree>
    <p:extLst>
      <p:ext uri="{BB962C8B-B14F-4D97-AF65-F5344CB8AC3E}">
        <p14:creationId xmlns:p14="http://schemas.microsoft.com/office/powerpoint/2010/main" val="2567736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01C965-2F76-A201-5FA3-23A3EF5754C6}"/>
              </a:ext>
            </a:extLst>
          </p:cNvPr>
          <p:cNvSpPr>
            <a:spLocks noGrp="1"/>
          </p:cNvSpPr>
          <p:nvPr>
            <p:ph type="title"/>
          </p:nvPr>
        </p:nvSpPr>
        <p:spPr/>
        <p:txBody>
          <a:bodyPr/>
          <a:lstStyle/>
          <a:p>
            <a:r>
              <a:rPr lang="en-US" dirty="0"/>
              <a:t>SIMAP 				  AASHE STARS</a:t>
            </a:r>
          </a:p>
        </p:txBody>
      </p:sp>
      <p:sp>
        <p:nvSpPr>
          <p:cNvPr id="6" name="Text Placeholder 5">
            <a:extLst>
              <a:ext uri="{FF2B5EF4-FFF2-40B4-BE49-F238E27FC236}">
                <a16:creationId xmlns:a16="http://schemas.microsoft.com/office/drawing/2014/main" id="{AA20AB34-FA09-9BB5-E212-96E478F041A5}"/>
              </a:ext>
            </a:extLst>
          </p:cNvPr>
          <p:cNvSpPr>
            <a:spLocks noGrp="1"/>
          </p:cNvSpPr>
          <p:nvPr>
            <p:ph type="body" sz="quarter" idx="13"/>
          </p:nvPr>
        </p:nvSpPr>
        <p:spPr/>
        <p:txBody>
          <a:bodyPr/>
          <a:lstStyle/>
          <a:p>
            <a:r>
              <a:rPr lang="en-US" dirty="0"/>
              <a:t>SIMAP Basic Food </a:t>
            </a:r>
          </a:p>
          <a:p>
            <a:pPr lvl="1"/>
            <a:r>
              <a:rPr lang="en-US" dirty="0"/>
              <a:t>18 categories</a:t>
            </a:r>
          </a:p>
          <a:p>
            <a:pPr lvl="1"/>
            <a:r>
              <a:rPr lang="en-US" dirty="0"/>
              <a:t>Weight-based analysis </a:t>
            </a:r>
          </a:p>
          <a:p>
            <a:pPr lvl="1"/>
            <a:r>
              <a:rPr lang="en-US" dirty="0"/>
              <a:t>Up to 3 categories per item</a:t>
            </a:r>
          </a:p>
        </p:txBody>
      </p:sp>
      <p:sp>
        <p:nvSpPr>
          <p:cNvPr id="7" name="Text Placeholder 6">
            <a:extLst>
              <a:ext uri="{FF2B5EF4-FFF2-40B4-BE49-F238E27FC236}">
                <a16:creationId xmlns:a16="http://schemas.microsoft.com/office/drawing/2014/main" id="{A66FE472-0C53-0387-9BD8-7389698FE905}"/>
              </a:ext>
            </a:extLst>
          </p:cNvPr>
          <p:cNvSpPr>
            <a:spLocks noGrp="1"/>
          </p:cNvSpPr>
          <p:nvPr>
            <p:ph type="body" sz="quarter" idx="14"/>
          </p:nvPr>
        </p:nvSpPr>
        <p:spPr/>
        <p:txBody>
          <a:bodyPr/>
          <a:lstStyle/>
          <a:p>
            <a:r>
              <a:rPr lang="en-US" dirty="0"/>
              <a:t>Focus on Plant-Based, Organic, and otherwise sustainably sourced foods</a:t>
            </a:r>
          </a:p>
          <a:p>
            <a:r>
              <a:rPr lang="en-US" dirty="0"/>
              <a:t>Spend-based analysis</a:t>
            </a:r>
          </a:p>
          <a:p>
            <a:endParaRPr lang="en-US" dirty="0"/>
          </a:p>
        </p:txBody>
      </p:sp>
    </p:spTree>
    <p:extLst>
      <p:ext uri="{BB962C8B-B14F-4D97-AF65-F5344CB8AC3E}">
        <p14:creationId xmlns:p14="http://schemas.microsoft.com/office/powerpoint/2010/main" val="1401595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303B4-8F24-3062-D519-CF21AFC4D82F}"/>
              </a:ext>
            </a:extLst>
          </p:cNvPr>
          <p:cNvSpPr>
            <a:spLocks noGrp="1"/>
          </p:cNvSpPr>
          <p:nvPr>
            <p:ph type="title"/>
          </p:nvPr>
        </p:nvSpPr>
        <p:spPr/>
        <p:txBody>
          <a:bodyPr>
            <a:normAutofit fontScale="90000"/>
          </a:bodyPr>
          <a:lstStyle/>
          <a:p>
            <a:r>
              <a:rPr lang="en-US" dirty="0"/>
              <a:t>Inputs: Simple Excel, the only required column for categorization is Title (Item Name)</a:t>
            </a:r>
          </a:p>
        </p:txBody>
      </p:sp>
      <p:sp>
        <p:nvSpPr>
          <p:cNvPr id="3" name="Slide Number Placeholder 2">
            <a:extLst>
              <a:ext uri="{FF2B5EF4-FFF2-40B4-BE49-F238E27FC236}">
                <a16:creationId xmlns:a16="http://schemas.microsoft.com/office/drawing/2014/main" id="{4620CCD3-93D0-7EF9-A4C2-B57F64D4B4A1}"/>
              </a:ext>
            </a:extLst>
          </p:cNvPr>
          <p:cNvSpPr>
            <a:spLocks noGrp="1"/>
          </p:cNvSpPr>
          <p:nvPr>
            <p:ph type="sldNum" sz="quarter" idx="12"/>
          </p:nvPr>
        </p:nvSpPr>
        <p:spPr/>
        <p:txBody>
          <a:bodyPr/>
          <a:lstStyle/>
          <a:p>
            <a:fld id="{177CE274-8713-884F-B04F-B6B90AF41963}" type="slidenum">
              <a:rPr lang="en-US" smtClean="0"/>
              <a:pPr/>
              <a:t>24</a:t>
            </a:fld>
            <a:endParaRPr lang="en-US"/>
          </a:p>
        </p:txBody>
      </p:sp>
      <p:sp>
        <p:nvSpPr>
          <p:cNvPr id="4" name="Text Placeholder 3">
            <a:extLst>
              <a:ext uri="{FF2B5EF4-FFF2-40B4-BE49-F238E27FC236}">
                <a16:creationId xmlns:a16="http://schemas.microsoft.com/office/drawing/2014/main" id="{9A43B899-6EEE-97D9-3375-97E465BD8E2C}"/>
              </a:ext>
            </a:extLst>
          </p:cNvPr>
          <p:cNvSpPr>
            <a:spLocks noGrp="1"/>
          </p:cNvSpPr>
          <p:nvPr>
            <p:ph type="body" sz="quarter" idx="13"/>
          </p:nvPr>
        </p:nvSpPr>
        <p:spPr/>
        <p:txBody>
          <a:bodyPr/>
          <a:lstStyle/>
          <a:p>
            <a:endParaRPr lang="en-US"/>
          </a:p>
        </p:txBody>
      </p:sp>
      <p:pic>
        <p:nvPicPr>
          <p:cNvPr id="6" name="Picture 5">
            <a:extLst>
              <a:ext uri="{FF2B5EF4-FFF2-40B4-BE49-F238E27FC236}">
                <a16:creationId xmlns:a16="http://schemas.microsoft.com/office/drawing/2014/main" id="{E77561E6-9B75-9A2E-EA73-32912242CB9C}"/>
              </a:ext>
            </a:extLst>
          </p:cNvPr>
          <p:cNvPicPr>
            <a:picLocks noChangeAspect="1"/>
          </p:cNvPicPr>
          <p:nvPr/>
        </p:nvPicPr>
        <p:blipFill>
          <a:blip r:embed="rId2"/>
          <a:stretch>
            <a:fillRect/>
          </a:stretch>
        </p:blipFill>
        <p:spPr>
          <a:xfrm>
            <a:off x="1298380" y="1368089"/>
            <a:ext cx="7563239" cy="3581584"/>
          </a:xfrm>
          <a:prstGeom prst="rect">
            <a:avLst/>
          </a:prstGeom>
        </p:spPr>
      </p:pic>
      <p:sp>
        <p:nvSpPr>
          <p:cNvPr id="5" name="Rectangle: Rounded Corners 4">
            <a:extLst>
              <a:ext uri="{FF2B5EF4-FFF2-40B4-BE49-F238E27FC236}">
                <a16:creationId xmlns:a16="http://schemas.microsoft.com/office/drawing/2014/main" id="{B9B0DB6E-18E8-3162-A321-09FD3E703787}"/>
              </a:ext>
            </a:extLst>
          </p:cNvPr>
          <p:cNvSpPr/>
          <p:nvPr/>
        </p:nvSpPr>
        <p:spPr>
          <a:xfrm>
            <a:off x="4065224" y="1586429"/>
            <a:ext cx="1806766" cy="231354"/>
          </a:xfrm>
          <a:prstGeom prst="roundRect">
            <a:avLst/>
          </a:prstGeom>
          <a:noFill/>
          <a:ln w="38100">
            <a:solidFill>
              <a:schemeClr val="tx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73E4CE04-243C-0668-9ED4-0DFAF6843E1A}"/>
              </a:ext>
            </a:extLst>
          </p:cNvPr>
          <p:cNvCxnSpPr>
            <a:cxnSpLocks/>
          </p:cNvCxnSpPr>
          <p:nvPr/>
        </p:nvCxnSpPr>
        <p:spPr>
          <a:xfrm flipH="1" flipV="1">
            <a:off x="5080000" y="1894901"/>
            <a:ext cx="1309783" cy="550844"/>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842176F-513F-1015-B928-F3F3E8E6559B}"/>
              </a:ext>
            </a:extLst>
          </p:cNvPr>
          <p:cNvSpPr txBox="1"/>
          <p:nvPr/>
        </p:nvSpPr>
        <p:spPr>
          <a:xfrm>
            <a:off x="4186410" y="2500829"/>
            <a:ext cx="4617483" cy="646331"/>
          </a:xfrm>
          <a:prstGeom prst="rect">
            <a:avLst/>
          </a:prstGeom>
          <a:noFill/>
        </p:spPr>
        <p:txBody>
          <a:bodyPr wrap="none" rtlCol="0">
            <a:spAutoFit/>
          </a:bodyPr>
          <a:lstStyle/>
          <a:p>
            <a:r>
              <a:rPr lang="en-US" b="1" dirty="0">
                <a:solidFill>
                  <a:schemeClr val="tx2"/>
                </a:solidFill>
              </a:rPr>
              <a:t>Accepted Units:</a:t>
            </a:r>
            <a:r>
              <a:rPr lang="en-US" dirty="0">
                <a:solidFill>
                  <a:schemeClr val="tx2"/>
                </a:solidFill>
              </a:rPr>
              <a:t> </a:t>
            </a:r>
            <a:r>
              <a:rPr lang="en-US" sz="1800" b="1" dirty="0">
                <a:solidFill>
                  <a:schemeClr val="tx2"/>
                </a:solidFill>
                <a:effectLst/>
                <a:latin typeface="Calibri Light" panose="020F0302020204030204" pitchFamily="34" charset="0"/>
                <a:ea typeface="Calibri" panose="020F0502020204030204" pitchFamily="34" charset="0"/>
              </a:rPr>
              <a:t>US gallon, liter, kilogram, pound</a:t>
            </a:r>
          </a:p>
          <a:p>
            <a:pPr algn="ctr"/>
            <a:r>
              <a:rPr lang="en-US" b="1" dirty="0">
                <a:solidFill>
                  <a:schemeClr val="tx2"/>
                </a:solidFill>
                <a:latin typeface="Calibri Light" panose="020F0302020204030204" pitchFamily="34" charset="0"/>
                <a:ea typeface="Calibri" panose="020F0502020204030204" pitchFamily="34" charset="0"/>
              </a:rPr>
              <a:t>(Same as SIMAP Accepts)</a:t>
            </a:r>
            <a:endParaRPr lang="en-US" dirty="0">
              <a:solidFill>
                <a:schemeClr val="tx2"/>
              </a:solidFill>
            </a:endParaRPr>
          </a:p>
        </p:txBody>
      </p:sp>
    </p:spTree>
    <p:extLst>
      <p:ext uri="{BB962C8B-B14F-4D97-AF65-F5344CB8AC3E}">
        <p14:creationId xmlns:p14="http://schemas.microsoft.com/office/powerpoint/2010/main" val="148605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A7285-1244-6E37-FAE9-83F602681B46}"/>
              </a:ext>
            </a:extLst>
          </p:cNvPr>
          <p:cNvSpPr>
            <a:spLocks noGrp="1"/>
          </p:cNvSpPr>
          <p:nvPr>
            <p:ph type="title"/>
          </p:nvPr>
        </p:nvSpPr>
        <p:spPr/>
        <p:txBody>
          <a:bodyPr/>
          <a:lstStyle/>
          <a:p>
            <a:r>
              <a:rPr lang="en-US" dirty="0"/>
              <a:t>TASTE Food can process all of these </a:t>
            </a:r>
          </a:p>
        </p:txBody>
      </p:sp>
      <p:sp>
        <p:nvSpPr>
          <p:cNvPr id="3" name="Slide Number Placeholder 2">
            <a:extLst>
              <a:ext uri="{FF2B5EF4-FFF2-40B4-BE49-F238E27FC236}">
                <a16:creationId xmlns:a16="http://schemas.microsoft.com/office/drawing/2014/main" id="{305F34AD-EC1E-CC15-E181-0CFD768D0CE7}"/>
              </a:ext>
            </a:extLst>
          </p:cNvPr>
          <p:cNvSpPr>
            <a:spLocks noGrp="1"/>
          </p:cNvSpPr>
          <p:nvPr>
            <p:ph type="sldNum" sz="quarter" idx="12"/>
          </p:nvPr>
        </p:nvSpPr>
        <p:spPr/>
        <p:txBody>
          <a:bodyPr/>
          <a:lstStyle/>
          <a:p>
            <a:fld id="{177CE274-8713-884F-B04F-B6B90AF41963}" type="slidenum">
              <a:rPr lang="en-US" smtClean="0"/>
              <a:pPr/>
              <a:t>25</a:t>
            </a:fld>
            <a:endParaRPr lang="en-US"/>
          </a:p>
        </p:txBody>
      </p:sp>
      <p:sp>
        <p:nvSpPr>
          <p:cNvPr id="4" name="Text Placeholder 3">
            <a:extLst>
              <a:ext uri="{FF2B5EF4-FFF2-40B4-BE49-F238E27FC236}">
                <a16:creationId xmlns:a16="http://schemas.microsoft.com/office/drawing/2014/main" id="{180D94EE-276E-25B2-0521-680BBE481A77}"/>
              </a:ext>
            </a:extLst>
          </p:cNvPr>
          <p:cNvSpPr>
            <a:spLocks noGrp="1"/>
          </p:cNvSpPr>
          <p:nvPr>
            <p:ph type="body" sz="quarter" idx="13"/>
          </p:nvPr>
        </p:nvSpPr>
        <p:spPr>
          <a:xfrm>
            <a:off x="355600" y="1214805"/>
            <a:ext cx="9448800" cy="3980142"/>
          </a:xfrm>
        </p:spPr>
        <p:txBody>
          <a:bodyPr/>
          <a:lstStyle/>
          <a:p>
            <a:r>
              <a:rPr lang="en-US" dirty="0"/>
              <a:t>The more data you provide, the more TASTE Food can do for you</a:t>
            </a:r>
          </a:p>
        </p:txBody>
      </p:sp>
      <p:pic>
        <p:nvPicPr>
          <p:cNvPr id="6" name="Picture 5">
            <a:extLst>
              <a:ext uri="{FF2B5EF4-FFF2-40B4-BE49-F238E27FC236}">
                <a16:creationId xmlns:a16="http://schemas.microsoft.com/office/drawing/2014/main" id="{A148F52F-852C-91EC-E628-FDF959233D84}"/>
              </a:ext>
            </a:extLst>
          </p:cNvPr>
          <p:cNvPicPr>
            <a:picLocks noChangeAspect="1"/>
          </p:cNvPicPr>
          <p:nvPr/>
        </p:nvPicPr>
        <p:blipFill>
          <a:blip r:embed="rId2"/>
          <a:stretch>
            <a:fillRect/>
          </a:stretch>
        </p:blipFill>
        <p:spPr>
          <a:xfrm>
            <a:off x="733202" y="2050110"/>
            <a:ext cx="8693597" cy="2476627"/>
          </a:xfrm>
          <a:prstGeom prst="rect">
            <a:avLst/>
          </a:prstGeom>
        </p:spPr>
      </p:pic>
      <p:grpSp>
        <p:nvGrpSpPr>
          <p:cNvPr id="10" name="Group 9">
            <a:extLst>
              <a:ext uri="{FF2B5EF4-FFF2-40B4-BE49-F238E27FC236}">
                <a16:creationId xmlns:a16="http://schemas.microsoft.com/office/drawing/2014/main" id="{07D44FC1-7FE9-A514-CF96-31A9F2579994}"/>
              </a:ext>
            </a:extLst>
          </p:cNvPr>
          <p:cNvGrpSpPr/>
          <p:nvPr/>
        </p:nvGrpSpPr>
        <p:grpSpPr>
          <a:xfrm>
            <a:off x="1180643" y="1696703"/>
            <a:ext cx="7798714" cy="3183441"/>
            <a:chOff x="1180899" y="1266743"/>
            <a:chExt cx="7798714" cy="3183441"/>
          </a:xfrm>
        </p:grpSpPr>
        <p:pic>
          <p:nvPicPr>
            <p:cNvPr id="8" name="Picture 7">
              <a:extLst>
                <a:ext uri="{FF2B5EF4-FFF2-40B4-BE49-F238E27FC236}">
                  <a16:creationId xmlns:a16="http://schemas.microsoft.com/office/drawing/2014/main" id="{5B4F5AEC-4B58-E3FE-B0B3-8C4C20C9508A}"/>
                </a:ext>
              </a:extLst>
            </p:cNvPr>
            <p:cNvPicPr>
              <a:picLocks noChangeAspect="1"/>
            </p:cNvPicPr>
            <p:nvPr/>
          </p:nvPicPr>
          <p:blipFill>
            <a:blip r:embed="rId3"/>
            <a:stretch>
              <a:fillRect/>
            </a:stretch>
          </p:blipFill>
          <p:spPr>
            <a:xfrm>
              <a:off x="1180899" y="1266743"/>
              <a:ext cx="7798201" cy="3181514"/>
            </a:xfrm>
            <a:prstGeom prst="rect">
              <a:avLst/>
            </a:prstGeom>
          </p:spPr>
        </p:pic>
        <p:sp>
          <p:nvSpPr>
            <p:cNvPr id="9" name="Rectangle 8">
              <a:extLst>
                <a:ext uri="{FF2B5EF4-FFF2-40B4-BE49-F238E27FC236}">
                  <a16:creationId xmlns:a16="http://schemas.microsoft.com/office/drawing/2014/main" id="{232E834B-F164-B74C-747E-614FD903DCC9}"/>
                </a:ext>
              </a:extLst>
            </p:cNvPr>
            <p:cNvSpPr/>
            <p:nvPr/>
          </p:nvSpPr>
          <p:spPr>
            <a:xfrm>
              <a:off x="8106310" y="1793847"/>
              <a:ext cx="873303" cy="2656337"/>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D1B42164-F193-DDED-2304-331A7A95AA57}"/>
              </a:ext>
            </a:extLst>
          </p:cNvPr>
          <p:cNvPicPr>
            <a:picLocks noChangeAspect="1"/>
          </p:cNvPicPr>
          <p:nvPr/>
        </p:nvPicPr>
        <p:blipFill>
          <a:blip r:embed="rId4"/>
          <a:stretch>
            <a:fillRect/>
          </a:stretch>
        </p:blipFill>
        <p:spPr>
          <a:xfrm>
            <a:off x="0" y="2076651"/>
            <a:ext cx="10160000" cy="2423544"/>
          </a:xfrm>
          <a:prstGeom prst="rect">
            <a:avLst/>
          </a:prstGeom>
        </p:spPr>
      </p:pic>
      <p:pic>
        <p:nvPicPr>
          <p:cNvPr id="14" name="Picture 13">
            <a:extLst>
              <a:ext uri="{FF2B5EF4-FFF2-40B4-BE49-F238E27FC236}">
                <a16:creationId xmlns:a16="http://schemas.microsoft.com/office/drawing/2014/main" id="{3F699535-F7D3-7FD9-84A9-0F8183D2C2D2}"/>
              </a:ext>
            </a:extLst>
          </p:cNvPr>
          <p:cNvPicPr>
            <a:picLocks noChangeAspect="1"/>
          </p:cNvPicPr>
          <p:nvPr/>
        </p:nvPicPr>
        <p:blipFill>
          <a:blip r:embed="rId5"/>
          <a:stretch>
            <a:fillRect/>
          </a:stretch>
        </p:blipFill>
        <p:spPr>
          <a:xfrm>
            <a:off x="2152500" y="1713542"/>
            <a:ext cx="5855001" cy="3149762"/>
          </a:xfrm>
          <a:prstGeom prst="rect">
            <a:avLst/>
          </a:prstGeom>
        </p:spPr>
      </p:pic>
    </p:spTree>
    <p:extLst>
      <p:ext uri="{BB962C8B-B14F-4D97-AF65-F5344CB8AC3E}">
        <p14:creationId xmlns:p14="http://schemas.microsoft.com/office/powerpoint/2010/main" val="26326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6F49498-4EE5-699D-A776-963E18A1EB4A}"/>
              </a:ext>
            </a:extLst>
          </p:cNvPr>
          <p:cNvPicPr>
            <a:picLocks noChangeAspect="1"/>
          </p:cNvPicPr>
          <p:nvPr/>
        </p:nvPicPr>
        <p:blipFill>
          <a:blip r:embed="rId2"/>
          <a:stretch>
            <a:fillRect/>
          </a:stretch>
        </p:blipFill>
        <p:spPr>
          <a:xfrm>
            <a:off x="140766" y="84319"/>
            <a:ext cx="9878467" cy="5214008"/>
          </a:xfrm>
          <a:prstGeom prst="rect">
            <a:avLst/>
          </a:prstGeom>
        </p:spPr>
      </p:pic>
      <p:sp>
        <p:nvSpPr>
          <p:cNvPr id="3" name="Slide Number Placeholder 2">
            <a:extLst>
              <a:ext uri="{FF2B5EF4-FFF2-40B4-BE49-F238E27FC236}">
                <a16:creationId xmlns:a16="http://schemas.microsoft.com/office/drawing/2014/main" id="{62F6EBFA-BDFB-6F00-DD9A-2D87C3B35E0C}"/>
              </a:ext>
            </a:extLst>
          </p:cNvPr>
          <p:cNvSpPr>
            <a:spLocks noGrp="1"/>
          </p:cNvSpPr>
          <p:nvPr>
            <p:ph type="sldNum" sz="quarter" idx="12"/>
          </p:nvPr>
        </p:nvSpPr>
        <p:spPr/>
        <p:txBody>
          <a:bodyPr/>
          <a:lstStyle/>
          <a:p>
            <a:fld id="{177CE274-8713-884F-B04F-B6B90AF41963}" type="slidenum">
              <a:rPr lang="en-US" smtClean="0"/>
              <a:pPr/>
              <a:t>26</a:t>
            </a:fld>
            <a:endParaRPr lang="en-US"/>
          </a:p>
        </p:txBody>
      </p:sp>
      <p:sp>
        <p:nvSpPr>
          <p:cNvPr id="7" name="TextBox 6">
            <a:extLst>
              <a:ext uri="{FF2B5EF4-FFF2-40B4-BE49-F238E27FC236}">
                <a16:creationId xmlns:a16="http://schemas.microsoft.com/office/drawing/2014/main" id="{4F879BA9-DBDA-1158-5E47-C124854FB2AA}"/>
              </a:ext>
            </a:extLst>
          </p:cNvPr>
          <p:cNvSpPr txBox="1"/>
          <p:nvPr/>
        </p:nvSpPr>
        <p:spPr>
          <a:xfrm>
            <a:off x="3385614" y="3317818"/>
            <a:ext cx="647934" cy="1862048"/>
          </a:xfrm>
          <a:prstGeom prst="rect">
            <a:avLst/>
          </a:prstGeom>
          <a:noFill/>
        </p:spPr>
        <p:txBody>
          <a:bodyPr wrap="none" rtlCol="0">
            <a:spAutoFit/>
          </a:bodyPr>
          <a:lstStyle/>
          <a:p>
            <a:r>
              <a:rPr lang="en-US" sz="11500" dirty="0">
                <a:latin typeface="+mj-lt"/>
              </a:rPr>
              <a:t>}</a:t>
            </a:r>
          </a:p>
        </p:txBody>
      </p:sp>
      <p:sp>
        <p:nvSpPr>
          <p:cNvPr id="8" name="TextBox 7">
            <a:extLst>
              <a:ext uri="{FF2B5EF4-FFF2-40B4-BE49-F238E27FC236}">
                <a16:creationId xmlns:a16="http://schemas.microsoft.com/office/drawing/2014/main" id="{03E763B2-F42A-DB7E-22BF-1106433659FB}"/>
              </a:ext>
            </a:extLst>
          </p:cNvPr>
          <p:cNvSpPr txBox="1"/>
          <p:nvPr/>
        </p:nvSpPr>
        <p:spPr>
          <a:xfrm>
            <a:off x="3914354" y="4024390"/>
            <a:ext cx="4064000" cy="646331"/>
          </a:xfrm>
          <a:prstGeom prst="rect">
            <a:avLst/>
          </a:prstGeom>
          <a:noFill/>
        </p:spPr>
        <p:txBody>
          <a:bodyPr wrap="square" rtlCol="0">
            <a:spAutoFit/>
          </a:bodyPr>
          <a:lstStyle/>
          <a:p>
            <a:r>
              <a:rPr lang="en-US" dirty="0"/>
              <a:t>Select these based on the provided data and specifics of your data</a:t>
            </a:r>
          </a:p>
        </p:txBody>
      </p:sp>
    </p:spTree>
    <p:extLst>
      <p:ext uri="{BB962C8B-B14F-4D97-AF65-F5344CB8AC3E}">
        <p14:creationId xmlns:p14="http://schemas.microsoft.com/office/powerpoint/2010/main" val="58253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7277A-CC77-751B-870D-7D7B9DAB3E08}"/>
              </a:ext>
            </a:extLst>
          </p:cNvPr>
          <p:cNvSpPr>
            <a:spLocks noGrp="1"/>
          </p:cNvSpPr>
          <p:nvPr>
            <p:ph type="title"/>
          </p:nvPr>
        </p:nvSpPr>
        <p:spPr/>
        <p:txBody>
          <a:bodyPr/>
          <a:lstStyle/>
          <a:p>
            <a:endParaRPr lang="en-US" dirty="0"/>
          </a:p>
        </p:txBody>
      </p:sp>
      <p:sp>
        <p:nvSpPr>
          <p:cNvPr id="3" name="Slide Number Placeholder 2">
            <a:extLst>
              <a:ext uri="{FF2B5EF4-FFF2-40B4-BE49-F238E27FC236}">
                <a16:creationId xmlns:a16="http://schemas.microsoft.com/office/drawing/2014/main" id="{100D0D5C-E104-AD99-5815-CB5D8468C77C}"/>
              </a:ext>
            </a:extLst>
          </p:cNvPr>
          <p:cNvSpPr>
            <a:spLocks noGrp="1"/>
          </p:cNvSpPr>
          <p:nvPr>
            <p:ph type="sldNum" sz="quarter" idx="12"/>
          </p:nvPr>
        </p:nvSpPr>
        <p:spPr/>
        <p:txBody>
          <a:bodyPr/>
          <a:lstStyle/>
          <a:p>
            <a:fld id="{177CE274-8713-884F-B04F-B6B90AF41963}" type="slidenum">
              <a:rPr lang="en-US" smtClean="0"/>
              <a:pPr/>
              <a:t>27</a:t>
            </a:fld>
            <a:endParaRPr lang="en-US"/>
          </a:p>
        </p:txBody>
      </p:sp>
      <p:sp>
        <p:nvSpPr>
          <p:cNvPr id="4" name="Text Placeholder 3">
            <a:extLst>
              <a:ext uri="{FF2B5EF4-FFF2-40B4-BE49-F238E27FC236}">
                <a16:creationId xmlns:a16="http://schemas.microsoft.com/office/drawing/2014/main" id="{247F1A5C-DD83-66B0-4B73-4515ADDE360D}"/>
              </a:ext>
            </a:extLst>
          </p:cNvPr>
          <p:cNvSpPr>
            <a:spLocks noGrp="1"/>
          </p:cNvSpPr>
          <p:nvPr>
            <p:ph type="body" sz="quarter" idx="13"/>
          </p:nvPr>
        </p:nvSpPr>
        <p:spPr>
          <a:xfrm>
            <a:off x="6235546" y="1335024"/>
            <a:ext cx="3569559" cy="3813048"/>
          </a:xfrm>
        </p:spPr>
        <p:txBody>
          <a:bodyPr>
            <a:normAutofit fontScale="92500" lnSpcReduction="10000"/>
          </a:bodyPr>
          <a:lstStyle/>
          <a:p>
            <a:r>
              <a:rPr lang="en-US" dirty="0"/>
              <a:t>If select “Yes”, will include a tab in the output file with the total amount of weight in kilograms categorized to each category</a:t>
            </a:r>
          </a:p>
          <a:p>
            <a:r>
              <a:rPr lang="en-US" dirty="0"/>
              <a:t>Weight is split evenly among all categories for an item</a:t>
            </a:r>
          </a:p>
          <a:p>
            <a:r>
              <a:rPr lang="en-US" dirty="0"/>
              <a:t>Conversion from liquids to Kilogram is same as SIMAP assumes</a:t>
            </a:r>
          </a:p>
        </p:txBody>
      </p:sp>
      <p:pic>
        <p:nvPicPr>
          <p:cNvPr id="10" name="Picture 9">
            <a:extLst>
              <a:ext uri="{FF2B5EF4-FFF2-40B4-BE49-F238E27FC236}">
                <a16:creationId xmlns:a16="http://schemas.microsoft.com/office/drawing/2014/main" id="{FECF459C-1FDC-E77C-D35B-D38129A397D2}"/>
              </a:ext>
            </a:extLst>
          </p:cNvPr>
          <p:cNvPicPr>
            <a:picLocks noChangeAspect="1"/>
          </p:cNvPicPr>
          <p:nvPr/>
        </p:nvPicPr>
        <p:blipFill>
          <a:blip r:embed="rId2"/>
          <a:stretch>
            <a:fillRect/>
          </a:stretch>
        </p:blipFill>
        <p:spPr>
          <a:xfrm>
            <a:off x="354895" y="958752"/>
            <a:ext cx="1511378" cy="3797495"/>
          </a:xfrm>
          <a:prstGeom prst="rect">
            <a:avLst/>
          </a:prstGeom>
        </p:spPr>
      </p:pic>
      <p:pic>
        <p:nvPicPr>
          <p:cNvPr id="12" name="Picture 11">
            <a:extLst>
              <a:ext uri="{FF2B5EF4-FFF2-40B4-BE49-F238E27FC236}">
                <a16:creationId xmlns:a16="http://schemas.microsoft.com/office/drawing/2014/main" id="{A5253969-7383-B72C-6B2A-F78F6E3FEE73}"/>
              </a:ext>
            </a:extLst>
          </p:cNvPr>
          <p:cNvPicPr>
            <a:picLocks noChangeAspect="1"/>
          </p:cNvPicPr>
          <p:nvPr/>
        </p:nvPicPr>
        <p:blipFill>
          <a:blip r:embed="rId3"/>
          <a:stretch>
            <a:fillRect/>
          </a:stretch>
        </p:blipFill>
        <p:spPr>
          <a:xfrm>
            <a:off x="383471" y="4789080"/>
            <a:ext cx="1454225" cy="349268"/>
          </a:xfrm>
          <a:prstGeom prst="rect">
            <a:avLst/>
          </a:prstGeom>
        </p:spPr>
      </p:pic>
      <p:grpSp>
        <p:nvGrpSpPr>
          <p:cNvPr id="15" name="Group 14">
            <a:extLst>
              <a:ext uri="{FF2B5EF4-FFF2-40B4-BE49-F238E27FC236}">
                <a16:creationId xmlns:a16="http://schemas.microsoft.com/office/drawing/2014/main" id="{5CE79EFA-3EF8-B80B-172F-4390C1C0597C}"/>
              </a:ext>
            </a:extLst>
          </p:cNvPr>
          <p:cNvGrpSpPr/>
          <p:nvPr/>
        </p:nvGrpSpPr>
        <p:grpSpPr>
          <a:xfrm>
            <a:off x="93811" y="187053"/>
            <a:ext cx="7400022" cy="536695"/>
            <a:chOff x="354894" y="1025298"/>
            <a:chExt cx="7400022" cy="536695"/>
          </a:xfrm>
        </p:grpSpPr>
        <p:pic>
          <p:nvPicPr>
            <p:cNvPr id="8" name="Picture 7">
              <a:extLst>
                <a:ext uri="{FF2B5EF4-FFF2-40B4-BE49-F238E27FC236}">
                  <a16:creationId xmlns:a16="http://schemas.microsoft.com/office/drawing/2014/main" id="{E57234FD-20A8-C085-9A9A-93D5D8F59940}"/>
                </a:ext>
              </a:extLst>
            </p:cNvPr>
            <p:cNvPicPr>
              <a:picLocks noChangeAspect="1"/>
            </p:cNvPicPr>
            <p:nvPr/>
          </p:nvPicPr>
          <p:blipFill>
            <a:blip r:embed="rId4"/>
            <a:stretch>
              <a:fillRect/>
            </a:stretch>
          </p:blipFill>
          <p:spPr>
            <a:xfrm>
              <a:off x="354894" y="1025298"/>
              <a:ext cx="7400022" cy="536695"/>
            </a:xfrm>
            <a:prstGeom prst="rect">
              <a:avLst/>
            </a:prstGeom>
          </p:spPr>
        </p:pic>
        <p:pic>
          <p:nvPicPr>
            <p:cNvPr id="13" name="Picture 12">
              <a:extLst>
                <a:ext uri="{FF2B5EF4-FFF2-40B4-BE49-F238E27FC236}">
                  <a16:creationId xmlns:a16="http://schemas.microsoft.com/office/drawing/2014/main" id="{9060BB72-198B-BCBC-7216-1DEF9904FF23}"/>
                </a:ext>
              </a:extLst>
            </p:cNvPr>
            <p:cNvPicPr>
              <a:picLocks noChangeAspect="1"/>
            </p:cNvPicPr>
            <p:nvPr/>
          </p:nvPicPr>
          <p:blipFill rotWithShape="1">
            <a:blip r:embed="rId5"/>
            <a:srcRect l="67320" r="27913"/>
            <a:stretch/>
          </p:blipFill>
          <p:spPr>
            <a:xfrm>
              <a:off x="6747642" y="1102214"/>
              <a:ext cx="340536" cy="345127"/>
            </a:xfrm>
            <a:prstGeom prst="rect">
              <a:avLst/>
            </a:prstGeom>
          </p:spPr>
        </p:pic>
        <p:pic>
          <p:nvPicPr>
            <p:cNvPr id="14" name="Picture 13">
              <a:extLst>
                <a:ext uri="{FF2B5EF4-FFF2-40B4-BE49-F238E27FC236}">
                  <a16:creationId xmlns:a16="http://schemas.microsoft.com/office/drawing/2014/main" id="{078A7664-61B0-6C8F-5603-7BDB8732ECD9}"/>
                </a:ext>
              </a:extLst>
            </p:cNvPr>
            <p:cNvPicPr>
              <a:picLocks noChangeAspect="1"/>
            </p:cNvPicPr>
            <p:nvPr/>
          </p:nvPicPr>
          <p:blipFill rotWithShape="1">
            <a:blip r:embed="rId5"/>
            <a:srcRect l="83815" r="12173" b="5474"/>
            <a:stretch/>
          </p:blipFill>
          <p:spPr>
            <a:xfrm>
              <a:off x="5599912" y="1102214"/>
              <a:ext cx="286580" cy="326235"/>
            </a:xfrm>
            <a:prstGeom prst="rect">
              <a:avLst/>
            </a:prstGeom>
          </p:spPr>
        </p:pic>
      </p:grpSp>
      <p:graphicFrame>
        <p:nvGraphicFramePr>
          <p:cNvPr id="5" name="Table 4">
            <a:extLst>
              <a:ext uri="{FF2B5EF4-FFF2-40B4-BE49-F238E27FC236}">
                <a16:creationId xmlns:a16="http://schemas.microsoft.com/office/drawing/2014/main" id="{970BCF2D-EB68-7766-7C55-ED6795BB4EAA}"/>
              </a:ext>
            </a:extLst>
          </p:cNvPr>
          <p:cNvGraphicFramePr>
            <a:graphicFrameLocks noGrp="1"/>
          </p:cNvGraphicFramePr>
          <p:nvPr>
            <p:extLst>
              <p:ext uri="{D42A27DB-BD31-4B8C-83A1-F6EECF244321}">
                <p14:modId xmlns:p14="http://schemas.microsoft.com/office/powerpoint/2010/main" val="1197382003"/>
              </p:ext>
            </p:extLst>
          </p:nvPr>
        </p:nvGraphicFramePr>
        <p:xfrm>
          <a:off x="2383169" y="2364408"/>
          <a:ext cx="3335480" cy="1246632"/>
        </p:xfrm>
        <a:graphic>
          <a:graphicData uri="http://schemas.openxmlformats.org/drawingml/2006/table">
            <a:tbl>
              <a:tblPr firstRow="1" firstCol="1" bandRow="1">
                <a:tableStyleId>{5C22544A-7EE6-4342-B048-85BDC9FD1C3A}</a:tableStyleId>
              </a:tblPr>
              <a:tblGrid>
                <a:gridCol w="1667740">
                  <a:extLst>
                    <a:ext uri="{9D8B030D-6E8A-4147-A177-3AD203B41FA5}">
                      <a16:colId xmlns:a16="http://schemas.microsoft.com/office/drawing/2014/main" val="3481093180"/>
                    </a:ext>
                  </a:extLst>
                </a:gridCol>
                <a:gridCol w="1667740">
                  <a:extLst>
                    <a:ext uri="{9D8B030D-6E8A-4147-A177-3AD203B41FA5}">
                      <a16:colId xmlns:a16="http://schemas.microsoft.com/office/drawing/2014/main" val="3536001823"/>
                    </a:ext>
                  </a:extLst>
                </a:gridCol>
              </a:tblGrid>
              <a:tr h="0">
                <a:tc>
                  <a:txBody>
                    <a:bodyPr/>
                    <a:lstStyle/>
                    <a:p>
                      <a:pPr marL="228600" marR="0" algn="ctr">
                        <a:lnSpc>
                          <a:spcPct val="107000"/>
                        </a:lnSpc>
                        <a:spcBef>
                          <a:spcPts val="0"/>
                        </a:spcBef>
                        <a:spcAft>
                          <a:spcPts val="0"/>
                        </a:spcAft>
                      </a:pPr>
                      <a:r>
                        <a:rPr lang="en-US" sz="2000">
                          <a:solidFill>
                            <a:schemeClr val="tx2"/>
                          </a:solidFill>
                          <a:effectLst/>
                        </a:rPr>
                        <a:t> </a:t>
                      </a:r>
                      <a:endParaRPr lang="en-US" sz="20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marR="0">
                        <a:lnSpc>
                          <a:spcPct val="107000"/>
                        </a:lnSpc>
                        <a:spcBef>
                          <a:spcPts val="0"/>
                        </a:spcBef>
                        <a:spcAft>
                          <a:spcPts val="0"/>
                        </a:spcAft>
                      </a:pPr>
                      <a:r>
                        <a:rPr lang="en-US" sz="2000" dirty="0">
                          <a:solidFill>
                            <a:schemeClr val="tx2"/>
                          </a:solidFill>
                          <a:effectLst/>
                        </a:rPr>
                        <a:t>Kilogram</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32210820"/>
                  </a:ext>
                </a:extLst>
              </a:tr>
              <a:tr h="0">
                <a:tc>
                  <a:txBody>
                    <a:bodyPr/>
                    <a:lstStyle/>
                    <a:p>
                      <a:pPr marL="228600" marR="0">
                        <a:lnSpc>
                          <a:spcPct val="107000"/>
                        </a:lnSpc>
                        <a:spcBef>
                          <a:spcPts val="0"/>
                        </a:spcBef>
                        <a:spcAft>
                          <a:spcPts val="0"/>
                        </a:spcAft>
                      </a:pPr>
                      <a:r>
                        <a:rPr lang="en-US" sz="2000" b="0" dirty="0">
                          <a:solidFill>
                            <a:schemeClr val="tx2"/>
                          </a:solidFill>
                          <a:effectLst/>
                        </a:rPr>
                        <a:t>1 US Gallon</a:t>
                      </a:r>
                      <a:endParaRPr lang="en-US" sz="2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marR="0">
                        <a:lnSpc>
                          <a:spcPct val="107000"/>
                        </a:lnSpc>
                        <a:spcBef>
                          <a:spcPts val="0"/>
                        </a:spcBef>
                        <a:spcAft>
                          <a:spcPts val="0"/>
                        </a:spcAft>
                      </a:pPr>
                      <a:r>
                        <a:rPr lang="en-US" sz="2000" dirty="0">
                          <a:solidFill>
                            <a:schemeClr val="tx2"/>
                          </a:solidFill>
                          <a:effectLst/>
                        </a:rPr>
                        <a:t>3.8</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5110967"/>
                  </a:ext>
                </a:extLst>
              </a:tr>
              <a:tr h="0">
                <a:tc>
                  <a:txBody>
                    <a:bodyPr/>
                    <a:lstStyle/>
                    <a:p>
                      <a:pPr marL="228600" marR="0">
                        <a:lnSpc>
                          <a:spcPct val="107000"/>
                        </a:lnSpc>
                        <a:spcBef>
                          <a:spcPts val="0"/>
                        </a:spcBef>
                        <a:spcAft>
                          <a:spcPts val="0"/>
                        </a:spcAft>
                      </a:pPr>
                      <a:r>
                        <a:rPr lang="en-US" sz="2000" b="0" dirty="0">
                          <a:solidFill>
                            <a:schemeClr val="tx2"/>
                          </a:solidFill>
                          <a:effectLst/>
                        </a:rPr>
                        <a:t>1 Liter</a:t>
                      </a:r>
                      <a:endParaRPr lang="en-US" sz="2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marR="0">
                        <a:lnSpc>
                          <a:spcPct val="107000"/>
                        </a:lnSpc>
                        <a:spcBef>
                          <a:spcPts val="0"/>
                        </a:spcBef>
                        <a:spcAft>
                          <a:spcPts val="0"/>
                        </a:spcAft>
                      </a:pPr>
                      <a:r>
                        <a:rPr lang="en-US" sz="2000">
                          <a:solidFill>
                            <a:schemeClr val="tx2"/>
                          </a:solidFill>
                          <a:effectLst/>
                        </a:rPr>
                        <a:t>1.0038536</a:t>
                      </a:r>
                      <a:endParaRPr lang="en-US" sz="20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9352603"/>
                  </a:ext>
                </a:extLst>
              </a:tr>
              <a:tr h="0">
                <a:tc>
                  <a:txBody>
                    <a:bodyPr/>
                    <a:lstStyle/>
                    <a:p>
                      <a:pPr marL="228600" marR="0">
                        <a:lnSpc>
                          <a:spcPct val="107000"/>
                        </a:lnSpc>
                        <a:spcBef>
                          <a:spcPts val="0"/>
                        </a:spcBef>
                        <a:spcAft>
                          <a:spcPts val="0"/>
                        </a:spcAft>
                      </a:pPr>
                      <a:r>
                        <a:rPr lang="en-US" sz="2000" b="0" dirty="0">
                          <a:solidFill>
                            <a:schemeClr val="tx2"/>
                          </a:solidFill>
                          <a:effectLst/>
                        </a:rPr>
                        <a:t>1 Pound</a:t>
                      </a:r>
                      <a:endParaRPr lang="en-US" sz="2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marR="0">
                        <a:lnSpc>
                          <a:spcPct val="107000"/>
                        </a:lnSpc>
                        <a:spcBef>
                          <a:spcPts val="0"/>
                        </a:spcBef>
                        <a:spcAft>
                          <a:spcPts val="0"/>
                        </a:spcAft>
                      </a:pPr>
                      <a:r>
                        <a:rPr lang="en-US" sz="2000" dirty="0">
                          <a:solidFill>
                            <a:schemeClr val="tx2"/>
                          </a:solidFill>
                          <a:effectLst/>
                        </a:rPr>
                        <a:t>0.453592</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6905061"/>
                  </a:ext>
                </a:extLst>
              </a:tr>
            </a:tbl>
          </a:graphicData>
        </a:graphic>
      </p:graphicFrame>
      <p:sp>
        <p:nvSpPr>
          <p:cNvPr id="6" name="TextBox 5">
            <a:extLst>
              <a:ext uri="{FF2B5EF4-FFF2-40B4-BE49-F238E27FC236}">
                <a16:creationId xmlns:a16="http://schemas.microsoft.com/office/drawing/2014/main" id="{4372074C-B6A1-A929-D510-260997AD7C25}"/>
              </a:ext>
            </a:extLst>
          </p:cNvPr>
          <p:cNvSpPr txBox="1"/>
          <p:nvPr/>
        </p:nvSpPr>
        <p:spPr>
          <a:xfrm>
            <a:off x="2383169" y="3975299"/>
            <a:ext cx="3335480" cy="923330"/>
          </a:xfrm>
          <a:prstGeom prst="rect">
            <a:avLst/>
          </a:prstGeom>
          <a:noFill/>
        </p:spPr>
        <p:txBody>
          <a:bodyPr wrap="square" rtlCol="0">
            <a:spAutoFit/>
          </a:bodyPr>
          <a:lstStyle/>
          <a:p>
            <a:r>
              <a:rPr lang="en-US" b="1" dirty="0">
                <a:solidFill>
                  <a:schemeClr val="tx2"/>
                </a:solidFill>
              </a:rPr>
              <a:t>Accepted Units:</a:t>
            </a:r>
            <a:r>
              <a:rPr lang="en-US" dirty="0">
                <a:solidFill>
                  <a:schemeClr val="tx2"/>
                </a:solidFill>
              </a:rPr>
              <a:t> </a:t>
            </a:r>
            <a:r>
              <a:rPr lang="en-US" sz="1800" b="1" dirty="0">
                <a:solidFill>
                  <a:schemeClr val="tx2"/>
                </a:solidFill>
                <a:effectLst/>
                <a:latin typeface="Calibri Light" panose="020F0302020204030204" pitchFamily="34" charset="0"/>
                <a:ea typeface="Calibri" panose="020F0502020204030204" pitchFamily="34" charset="0"/>
              </a:rPr>
              <a:t>US gallon, liter, kilogram, pound</a:t>
            </a:r>
          </a:p>
          <a:p>
            <a:pPr algn="ctr"/>
            <a:r>
              <a:rPr lang="en-US" b="1" dirty="0">
                <a:solidFill>
                  <a:schemeClr val="tx2"/>
                </a:solidFill>
                <a:latin typeface="Calibri Light" panose="020F0302020204030204" pitchFamily="34" charset="0"/>
                <a:ea typeface="Calibri" panose="020F0502020204030204" pitchFamily="34" charset="0"/>
              </a:rPr>
              <a:t>(Same as SIMAP Accepts)</a:t>
            </a:r>
            <a:endParaRPr lang="en-US" dirty="0">
              <a:solidFill>
                <a:schemeClr val="tx2"/>
              </a:solidFill>
            </a:endParaRPr>
          </a:p>
        </p:txBody>
      </p:sp>
    </p:spTree>
    <p:extLst>
      <p:ext uri="{BB962C8B-B14F-4D97-AF65-F5344CB8AC3E}">
        <p14:creationId xmlns:p14="http://schemas.microsoft.com/office/powerpoint/2010/main" val="216686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7277A-CC77-751B-870D-7D7B9DAB3E08}"/>
              </a:ext>
            </a:extLst>
          </p:cNvPr>
          <p:cNvSpPr>
            <a:spLocks noGrp="1"/>
          </p:cNvSpPr>
          <p:nvPr>
            <p:ph type="title"/>
          </p:nvPr>
        </p:nvSpPr>
        <p:spPr/>
        <p:txBody>
          <a:bodyPr/>
          <a:lstStyle/>
          <a:p>
            <a:endParaRPr lang="en-US" dirty="0"/>
          </a:p>
        </p:txBody>
      </p:sp>
      <p:sp>
        <p:nvSpPr>
          <p:cNvPr id="3" name="Slide Number Placeholder 2">
            <a:extLst>
              <a:ext uri="{FF2B5EF4-FFF2-40B4-BE49-F238E27FC236}">
                <a16:creationId xmlns:a16="http://schemas.microsoft.com/office/drawing/2014/main" id="{100D0D5C-E104-AD99-5815-CB5D8468C77C}"/>
              </a:ext>
            </a:extLst>
          </p:cNvPr>
          <p:cNvSpPr>
            <a:spLocks noGrp="1"/>
          </p:cNvSpPr>
          <p:nvPr>
            <p:ph type="sldNum" sz="quarter" idx="12"/>
          </p:nvPr>
        </p:nvSpPr>
        <p:spPr/>
        <p:txBody>
          <a:bodyPr/>
          <a:lstStyle/>
          <a:p>
            <a:fld id="{177CE274-8713-884F-B04F-B6B90AF41963}" type="slidenum">
              <a:rPr lang="en-US" smtClean="0"/>
              <a:pPr/>
              <a:t>28</a:t>
            </a:fld>
            <a:endParaRPr lang="en-US"/>
          </a:p>
        </p:txBody>
      </p:sp>
      <p:pic>
        <p:nvPicPr>
          <p:cNvPr id="9" name="Picture 8">
            <a:extLst>
              <a:ext uri="{FF2B5EF4-FFF2-40B4-BE49-F238E27FC236}">
                <a16:creationId xmlns:a16="http://schemas.microsoft.com/office/drawing/2014/main" id="{9B4A791B-76C3-6FD3-C804-875C59221AA1}"/>
              </a:ext>
            </a:extLst>
          </p:cNvPr>
          <p:cNvPicPr>
            <a:picLocks noChangeAspect="1"/>
          </p:cNvPicPr>
          <p:nvPr/>
        </p:nvPicPr>
        <p:blipFill>
          <a:blip r:embed="rId2"/>
          <a:stretch>
            <a:fillRect/>
          </a:stretch>
        </p:blipFill>
        <p:spPr>
          <a:xfrm>
            <a:off x="1230937" y="1186136"/>
            <a:ext cx="1485976" cy="3772094"/>
          </a:xfrm>
          <a:prstGeom prst="rect">
            <a:avLst/>
          </a:prstGeom>
        </p:spPr>
      </p:pic>
      <p:pic>
        <p:nvPicPr>
          <p:cNvPr id="11" name="Picture 10">
            <a:extLst>
              <a:ext uri="{FF2B5EF4-FFF2-40B4-BE49-F238E27FC236}">
                <a16:creationId xmlns:a16="http://schemas.microsoft.com/office/drawing/2014/main" id="{695B9173-5671-C3F1-A480-9B2D405F9F68}"/>
              </a:ext>
            </a:extLst>
          </p:cNvPr>
          <p:cNvPicPr>
            <a:picLocks noChangeAspect="1"/>
          </p:cNvPicPr>
          <p:nvPr/>
        </p:nvPicPr>
        <p:blipFill>
          <a:blip r:embed="rId3"/>
          <a:stretch>
            <a:fillRect/>
          </a:stretch>
        </p:blipFill>
        <p:spPr>
          <a:xfrm>
            <a:off x="1230937" y="4954042"/>
            <a:ext cx="1397072" cy="342918"/>
          </a:xfrm>
          <a:prstGeom prst="rect">
            <a:avLst/>
          </a:prstGeom>
        </p:spPr>
      </p:pic>
      <p:grpSp>
        <p:nvGrpSpPr>
          <p:cNvPr id="15" name="Group 14">
            <a:extLst>
              <a:ext uri="{FF2B5EF4-FFF2-40B4-BE49-F238E27FC236}">
                <a16:creationId xmlns:a16="http://schemas.microsoft.com/office/drawing/2014/main" id="{B6DBA612-2FB3-CCD5-B94E-EB767F634DB6}"/>
              </a:ext>
            </a:extLst>
          </p:cNvPr>
          <p:cNvGrpSpPr/>
          <p:nvPr/>
        </p:nvGrpSpPr>
        <p:grpSpPr>
          <a:xfrm>
            <a:off x="117388" y="241571"/>
            <a:ext cx="7597869" cy="496561"/>
            <a:chOff x="354894" y="1335279"/>
            <a:chExt cx="7597869" cy="496561"/>
          </a:xfrm>
        </p:grpSpPr>
        <p:pic>
          <p:nvPicPr>
            <p:cNvPr id="6" name="Picture 5">
              <a:extLst>
                <a:ext uri="{FF2B5EF4-FFF2-40B4-BE49-F238E27FC236}">
                  <a16:creationId xmlns:a16="http://schemas.microsoft.com/office/drawing/2014/main" id="{ABB311E6-E36F-8733-A111-86E1DC860325}"/>
                </a:ext>
              </a:extLst>
            </p:cNvPr>
            <p:cNvPicPr>
              <a:picLocks noChangeAspect="1"/>
            </p:cNvPicPr>
            <p:nvPr/>
          </p:nvPicPr>
          <p:blipFill>
            <a:blip r:embed="rId4"/>
            <a:stretch>
              <a:fillRect/>
            </a:stretch>
          </p:blipFill>
          <p:spPr>
            <a:xfrm>
              <a:off x="354894" y="1335279"/>
              <a:ext cx="7597869" cy="496561"/>
            </a:xfrm>
            <a:prstGeom prst="rect">
              <a:avLst/>
            </a:prstGeom>
          </p:spPr>
        </p:pic>
        <p:pic>
          <p:nvPicPr>
            <p:cNvPr id="13" name="Picture 12">
              <a:extLst>
                <a:ext uri="{FF2B5EF4-FFF2-40B4-BE49-F238E27FC236}">
                  <a16:creationId xmlns:a16="http://schemas.microsoft.com/office/drawing/2014/main" id="{62782ED2-8891-3057-AAEB-C13308238DB7}"/>
                </a:ext>
              </a:extLst>
            </p:cNvPr>
            <p:cNvPicPr>
              <a:picLocks noChangeAspect="1"/>
            </p:cNvPicPr>
            <p:nvPr/>
          </p:nvPicPr>
          <p:blipFill rotWithShape="1">
            <a:blip r:embed="rId5"/>
            <a:srcRect l="67320" r="27913"/>
            <a:stretch/>
          </p:blipFill>
          <p:spPr>
            <a:xfrm>
              <a:off x="6873765" y="1388594"/>
              <a:ext cx="340536" cy="345127"/>
            </a:xfrm>
            <a:prstGeom prst="rect">
              <a:avLst/>
            </a:prstGeom>
          </p:spPr>
        </p:pic>
        <p:pic>
          <p:nvPicPr>
            <p:cNvPr id="14" name="Picture 13">
              <a:extLst>
                <a:ext uri="{FF2B5EF4-FFF2-40B4-BE49-F238E27FC236}">
                  <a16:creationId xmlns:a16="http://schemas.microsoft.com/office/drawing/2014/main" id="{CB4D5502-A008-C9B8-9F69-885C4EA60CE9}"/>
                </a:ext>
              </a:extLst>
            </p:cNvPr>
            <p:cNvPicPr>
              <a:picLocks noChangeAspect="1"/>
            </p:cNvPicPr>
            <p:nvPr/>
          </p:nvPicPr>
          <p:blipFill rotWithShape="1">
            <a:blip r:embed="rId5"/>
            <a:srcRect l="83815" r="12173" b="5474"/>
            <a:stretch/>
          </p:blipFill>
          <p:spPr>
            <a:xfrm>
              <a:off x="5707117" y="1388594"/>
              <a:ext cx="286580" cy="326235"/>
            </a:xfrm>
            <a:prstGeom prst="rect">
              <a:avLst/>
            </a:prstGeom>
          </p:spPr>
        </p:pic>
      </p:grpSp>
      <p:sp>
        <p:nvSpPr>
          <p:cNvPr id="7" name="Text Placeholder 3">
            <a:extLst>
              <a:ext uri="{FF2B5EF4-FFF2-40B4-BE49-F238E27FC236}">
                <a16:creationId xmlns:a16="http://schemas.microsoft.com/office/drawing/2014/main" id="{71909CB7-225E-B4DF-3DA4-86D31FDD1014}"/>
              </a:ext>
            </a:extLst>
          </p:cNvPr>
          <p:cNvSpPr>
            <a:spLocks noGrp="1"/>
          </p:cNvSpPr>
          <p:nvPr>
            <p:ph type="body" sz="quarter" idx="13"/>
          </p:nvPr>
        </p:nvSpPr>
        <p:spPr>
          <a:xfrm>
            <a:off x="6235546" y="1335024"/>
            <a:ext cx="3569559" cy="3813048"/>
          </a:xfrm>
        </p:spPr>
        <p:txBody>
          <a:bodyPr>
            <a:normAutofit/>
          </a:bodyPr>
          <a:lstStyle/>
          <a:p>
            <a:r>
              <a:rPr lang="en-US" dirty="0"/>
              <a:t>If select “Yes”, will include a tab in the output file with the total amount of spend categorized to each category</a:t>
            </a:r>
          </a:p>
          <a:p>
            <a:r>
              <a:rPr lang="en-US" dirty="0"/>
              <a:t>Spend is split evenly among all categories for an item</a:t>
            </a:r>
          </a:p>
        </p:txBody>
      </p:sp>
    </p:spTree>
    <p:extLst>
      <p:ext uri="{BB962C8B-B14F-4D97-AF65-F5344CB8AC3E}">
        <p14:creationId xmlns:p14="http://schemas.microsoft.com/office/powerpoint/2010/main" val="1258523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7277A-CC77-751B-870D-7D7B9DAB3E08}"/>
              </a:ext>
            </a:extLst>
          </p:cNvPr>
          <p:cNvSpPr>
            <a:spLocks noGrp="1"/>
          </p:cNvSpPr>
          <p:nvPr>
            <p:ph type="title"/>
          </p:nvPr>
        </p:nvSpPr>
        <p:spPr/>
        <p:txBody>
          <a:bodyPr/>
          <a:lstStyle/>
          <a:p>
            <a:endParaRPr lang="en-US" dirty="0"/>
          </a:p>
        </p:txBody>
      </p:sp>
      <p:sp>
        <p:nvSpPr>
          <p:cNvPr id="3" name="Slide Number Placeholder 2">
            <a:extLst>
              <a:ext uri="{FF2B5EF4-FFF2-40B4-BE49-F238E27FC236}">
                <a16:creationId xmlns:a16="http://schemas.microsoft.com/office/drawing/2014/main" id="{100D0D5C-E104-AD99-5815-CB5D8468C77C}"/>
              </a:ext>
            </a:extLst>
          </p:cNvPr>
          <p:cNvSpPr>
            <a:spLocks noGrp="1"/>
          </p:cNvSpPr>
          <p:nvPr>
            <p:ph type="sldNum" sz="quarter" idx="12"/>
          </p:nvPr>
        </p:nvSpPr>
        <p:spPr/>
        <p:txBody>
          <a:bodyPr/>
          <a:lstStyle/>
          <a:p>
            <a:fld id="{177CE274-8713-884F-B04F-B6B90AF41963}" type="slidenum">
              <a:rPr lang="en-US" smtClean="0"/>
              <a:pPr/>
              <a:t>29</a:t>
            </a:fld>
            <a:endParaRPr lang="en-US"/>
          </a:p>
        </p:txBody>
      </p:sp>
      <p:sp>
        <p:nvSpPr>
          <p:cNvPr id="4" name="Text Placeholder 3">
            <a:extLst>
              <a:ext uri="{FF2B5EF4-FFF2-40B4-BE49-F238E27FC236}">
                <a16:creationId xmlns:a16="http://schemas.microsoft.com/office/drawing/2014/main" id="{247F1A5C-DD83-66B0-4B73-4515ADDE360D}"/>
              </a:ext>
            </a:extLst>
          </p:cNvPr>
          <p:cNvSpPr>
            <a:spLocks noGrp="1"/>
          </p:cNvSpPr>
          <p:nvPr>
            <p:ph type="body" sz="quarter" idx="13"/>
          </p:nvPr>
        </p:nvSpPr>
        <p:spPr>
          <a:xfrm>
            <a:off x="5629618" y="1335024"/>
            <a:ext cx="4175487" cy="3813048"/>
          </a:xfrm>
        </p:spPr>
        <p:txBody>
          <a:bodyPr/>
          <a:lstStyle/>
          <a:p>
            <a:r>
              <a:rPr lang="en-US" dirty="0"/>
              <a:t>If you select “Yes”</a:t>
            </a:r>
          </a:p>
          <a:p>
            <a:r>
              <a:rPr lang="en-US" dirty="0"/>
              <a:t>Many food purchasing datasets have abbreviations</a:t>
            </a:r>
          </a:p>
          <a:p>
            <a:r>
              <a:rPr lang="en-US" dirty="0"/>
              <a:t>Converts the word before --&gt; to the word after --&gt;</a:t>
            </a:r>
          </a:p>
          <a:p>
            <a:r>
              <a:rPr lang="en-US" dirty="0"/>
              <a:t>These will show up in the Autocorrected Lines tab for ease of visual verification</a:t>
            </a:r>
          </a:p>
        </p:txBody>
      </p:sp>
      <p:pic>
        <p:nvPicPr>
          <p:cNvPr id="13" name="Picture 12">
            <a:extLst>
              <a:ext uri="{FF2B5EF4-FFF2-40B4-BE49-F238E27FC236}">
                <a16:creationId xmlns:a16="http://schemas.microsoft.com/office/drawing/2014/main" id="{48490627-75D0-AEEB-C218-0800CFA033D0}"/>
              </a:ext>
            </a:extLst>
          </p:cNvPr>
          <p:cNvPicPr>
            <a:picLocks noChangeAspect="1"/>
          </p:cNvPicPr>
          <p:nvPr/>
        </p:nvPicPr>
        <p:blipFill>
          <a:blip r:embed="rId3"/>
          <a:stretch>
            <a:fillRect/>
          </a:stretch>
        </p:blipFill>
        <p:spPr>
          <a:xfrm>
            <a:off x="231987" y="737986"/>
            <a:ext cx="4883401" cy="4635738"/>
          </a:xfrm>
          <a:prstGeom prst="rect">
            <a:avLst/>
          </a:prstGeom>
        </p:spPr>
      </p:pic>
      <p:grpSp>
        <p:nvGrpSpPr>
          <p:cNvPr id="10" name="Group 9">
            <a:extLst>
              <a:ext uri="{FF2B5EF4-FFF2-40B4-BE49-F238E27FC236}">
                <a16:creationId xmlns:a16="http://schemas.microsoft.com/office/drawing/2014/main" id="{67C041C2-897E-E98A-6E13-2A12AA6D10F7}"/>
              </a:ext>
            </a:extLst>
          </p:cNvPr>
          <p:cNvGrpSpPr/>
          <p:nvPr/>
        </p:nvGrpSpPr>
        <p:grpSpPr>
          <a:xfrm>
            <a:off x="0" y="286051"/>
            <a:ext cx="7143218" cy="345127"/>
            <a:chOff x="354894" y="1427111"/>
            <a:chExt cx="7143218" cy="345127"/>
          </a:xfrm>
        </p:grpSpPr>
        <p:pic>
          <p:nvPicPr>
            <p:cNvPr id="6" name="Picture 5">
              <a:extLst>
                <a:ext uri="{FF2B5EF4-FFF2-40B4-BE49-F238E27FC236}">
                  <a16:creationId xmlns:a16="http://schemas.microsoft.com/office/drawing/2014/main" id="{B913634C-FBE7-7752-090C-073AD65A04B2}"/>
                </a:ext>
              </a:extLst>
            </p:cNvPr>
            <p:cNvPicPr>
              <a:picLocks noChangeAspect="1"/>
            </p:cNvPicPr>
            <p:nvPr/>
          </p:nvPicPr>
          <p:blipFill>
            <a:blip r:embed="rId4"/>
            <a:stretch>
              <a:fillRect/>
            </a:stretch>
          </p:blipFill>
          <p:spPr>
            <a:xfrm>
              <a:off x="354894" y="1427111"/>
              <a:ext cx="7143218" cy="345127"/>
            </a:xfrm>
            <a:prstGeom prst="rect">
              <a:avLst/>
            </a:prstGeom>
          </p:spPr>
        </p:pic>
        <p:pic>
          <p:nvPicPr>
            <p:cNvPr id="7" name="Picture 6">
              <a:extLst>
                <a:ext uri="{FF2B5EF4-FFF2-40B4-BE49-F238E27FC236}">
                  <a16:creationId xmlns:a16="http://schemas.microsoft.com/office/drawing/2014/main" id="{DCB4F0C5-4DB6-C2A1-FD42-70B5CC802D50}"/>
                </a:ext>
              </a:extLst>
            </p:cNvPr>
            <p:cNvPicPr>
              <a:picLocks noChangeAspect="1"/>
            </p:cNvPicPr>
            <p:nvPr/>
          </p:nvPicPr>
          <p:blipFill rotWithShape="1">
            <a:blip r:embed="rId4"/>
            <a:srcRect l="67320" r="27913"/>
            <a:stretch/>
          </p:blipFill>
          <p:spPr>
            <a:xfrm>
              <a:off x="6337738" y="1427111"/>
              <a:ext cx="340536" cy="345127"/>
            </a:xfrm>
            <a:prstGeom prst="rect">
              <a:avLst/>
            </a:prstGeom>
          </p:spPr>
        </p:pic>
        <p:pic>
          <p:nvPicPr>
            <p:cNvPr id="9" name="Picture 8">
              <a:extLst>
                <a:ext uri="{FF2B5EF4-FFF2-40B4-BE49-F238E27FC236}">
                  <a16:creationId xmlns:a16="http://schemas.microsoft.com/office/drawing/2014/main" id="{189B7992-2A5A-9532-204E-7587930527F7}"/>
                </a:ext>
              </a:extLst>
            </p:cNvPr>
            <p:cNvPicPr>
              <a:picLocks noChangeAspect="1"/>
            </p:cNvPicPr>
            <p:nvPr/>
          </p:nvPicPr>
          <p:blipFill rotWithShape="1">
            <a:blip r:embed="rId4"/>
            <a:srcRect l="83815" r="12173" b="5474"/>
            <a:stretch/>
          </p:blipFill>
          <p:spPr>
            <a:xfrm>
              <a:off x="5183702" y="1427111"/>
              <a:ext cx="286580" cy="326235"/>
            </a:xfrm>
            <a:prstGeom prst="rect">
              <a:avLst/>
            </a:prstGeom>
          </p:spPr>
        </p:pic>
      </p:grpSp>
      <p:pic>
        <p:nvPicPr>
          <p:cNvPr id="5" name="Picture 4">
            <a:extLst>
              <a:ext uri="{FF2B5EF4-FFF2-40B4-BE49-F238E27FC236}">
                <a16:creationId xmlns:a16="http://schemas.microsoft.com/office/drawing/2014/main" id="{FDEFAEB6-95CD-C5DF-3293-EAFBD39EDB2B}"/>
              </a:ext>
            </a:extLst>
          </p:cNvPr>
          <p:cNvPicPr>
            <a:picLocks noChangeAspect="1"/>
          </p:cNvPicPr>
          <p:nvPr/>
        </p:nvPicPr>
        <p:blipFill>
          <a:blip r:embed="rId5"/>
          <a:stretch>
            <a:fillRect/>
          </a:stretch>
        </p:blipFill>
        <p:spPr>
          <a:xfrm>
            <a:off x="2415049" y="5328167"/>
            <a:ext cx="1358970" cy="273064"/>
          </a:xfrm>
          <a:prstGeom prst="rect">
            <a:avLst/>
          </a:prstGeom>
        </p:spPr>
      </p:pic>
    </p:spTree>
    <p:extLst>
      <p:ext uri="{BB962C8B-B14F-4D97-AF65-F5344CB8AC3E}">
        <p14:creationId xmlns:p14="http://schemas.microsoft.com/office/powerpoint/2010/main" val="2718019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sp>
        <p:nvSpPr>
          <p:cNvPr id="25" name="Google Shape;25;p4"/>
          <p:cNvSpPr txBox="1">
            <a:spLocks noGrp="1"/>
          </p:cNvSpPr>
          <p:nvPr>
            <p:ph type="ctrTitle" idx="4294967295"/>
          </p:nvPr>
        </p:nvSpPr>
        <p:spPr>
          <a:xfrm>
            <a:off x="503222" y="1195945"/>
            <a:ext cx="8334333" cy="653333"/>
          </a:xfrm>
          <a:prstGeom prst="rect">
            <a:avLst/>
          </a:prstGeom>
        </p:spPr>
        <p:txBody>
          <a:bodyPr spcFirstLastPara="1" vert="horz" wrap="square" lIns="101583" tIns="101583" rIns="101583" bIns="101583" rtlCol="0" anchor="t" anchorCtr="0">
            <a:noAutofit/>
          </a:bodyPr>
          <a:lstStyle/>
          <a:p>
            <a:pPr>
              <a:spcBef>
                <a:spcPts val="0"/>
              </a:spcBef>
            </a:pPr>
            <a:r>
              <a:rPr lang="en" sz="3333">
                <a:solidFill>
                  <a:schemeClr val="tx2"/>
                </a:solidFill>
              </a:rPr>
              <a:t>Session Feedback</a:t>
            </a:r>
            <a:endParaRPr sz="3333">
              <a:solidFill>
                <a:schemeClr val="tx2"/>
              </a:solidFill>
            </a:endParaRPr>
          </a:p>
        </p:txBody>
      </p:sp>
      <p:sp>
        <p:nvSpPr>
          <p:cNvPr id="26" name="Google Shape;26;p4"/>
          <p:cNvSpPr txBox="1"/>
          <p:nvPr/>
        </p:nvSpPr>
        <p:spPr>
          <a:xfrm>
            <a:off x="774111" y="1914834"/>
            <a:ext cx="6068000" cy="2513474"/>
          </a:xfrm>
          <a:prstGeom prst="rect">
            <a:avLst/>
          </a:prstGeom>
          <a:noFill/>
          <a:ln>
            <a:noFill/>
          </a:ln>
        </p:spPr>
        <p:txBody>
          <a:bodyPr spcFirstLastPara="1" wrap="square" lIns="101583" tIns="101583" rIns="101583" bIns="101583" anchor="t" anchorCtr="0">
            <a:spAutoFit/>
          </a:bodyPr>
          <a:lstStyle/>
          <a:p>
            <a:pPr>
              <a:lnSpc>
                <a:spcPct val="150000"/>
              </a:lnSpc>
            </a:pPr>
            <a:r>
              <a:rPr lang="en" sz="2000" dirty="0">
                <a:solidFill>
                  <a:schemeClr val="tx2"/>
                </a:solidFill>
              </a:rPr>
              <a:t>In the #AASHE24 Mobile App, you can leave feedback for this session. Feedback helps us improve our content year over year.</a:t>
            </a:r>
            <a:endParaRPr sz="2000" dirty="0">
              <a:solidFill>
                <a:schemeClr val="tx2"/>
              </a:solidFill>
            </a:endParaRPr>
          </a:p>
          <a:p>
            <a:pPr marL="507995" indent="-380996">
              <a:lnSpc>
                <a:spcPct val="150000"/>
              </a:lnSpc>
              <a:buClr>
                <a:schemeClr val="dk1"/>
              </a:buClr>
              <a:buSzPts val="1800"/>
              <a:buChar char="●"/>
            </a:pPr>
            <a:r>
              <a:rPr lang="en" sz="2000" dirty="0">
                <a:solidFill>
                  <a:schemeClr val="tx2"/>
                </a:solidFill>
              </a:rPr>
              <a:t>No mobile device? Stop by the Registration desk and we’ll be happy to note your feedback.</a:t>
            </a:r>
            <a:endParaRPr sz="2000" dirty="0">
              <a:solidFill>
                <a:schemeClr val="tx2"/>
              </a:solidFill>
            </a:endParaRPr>
          </a:p>
        </p:txBody>
      </p:sp>
      <p:sp>
        <p:nvSpPr>
          <p:cNvPr id="27" name="Google Shape;27;p4"/>
          <p:cNvSpPr/>
          <p:nvPr/>
        </p:nvSpPr>
        <p:spPr>
          <a:xfrm>
            <a:off x="7100695" y="2289472"/>
            <a:ext cx="2673333" cy="3388667"/>
          </a:xfrm>
          <a:prstGeom prst="round2SameRect">
            <a:avLst>
              <a:gd name="adj1" fmla="val 16667"/>
              <a:gd name="adj2" fmla="val 0"/>
            </a:avLst>
          </a:prstGeom>
          <a:solidFill>
            <a:srgbClr val="00BCE4"/>
          </a:solidFill>
          <a:ln w="28575" cap="flat" cmpd="sng">
            <a:solidFill>
              <a:srgbClr val="15387F"/>
            </a:solidFill>
            <a:prstDash val="solid"/>
            <a:round/>
            <a:headEnd type="none" w="sm" len="sm"/>
            <a:tailEnd type="none" w="sm" len="sm"/>
          </a:ln>
        </p:spPr>
        <p:txBody>
          <a:bodyPr spcFirstLastPara="1" wrap="square" lIns="101583" tIns="101583" rIns="101583" bIns="101583" anchor="ctr" anchorCtr="0">
            <a:noAutofit/>
          </a:bodyPr>
          <a:lstStyle/>
          <a:p>
            <a:pPr algn="ctr"/>
            <a:endParaRPr sz="2000"/>
          </a:p>
        </p:txBody>
      </p:sp>
      <p:sp>
        <p:nvSpPr>
          <p:cNvPr id="28" name="Google Shape;28;p4"/>
          <p:cNvSpPr txBox="1"/>
          <p:nvPr/>
        </p:nvSpPr>
        <p:spPr>
          <a:xfrm>
            <a:off x="7100695" y="2525417"/>
            <a:ext cx="2673333" cy="524333"/>
          </a:xfrm>
          <a:prstGeom prst="rect">
            <a:avLst/>
          </a:prstGeom>
          <a:noFill/>
          <a:ln>
            <a:noFill/>
          </a:ln>
        </p:spPr>
        <p:txBody>
          <a:bodyPr spcFirstLastPara="1" wrap="square" lIns="101583" tIns="101583" rIns="101583" bIns="101583" anchor="t" anchorCtr="0">
            <a:noAutofit/>
          </a:bodyPr>
          <a:lstStyle/>
          <a:p>
            <a:pPr algn="ctr"/>
            <a:r>
              <a:rPr lang="en" sz="2000" b="1">
                <a:solidFill>
                  <a:schemeClr val="lt1"/>
                </a:solidFill>
              </a:rPr>
              <a:t>Scan to download the #AASHE24 Mobile App</a:t>
            </a:r>
            <a:endParaRPr sz="2000" b="1">
              <a:solidFill>
                <a:schemeClr val="lt1"/>
              </a:solidFill>
            </a:endParaRPr>
          </a:p>
        </p:txBody>
      </p:sp>
      <p:pic>
        <p:nvPicPr>
          <p:cNvPr id="29" name="Google Shape;29;p4"/>
          <p:cNvPicPr preferRelativeResize="0"/>
          <p:nvPr/>
        </p:nvPicPr>
        <p:blipFill>
          <a:blip r:embed="rId3">
            <a:alphaModFix/>
          </a:blip>
          <a:stretch>
            <a:fillRect/>
          </a:stretch>
        </p:blipFill>
        <p:spPr>
          <a:xfrm>
            <a:off x="7379028" y="3360583"/>
            <a:ext cx="2116667" cy="2116667"/>
          </a:xfrm>
          <a:prstGeom prst="rect">
            <a:avLst/>
          </a:prstGeom>
          <a:noFill/>
          <a:ln w="9525" cap="flat" cmpd="sng">
            <a:solidFill>
              <a:schemeClr val="dk2"/>
            </a:solidFill>
            <a:prstDash val="solid"/>
            <a:round/>
            <a:headEnd type="none" w="sm" len="sm"/>
            <a:tailEnd type="none" w="sm" len="sm"/>
          </a:ln>
        </p:spPr>
      </p:pic>
      <p:sp>
        <p:nvSpPr>
          <p:cNvPr id="2" name="Rectangle 1">
            <a:extLst>
              <a:ext uri="{FF2B5EF4-FFF2-40B4-BE49-F238E27FC236}">
                <a16:creationId xmlns:a16="http://schemas.microsoft.com/office/drawing/2014/main" id="{2840BC47-6FA6-F6A8-9530-9BF0075023C8}"/>
              </a:ext>
            </a:extLst>
          </p:cNvPr>
          <p:cNvSpPr/>
          <p:nvPr/>
        </p:nvSpPr>
        <p:spPr>
          <a:xfrm>
            <a:off x="334736" y="5374442"/>
            <a:ext cx="1796143" cy="1446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1596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0D0D5C-E104-AD99-5815-CB5D8468C77C}"/>
              </a:ext>
            </a:extLst>
          </p:cNvPr>
          <p:cNvSpPr>
            <a:spLocks noGrp="1"/>
          </p:cNvSpPr>
          <p:nvPr>
            <p:ph type="sldNum" sz="quarter" idx="12"/>
          </p:nvPr>
        </p:nvSpPr>
        <p:spPr/>
        <p:txBody>
          <a:bodyPr/>
          <a:lstStyle/>
          <a:p>
            <a:fld id="{177CE274-8713-884F-B04F-B6B90AF41963}" type="slidenum">
              <a:rPr lang="en-US" smtClean="0"/>
              <a:pPr/>
              <a:t>30</a:t>
            </a:fld>
            <a:endParaRPr lang="en-US"/>
          </a:p>
        </p:txBody>
      </p:sp>
      <p:sp>
        <p:nvSpPr>
          <p:cNvPr id="4" name="Text Placeholder 3">
            <a:extLst>
              <a:ext uri="{FF2B5EF4-FFF2-40B4-BE49-F238E27FC236}">
                <a16:creationId xmlns:a16="http://schemas.microsoft.com/office/drawing/2014/main" id="{247F1A5C-DD83-66B0-4B73-4515ADDE360D}"/>
              </a:ext>
            </a:extLst>
          </p:cNvPr>
          <p:cNvSpPr>
            <a:spLocks noGrp="1"/>
          </p:cNvSpPr>
          <p:nvPr>
            <p:ph type="body" sz="quarter" idx="13"/>
          </p:nvPr>
        </p:nvSpPr>
        <p:spPr>
          <a:xfrm>
            <a:off x="7112754" y="1335024"/>
            <a:ext cx="2692351" cy="3813048"/>
          </a:xfrm>
        </p:spPr>
        <p:txBody>
          <a:bodyPr/>
          <a:lstStyle/>
          <a:p>
            <a:r>
              <a:rPr lang="en-US" dirty="0"/>
              <a:t>If you select “No”, will only consider the most likely autocorrection</a:t>
            </a:r>
          </a:p>
          <a:p>
            <a:endParaRPr lang="en-US" dirty="0"/>
          </a:p>
          <a:p>
            <a:r>
              <a:rPr lang="en-US" dirty="0"/>
              <a:t>Useful if words are only slightly misspelled </a:t>
            </a:r>
          </a:p>
        </p:txBody>
      </p:sp>
      <p:pic>
        <p:nvPicPr>
          <p:cNvPr id="6" name="Picture 5">
            <a:extLst>
              <a:ext uri="{FF2B5EF4-FFF2-40B4-BE49-F238E27FC236}">
                <a16:creationId xmlns:a16="http://schemas.microsoft.com/office/drawing/2014/main" id="{C5531DE1-F32A-A416-F51E-B9824A6CD82F}"/>
              </a:ext>
            </a:extLst>
          </p:cNvPr>
          <p:cNvPicPr>
            <a:picLocks noChangeAspect="1"/>
          </p:cNvPicPr>
          <p:nvPr/>
        </p:nvPicPr>
        <p:blipFill>
          <a:blip r:embed="rId2"/>
          <a:stretch>
            <a:fillRect/>
          </a:stretch>
        </p:blipFill>
        <p:spPr>
          <a:xfrm>
            <a:off x="141395" y="233511"/>
            <a:ext cx="7102456" cy="477316"/>
          </a:xfrm>
          <a:prstGeom prst="rect">
            <a:avLst/>
          </a:prstGeom>
        </p:spPr>
      </p:pic>
      <p:pic>
        <p:nvPicPr>
          <p:cNvPr id="9" name="Picture 8">
            <a:extLst>
              <a:ext uri="{FF2B5EF4-FFF2-40B4-BE49-F238E27FC236}">
                <a16:creationId xmlns:a16="http://schemas.microsoft.com/office/drawing/2014/main" id="{C32A84D0-BE6A-A097-09CA-9782E36486F9}"/>
              </a:ext>
            </a:extLst>
          </p:cNvPr>
          <p:cNvPicPr>
            <a:picLocks noChangeAspect="1"/>
          </p:cNvPicPr>
          <p:nvPr/>
        </p:nvPicPr>
        <p:blipFill>
          <a:blip r:embed="rId3"/>
          <a:stretch>
            <a:fillRect/>
          </a:stretch>
        </p:blipFill>
        <p:spPr>
          <a:xfrm>
            <a:off x="483084" y="1878250"/>
            <a:ext cx="2197213" cy="654084"/>
          </a:xfrm>
          <a:prstGeom prst="rect">
            <a:avLst/>
          </a:prstGeom>
        </p:spPr>
      </p:pic>
      <p:pic>
        <p:nvPicPr>
          <p:cNvPr id="11" name="Picture 10">
            <a:extLst>
              <a:ext uri="{FF2B5EF4-FFF2-40B4-BE49-F238E27FC236}">
                <a16:creationId xmlns:a16="http://schemas.microsoft.com/office/drawing/2014/main" id="{01043043-83FF-7B2E-36A0-AD39DB60640B}"/>
              </a:ext>
            </a:extLst>
          </p:cNvPr>
          <p:cNvPicPr>
            <a:picLocks noChangeAspect="1"/>
          </p:cNvPicPr>
          <p:nvPr/>
        </p:nvPicPr>
        <p:blipFill>
          <a:blip r:embed="rId4"/>
          <a:stretch>
            <a:fillRect/>
          </a:stretch>
        </p:blipFill>
        <p:spPr>
          <a:xfrm>
            <a:off x="354894" y="4862215"/>
            <a:ext cx="1358970" cy="273064"/>
          </a:xfrm>
          <a:prstGeom prst="rect">
            <a:avLst/>
          </a:prstGeom>
        </p:spPr>
      </p:pic>
      <p:pic>
        <p:nvPicPr>
          <p:cNvPr id="15" name="Picture 14">
            <a:extLst>
              <a:ext uri="{FF2B5EF4-FFF2-40B4-BE49-F238E27FC236}">
                <a16:creationId xmlns:a16="http://schemas.microsoft.com/office/drawing/2014/main" id="{DF77E7A3-EBA4-39E5-F72C-944813C7848A}"/>
              </a:ext>
            </a:extLst>
          </p:cNvPr>
          <p:cNvPicPr>
            <a:picLocks noChangeAspect="1"/>
          </p:cNvPicPr>
          <p:nvPr/>
        </p:nvPicPr>
        <p:blipFill>
          <a:blip r:embed="rId5"/>
          <a:stretch>
            <a:fillRect/>
          </a:stretch>
        </p:blipFill>
        <p:spPr>
          <a:xfrm>
            <a:off x="479988" y="2574228"/>
            <a:ext cx="3435527" cy="2076557"/>
          </a:xfrm>
          <a:prstGeom prst="rect">
            <a:avLst/>
          </a:prstGeom>
        </p:spPr>
      </p:pic>
      <p:pic>
        <p:nvPicPr>
          <p:cNvPr id="17" name="Picture 16">
            <a:extLst>
              <a:ext uri="{FF2B5EF4-FFF2-40B4-BE49-F238E27FC236}">
                <a16:creationId xmlns:a16="http://schemas.microsoft.com/office/drawing/2014/main" id="{D9726147-31C9-3256-1421-06A974A643BF}"/>
              </a:ext>
            </a:extLst>
          </p:cNvPr>
          <p:cNvPicPr>
            <a:picLocks noChangeAspect="1"/>
          </p:cNvPicPr>
          <p:nvPr/>
        </p:nvPicPr>
        <p:blipFill>
          <a:blip r:embed="rId6"/>
          <a:stretch>
            <a:fillRect/>
          </a:stretch>
        </p:blipFill>
        <p:spPr>
          <a:xfrm>
            <a:off x="4039197" y="1475352"/>
            <a:ext cx="3073558" cy="3130711"/>
          </a:xfrm>
          <a:prstGeom prst="rect">
            <a:avLst/>
          </a:prstGeom>
        </p:spPr>
      </p:pic>
      <p:sp>
        <p:nvSpPr>
          <p:cNvPr id="19" name="Title 18">
            <a:extLst>
              <a:ext uri="{FF2B5EF4-FFF2-40B4-BE49-F238E27FC236}">
                <a16:creationId xmlns:a16="http://schemas.microsoft.com/office/drawing/2014/main" id="{F8BD945E-89BC-BB3C-345B-B08401FFCAC5}"/>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722435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3CDD3-69E5-5D20-1C4F-C7B8602ACE9D}"/>
              </a:ext>
            </a:extLst>
          </p:cNvPr>
          <p:cNvSpPr>
            <a:spLocks noGrp="1"/>
          </p:cNvSpPr>
          <p:nvPr>
            <p:ph type="title"/>
          </p:nvPr>
        </p:nvSpPr>
        <p:spPr/>
        <p:txBody>
          <a:bodyPr/>
          <a:lstStyle/>
          <a:p>
            <a:endParaRPr lang="en-US" dirty="0"/>
          </a:p>
        </p:txBody>
      </p:sp>
      <p:sp>
        <p:nvSpPr>
          <p:cNvPr id="3" name="Slide Number Placeholder 2">
            <a:extLst>
              <a:ext uri="{FF2B5EF4-FFF2-40B4-BE49-F238E27FC236}">
                <a16:creationId xmlns:a16="http://schemas.microsoft.com/office/drawing/2014/main" id="{F3161407-20E2-BC4F-77E9-175B34F1FC01}"/>
              </a:ext>
            </a:extLst>
          </p:cNvPr>
          <p:cNvSpPr>
            <a:spLocks noGrp="1"/>
          </p:cNvSpPr>
          <p:nvPr>
            <p:ph type="sldNum" sz="quarter" idx="12"/>
          </p:nvPr>
        </p:nvSpPr>
        <p:spPr/>
        <p:txBody>
          <a:bodyPr/>
          <a:lstStyle/>
          <a:p>
            <a:fld id="{177CE274-8713-884F-B04F-B6B90AF41963}" type="slidenum">
              <a:rPr lang="en-US" smtClean="0"/>
              <a:pPr/>
              <a:t>31</a:t>
            </a:fld>
            <a:endParaRPr lang="en-US"/>
          </a:p>
        </p:txBody>
      </p:sp>
      <p:pic>
        <p:nvPicPr>
          <p:cNvPr id="6" name="Picture 5">
            <a:extLst>
              <a:ext uri="{FF2B5EF4-FFF2-40B4-BE49-F238E27FC236}">
                <a16:creationId xmlns:a16="http://schemas.microsoft.com/office/drawing/2014/main" id="{AEA366BF-F520-1A4F-5D15-3809136E3AE4}"/>
              </a:ext>
            </a:extLst>
          </p:cNvPr>
          <p:cNvPicPr>
            <a:picLocks noChangeAspect="1"/>
          </p:cNvPicPr>
          <p:nvPr/>
        </p:nvPicPr>
        <p:blipFill>
          <a:blip r:embed="rId2"/>
          <a:stretch>
            <a:fillRect/>
          </a:stretch>
        </p:blipFill>
        <p:spPr>
          <a:xfrm>
            <a:off x="355600" y="309569"/>
            <a:ext cx="5411243" cy="514717"/>
          </a:xfrm>
          <a:prstGeom prst="rect">
            <a:avLst/>
          </a:prstGeom>
        </p:spPr>
      </p:pic>
      <p:pic>
        <p:nvPicPr>
          <p:cNvPr id="7" name="Picture 6">
            <a:extLst>
              <a:ext uri="{FF2B5EF4-FFF2-40B4-BE49-F238E27FC236}">
                <a16:creationId xmlns:a16="http://schemas.microsoft.com/office/drawing/2014/main" id="{8EC63F55-3C2A-0412-FD54-984B45F34DBB}"/>
              </a:ext>
            </a:extLst>
          </p:cNvPr>
          <p:cNvPicPr>
            <a:picLocks noChangeAspect="1"/>
          </p:cNvPicPr>
          <p:nvPr/>
        </p:nvPicPr>
        <p:blipFill>
          <a:blip r:embed="rId3"/>
          <a:stretch>
            <a:fillRect/>
          </a:stretch>
        </p:blipFill>
        <p:spPr>
          <a:xfrm>
            <a:off x="355600" y="994145"/>
            <a:ext cx="7717782" cy="4215807"/>
          </a:xfrm>
          <a:prstGeom prst="rect">
            <a:avLst/>
          </a:prstGeom>
        </p:spPr>
      </p:pic>
      <p:sp>
        <p:nvSpPr>
          <p:cNvPr id="12" name="Rectangle: Rounded Corners 11">
            <a:extLst>
              <a:ext uri="{FF2B5EF4-FFF2-40B4-BE49-F238E27FC236}">
                <a16:creationId xmlns:a16="http://schemas.microsoft.com/office/drawing/2014/main" id="{6F153FC4-89FA-FDF3-C577-DDC4CA96DF06}"/>
              </a:ext>
            </a:extLst>
          </p:cNvPr>
          <p:cNvSpPr/>
          <p:nvPr/>
        </p:nvSpPr>
        <p:spPr>
          <a:xfrm>
            <a:off x="578156" y="2757376"/>
            <a:ext cx="7045388" cy="485554"/>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F3739EB6-C305-8A3A-CA2A-30895EAA1274}"/>
              </a:ext>
            </a:extLst>
          </p:cNvPr>
          <p:cNvSpPr/>
          <p:nvPr/>
        </p:nvSpPr>
        <p:spPr>
          <a:xfrm>
            <a:off x="578156" y="3498112"/>
            <a:ext cx="7045388" cy="212651"/>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615E5E0-FC81-CF1B-FC64-7DA58C949C37}"/>
              </a:ext>
            </a:extLst>
          </p:cNvPr>
          <p:cNvSpPr/>
          <p:nvPr/>
        </p:nvSpPr>
        <p:spPr>
          <a:xfrm>
            <a:off x="578156" y="3980122"/>
            <a:ext cx="7045388" cy="212651"/>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F407F022-6112-A238-5083-8A84AC516C4C}"/>
              </a:ext>
            </a:extLst>
          </p:cNvPr>
          <p:cNvSpPr/>
          <p:nvPr/>
        </p:nvSpPr>
        <p:spPr>
          <a:xfrm>
            <a:off x="578156" y="4488711"/>
            <a:ext cx="7045388" cy="212651"/>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51EBB169-A749-34CA-E294-0BC99A6E5861}"/>
              </a:ext>
            </a:extLst>
          </p:cNvPr>
          <p:cNvCxnSpPr/>
          <p:nvPr/>
        </p:nvCxnSpPr>
        <p:spPr>
          <a:xfrm flipH="1">
            <a:off x="7145079" y="2466753"/>
            <a:ext cx="1297172" cy="53340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C102D38-3323-32BD-83F9-8DEB21511095}"/>
              </a:ext>
            </a:extLst>
          </p:cNvPr>
          <p:cNvCxnSpPr>
            <a:cxnSpLocks/>
          </p:cNvCxnSpPr>
          <p:nvPr/>
        </p:nvCxnSpPr>
        <p:spPr>
          <a:xfrm flipH="1">
            <a:off x="7400260" y="2466753"/>
            <a:ext cx="1041991" cy="1137684"/>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3A57761-5673-7938-E583-6A5F69A9DDA6}"/>
              </a:ext>
            </a:extLst>
          </p:cNvPr>
          <p:cNvCxnSpPr>
            <a:cxnSpLocks/>
          </p:cNvCxnSpPr>
          <p:nvPr/>
        </p:nvCxnSpPr>
        <p:spPr>
          <a:xfrm flipH="1">
            <a:off x="7251268" y="2461438"/>
            <a:ext cx="1190983" cy="162500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3504495-4358-76CD-A482-9F84A6B25E0B}"/>
              </a:ext>
            </a:extLst>
          </p:cNvPr>
          <p:cNvCxnSpPr>
            <a:cxnSpLocks/>
          </p:cNvCxnSpPr>
          <p:nvPr/>
        </p:nvCxnSpPr>
        <p:spPr>
          <a:xfrm flipH="1">
            <a:off x="7145079" y="2461438"/>
            <a:ext cx="1297172" cy="2091067"/>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2C9570F-F116-6980-8947-95A12EBD8C4D}"/>
              </a:ext>
            </a:extLst>
          </p:cNvPr>
          <p:cNvSpPr txBox="1"/>
          <p:nvPr/>
        </p:nvSpPr>
        <p:spPr>
          <a:xfrm>
            <a:off x="8442251" y="1679270"/>
            <a:ext cx="1605516" cy="2862322"/>
          </a:xfrm>
          <a:prstGeom prst="rect">
            <a:avLst/>
          </a:prstGeom>
          <a:noFill/>
        </p:spPr>
        <p:txBody>
          <a:bodyPr wrap="square" rtlCol="0">
            <a:spAutoFit/>
          </a:bodyPr>
          <a:lstStyle/>
          <a:p>
            <a:r>
              <a:rPr lang="en-US" dirty="0"/>
              <a:t>If missing on the right, was in deleted items because so misspelled that the basic autocorrect did not find an option for autocorrection</a:t>
            </a:r>
          </a:p>
        </p:txBody>
      </p:sp>
    </p:spTree>
    <p:extLst>
      <p:ext uri="{BB962C8B-B14F-4D97-AF65-F5344CB8AC3E}">
        <p14:creationId xmlns:p14="http://schemas.microsoft.com/office/powerpoint/2010/main" val="12441114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3CDD3-69E5-5D20-1C4F-C7B8602ACE9D}"/>
              </a:ext>
            </a:extLst>
          </p:cNvPr>
          <p:cNvSpPr>
            <a:spLocks noGrp="1"/>
          </p:cNvSpPr>
          <p:nvPr>
            <p:ph type="title"/>
          </p:nvPr>
        </p:nvSpPr>
        <p:spPr/>
        <p:txBody>
          <a:bodyPr/>
          <a:lstStyle/>
          <a:p>
            <a:endParaRPr lang="en-US" dirty="0"/>
          </a:p>
        </p:txBody>
      </p:sp>
      <p:sp>
        <p:nvSpPr>
          <p:cNvPr id="3" name="Slide Number Placeholder 2">
            <a:extLst>
              <a:ext uri="{FF2B5EF4-FFF2-40B4-BE49-F238E27FC236}">
                <a16:creationId xmlns:a16="http://schemas.microsoft.com/office/drawing/2014/main" id="{F3161407-20E2-BC4F-77E9-175B34F1FC01}"/>
              </a:ext>
            </a:extLst>
          </p:cNvPr>
          <p:cNvSpPr>
            <a:spLocks noGrp="1"/>
          </p:cNvSpPr>
          <p:nvPr>
            <p:ph type="sldNum" sz="quarter" idx="12"/>
          </p:nvPr>
        </p:nvSpPr>
        <p:spPr/>
        <p:txBody>
          <a:bodyPr/>
          <a:lstStyle/>
          <a:p>
            <a:fld id="{177CE274-8713-884F-B04F-B6B90AF41963}" type="slidenum">
              <a:rPr lang="en-US" smtClean="0"/>
              <a:pPr/>
              <a:t>32</a:t>
            </a:fld>
            <a:endParaRPr lang="en-US"/>
          </a:p>
        </p:txBody>
      </p:sp>
      <p:pic>
        <p:nvPicPr>
          <p:cNvPr id="6" name="Picture 5">
            <a:extLst>
              <a:ext uri="{FF2B5EF4-FFF2-40B4-BE49-F238E27FC236}">
                <a16:creationId xmlns:a16="http://schemas.microsoft.com/office/drawing/2014/main" id="{AEA366BF-F520-1A4F-5D15-3809136E3AE4}"/>
              </a:ext>
            </a:extLst>
          </p:cNvPr>
          <p:cNvPicPr>
            <a:picLocks noChangeAspect="1"/>
          </p:cNvPicPr>
          <p:nvPr/>
        </p:nvPicPr>
        <p:blipFill>
          <a:blip r:embed="rId2"/>
          <a:stretch>
            <a:fillRect/>
          </a:stretch>
        </p:blipFill>
        <p:spPr>
          <a:xfrm>
            <a:off x="355600" y="309569"/>
            <a:ext cx="5411243" cy="514717"/>
          </a:xfrm>
          <a:prstGeom prst="rect">
            <a:avLst/>
          </a:prstGeom>
        </p:spPr>
      </p:pic>
      <p:pic>
        <p:nvPicPr>
          <p:cNvPr id="7" name="Picture 6">
            <a:extLst>
              <a:ext uri="{FF2B5EF4-FFF2-40B4-BE49-F238E27FC236}">
                <a16:creationId xmlns:a16="http://schemas.microsoft.com/office/drawing/2014/main" id="{8EC63F55-3C2A-0412-FD54-984B45F34DBB}"/>
              </a:ext>
            </a:extLst>
          </p:cNvPr>
          <p:cNvPicPr>
            <a:picLocks noChangeAspect="1"/>
          </p:cNvPicPr>
          <p:nvPr/>
        </p:nvPicPr>
        <p:blipFill>
          <a:blip r:embed="rId3"/>
          <a:stretch>
            <a:fillRect/>
          </a:stretch>
        </p:blipFill>
        <p:spPr>
          <a:xfrm>
            <a:off x="355600" y="994145"/>
            <a:ext cx="7717782" cy="4215807"/>
          </a:xfrm>
          <a:prstGeom prst="rect">
            <a:avLst/>
          </a:prstGeom>
        </p:spPr>
      </p:pic>
      <p:sp>
        <p:nvSpPr>
          <p:cNvPr id="14" name="Rectangle: Rounded Corners 13">
            <a:extLst>
              <a:ext uri="{FF2B5EF4-FFF2-40B4-BE49-F238E27FC236}">
                <a16:creationId xmlns:a16="http://schemas.microsoft.com/office/drawing/2014/main" id="{E615E5E0-FC81-CF1B-FC64-7DA58C949C37}"/>
              </a:ext>
            </a:extLst>
          </p:cNvPr>
          <p:cNvSpPr/>
          <p:nvPr/>
        </p:nvSpPr>
        <p:spPr>
          <a:xfrm>
            <a:off x="578156" y="3980122"/>
            <a:ext cx="7045388" cy="212651"/>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B3A57761-5673-7938-E583-6A5F69A9DDA6}"/>
              </a:ext>
            </a:extLst>
          </p:cNvPr>
          <p:cNvCxnSpPr>
            <a:cxnSpLocks/>
          </p:cNvCxnSpPr>
          <p:nvPr/>
        </p:nvCxnSpPr>
        <p:spPr>
          <a:xfrm flipH="1">
            <a:off x="7251268" y="2461438"/>
            <a:ext cx="1190983" cy="162500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2C9570F-F116-6980-8947-95A12EBD8C4D}"/>
              </a:ext>
            </a:extLst>
          </p:cNvPr>
          <p:cNvSpPr txBox="1"/>
          <p:nvPr/>
        </p:nvSpPr>
        <p:spPr>
          <a:xfrm>
            <a:off x="8442251" y="1679270"/>
            <a:ext cx="1605516" cy="2308324"/>
          </a:xfrm>
          <a:prstGeom prst="rect">
            <a:avLst/>
          </a:prstGeom>
          <a:noFill/>
        </p:spPr>
        <p:txBody>
          <a:bodyPr wrap="square" rtlCol="0">
            <a:spAutoFit/>
          </a:bodyPr>
          <a:lstStyle/>
          <a:p>
            <a:r>
              <a:rPr lang="en-US" dirty="0"/>
              <a:t>Here, it was so misspelled that the advanced autocorrect actually autocorrected it to the wrong thing </a:t>
            </a:r>
          </a:p>
        </p:txBody>
      </p:sp>
    </p:spTree>
    <p:extLst>
      <p:ext uri="{BB962C8B-B14F-4D97-AF65-F5344CB8AC3E}">
        <p14:creationId xmlns:p14="http://schemas.microsoft.com/office/powerpoint/2010/main" val="38982256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3CDD3-69E5-5D20-1C4F-C7B8602ACE9D}"/>
              </a:ext>
            </a:extLst>
          </p:cNvPr>
          <p:cNvSpPr>
            <a:spLocks noGrp="1"/>
          </p:cNvSpPr>
          <p:nvPr>
            <p:ph type="title"/>
          </p:nvPr>
        </p:nvSpPr>
        <p:spPr/>
        <p:txBody>
          <a:bodyPr/>
          <a:lstStyle/>
          <a:p>
            <a:endParaRPr lang="en-US" dirty="0"/>
          </a:p>
        </p:txBody>
      </p:sp>
      <p:sp>
        <p:nvSpPr>
          <p:cNvPr id="3" name="Slide Number Placeholder 2">
            <a:extLst>
              <a:ext uri="{FF2B5EF4-FFF2-40B4-BE49-F238E27FC236}">
                <a16:creationId xmlns:a16="http://schemas.microsoft.com/office/drawing/2014/main" id="{F3161407-20E2-BC4F-77E9-175B34F1FC01}"/>
              </a:ext>
            </a:extLst>
          </p:cNvPr>
          <p:cNvSpPr>
            <a:spLocks noGrp="1"/>
          </p:cNvSpPr>
          <p:nvPr>
            <p:ph type="sldNum" sz="quarter" idx="12"/>
          </p:nvPr>
        </p:nvSpPr>
        <p:spPr/>
        <p:txBody>
          <a:bodyPr/>
          <a:lstStyle/>
          <a:p>
            <a:fld id="{177CE274-8713-884F-B04F-B6B90AF41963}" type="slidenum">
              <a:rPr lang="en-US" smtClean="0"/>
              <a:pPr/>
              <a:t>33</a:t>
            </a:fld>
            <a:endParaRPr lang="en-US"/>
          </a:p>
        </p:txBody>
      </p:sp>
      <p:pic>
        <p:nvPicPr>
          <p:cNvPr id="6" name="Picture 5">
            <a:extLst>
              <a:ext uri="{FF2B5EF4-FFF2-40B4-BE49-F238E27FC236}">
                <a16:creationId xmlns:a16="http://schemas.microsoft.com/office/drawing/2014/main" id="{AEA366BF-F520-1A4F-5D15-3809136E3AE4}"/>
              </a:ext>
            </a:extLst>
          </p:cNvPr>
          <p:cNvPicPr>
            <a:picLocks noChangeAspect="1"/>
          </p:cNvPicPr>
          <p:nvPr/>
        </p:nvPicPr>
        <p:blipFill>
          <a:blip r:embed="rId3"/>
          <a:stretch>
            <a:fillRect/>
          </a:stretch>
        </p:blipFill>
        <p:spPr>
          <a:xfrm>
            <a:off x="355600" y="309569"/>
            <a:ext cx="5411243" cy="514717"/>
          </a:xfrm>
          <a:prstGeom prst="rect">
            <a:avLst/>
          </a:prstGeom>
        </p:spPr>
      </p:pic>
      <p:pic>
        <p:nvPicPr>
          <p:cNvPr id="9" name="Picture 8">
            <a:extLst>
              <a:ext uri="{FF2B5EF4-FFF2-40B4-BE49-F238E27FC236}">
                <a16:creationId xmlns:a16="http://schemas.microsoft.com/office/drawing/2014/main" id="{73441014-7C65-D5BC-1F85-7E7E0C269CCC}"/>
              </a:ext>
            </a:extLst>
          </p:cNvPr>
          <p:cNvPicPr>
            <a:picLocks noChangeAspect="1"/>
          </p:cNvPicPr>
          <p:nvPr/>
        </p:nvPicPr>
        <p:blipFill>
          <a:blip r:embed="rId4"/>
          <a:srcRect l="8081"/>
          <a:stretch/>
        </p:blipFill>
        <p:spPr>
          <a:xfrm>
            <a:off x="508000" y="1455063"/>
            <a:ext cx="7323019" cy="3841897"/>
          </a:xfrm>
          <a:prstGeom prst="rect">
            <a:avLst/>
          </a:prstGeom>
        </p:spPr>
      </p:pic>
      <p:pic>
        <p:nvPicPr>
          <p:cNvPr id="4" name="Picture 3">
            <a:extLst>
              <a:ext uri="{FF2B5EF4-FFF2-40B4-BE49-F238E27FC236}">
                <a16:creationId xmlns:a16="http://schemas.microsoft.com/office/drawing/2014/main" id="{739532D9-06AB-1019-1321-EA6AA8747CFD}"/>
              </a:ext>
            </a:extLst>
          </p:cNvPr>
          <p:cNvPicPr>
            <a:picLocks noChangeAspect="1"/>
          </p:cNvPicPr>
          <p:nvPr/>
        </p:nvPicPr>
        <p:blipFill>
          <a:blip r:embed="rId5"/>
          <a:srcRect b="85834"/>
          <a:stretch/>
        </p:blipFill>
        <p:spPr>
          <a:xfrm>
            <a:off x="508000" y="1146545"/>
            <a:ext cx="7717782" cy="597195"/>
          </a:xfrm>
          <a:prstGeom prst="rect">
            <a:avLst/>
          </a:prstGeom>
        </p:spPr>
      </p:pic>
      <p:sp>
        <p:nvSpPr>
          <p:cNvPr id="5" name="Rectangle: Rounded Corners 4">
            <a:extLst>
              <a:ext uri="{FF2B5EF4-FFF2-40B4-BE49-F238E27FC236}">
                <a16:creationId xmlns:a16="http://schemas.microsoft.com/office/drawing/2014/main" id="{8ABF282D-283C-7048-8C49-591D75B1AAE6}"/>
              </a:ext>
            </a:extLst>
          </p:cNvPr>
          <p:cNvSpPr/>
          <p:nvPr/>
        </p:nvSpPr>
        <p:spPr>
          <a:xfrm>
            <a:off x="355600" y="3163360"/>
            <a:ext cx="7045388" cy="212651"/>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E4E2A65C-A3DA-5807-53DD-B76A00866399}"/>
              </a:ext>
            </a:extLst>
          </p:cNvPr>
          <p:cNvCxnSpPr>
            <a:cxnSpLocks/>
            <a:stCxn id="10" idx="1"/>
          </p:cNvCxnSpPr>
          <p:nvPr/>
        </p:nvCxnSpPr>
        <p:spPr>
          <a:xfrm flipH="1" flipV="1">
            <a:off x="7518400" y="3163360"/>
            <a:ext cx="953386" cy="318105"/>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066214C-A89C-F1A9-4419-9B77B37605B6}"/>
              </a:ext>
            </a:extLst>
          </p:cNvPr>
          <p:cNvSpPr txBox="1"/>
          <p:nvPr/>
        </p:nvSpPr>
        <p:spPr>
          <a:xfrm>
            <a:off x="8471786" y="2604302"/>
            <a:ext cx="1605516" cy="1754326"/>
          </a:xfrm>
          <a:prstGeom prst="rect">
            <a:avLst/>
          </a:prstGeom>
          <a:noFill/>
        </p:spPr>
        <p:txBody>
          <a:bodyPr wrap="square" rtlCol="0">
            <a:spAutoFit/>
          </a:bodyPr>
          <a:lstStyle/>
          <a:p>
            <a:r>
              <a:rPr lang="en-US" dirty="0"/>
              <a:t>Differences in how it autocorrected in this group are not actually useful</a:t>
            </a:r>
          </a:p>
        </p:txBody>
      </p:sp>
      <p:sp>
        <p:nvSpPr>
          <p:cNvPr id="13" name="Rectangle: Rounded Corners 12">
            <a:extLst>
              <a:ext uri="{FF2B5EF4-FFF2-40B4-BE49-F238E27FC236}">
                <a16:creationId xmlns:a16="http://schemas.microsoft.com/office/drawing/2014/main" id="{852A4F7F-E3AD-4649-B9C4-25C75BEDDE91}"/>
              </a:ext>
            </a:extLst>
          </p:cNvPr>
          <p:cNvSpPr/>
          <p:nvPr/>
        </p:nvSpPr>
        <p:spPr>
          <a:xfrm>
            <a:off x="355600" y="1996263"/>
            <a:ext cx="7045388" cy="212651"/>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FC8CFB56-0F19-BDA1-2834-0037B69ECA55}"/>
              </a:ext>
            </a:extLst>
          </p:cNvPr>
          <p:cNvCxnSpPr>
            <a:cxnSpLocks/>
          </p:cNvCxnSpPr>
          <p:nvPr/>
        </p:nvCxnSpPr>
        <p:spPr>
          <a:xfrm flipH="1">
            <a:off x="7477328" y="1328309"/>
            <a:ext cx="923851" cy="701922"/>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6E5D8AA-42A8-52DC-4ABD-1F59830E8874}"/>
              </a:ext>
            </a:extLst>
          </p:cNvPr>
          <p:cNvSpPr txBox="1"/>
          <p:nvPr/>
        </p:nvSpPr>
        <p:spPr>
          <a:xfrm>
            <a:off x="8483964" y="788807"/>
            <a:ext cx="1605516" cy="1200329"/>
          </a:xfrm>
          <a:prstGeom prst="rect">
            <a:avLst/>
          </a:prstGeom>
          <a:noFill/>
        </p:spPr>
        <p:txBody>
          <a:bodyPr wrap="square" rtlCol="0">
            <a:spAutoFit/>
          </a:bodyPr>
          <a:lstStyle/>
          <a:p>
            <a:r>
              <a:rPr lang="en-US" dirty="0"/>
              <a:t>Advanced autocorrect here is actually wrong</a:t>
            </a:r>
          </a:p>
        </p:txBody>
      </p:sp>
    </p:spTree>
    <p:extLst>
      <p:ext uri="{BB962C8B-B14F-4D97-AF65-F5344CB8AC3E}">
        <p14:creationId xmlns:p14="http://schemas.microsoft.com/office/powerpoint/2010/main" val="17056682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FCB26-B90D-A099-6483-8834ADE79C21}"/>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CBAFC76F-95E1-5C15-4C19-8C2E780AA9EA}"/>
              </a:ext>
            </a:extLst>
          </p:cNvPr>
          <p:cNvSpPr>
            <a:spLocks noGrp="1"/>
          </p:cNvSpPr>
          <p:nvPr>
            <p:ph type="sldNum" sz="quarter" idx="12"/>
          </p:nvPr>
        </p:nvSpPr>
        <p:spPr/>
        <p:txBody>
          <a:bodyPr/>
          <a:lstStyle/>
          <a:p>
            <a:fld id="{177CE274-8713-884F-B04F-B6B90AF41963}" type="slidenum">
              <a:rPr lang="en-US" smtClean="0"/>
              <a:pPr/>
              <a:t>34</a:t>
            </a:fld>
            <a:endParaRPr lang="en-US"/>
          </a:p>
        </p:txBody>
      </p:sp>
      <p:sp>
        <p:nvSpPr>
          <p:cNvPr id="4" name="Text Placeholder 3">
            <a:extLst>
              <a:ext uri="{FF2B5EF4-FFF2-40B4-BE49-F238E27FC236}">
                <a16:creationId xmlns:a16="http://schemas.microsoft.com/office/drawing/2014/main" id="{6599222A-04B4-A03F-BF74-494D97CCFFFA}"/>
              </a:ext>
            </a:extLst>
          </p:cNvPr>
          <p:cNvSpPr>
            <a:spLocks noGrp="1"/>
          </p:cNvSpPr>
          <p:nvPr>
            <p:ph type="body" sz="quarter" idx="13"/>
          </p:nvPr>
        </p:nvSpPr>
        <p:spPr>
          <a:xfrm>
            <a:off x="356306" y="2094614"/>
            <a:ext cx="9448800" cy="3053458"/>
          </a:xfrm>
        </p:spPr>
        <p:txBody>
          <a:bodyPr/>
          <a:lstStyle/>
          <a:p>
            <a:r>
              <a:rPr lang="en-US" dirty="0"/>
              <a:t>These are not required inputs but if you know and are willing to share this information alongside your data set, it helps me quantify the tool impacts </a:t>
            </a:r>
          </a:p>
        </p:txBody>
      </p:sp>
      <p:pic>
        <p:nvPicPr>
          <p:cNvPr id="6" name="Picture 5">
            <a:extLst>
              <a:ext uri="{FF2B5EF4-FFF2-40B4-BE49-F238E27FC236}">
                <a16:creationId xmlns:a16="http://schemas.microsoft.com/office/drawing/2014/main" id="{E70FB3F2-DD65-0B6B-54F7-00BC29CB0694}"/>
              </a:ext>
            </a:extLst>
          </p:cNvPr>
          <p:cNvPicPr>
            <a:picLocks noChangeAspect="1"/>
          </p:cNvPicPr>
          <p:nvPr/>
        </p:nvPicPr>
        <p:blipFill>
          <a:blip r:embed="rId2"/>
          <a:stretch>
            <a:fillRect/>
          </a:stretch>
        </p:blipFill>
        <p:spPr>
          <a:xfrm>
            <a:off x="354894" y="310684"/>
            <a:ext cx="9253196" cy="1429512"/>
          </a:xfrm>
          <a:prstGeom prst="rect">
            <a:avLst/>
          </a:prstGeom>
        </p:spPr>
      </p:pic>
    </p:spTree>
    <p:extLst>
      <p:ext uri="{BB962C8B-B14F-4D97-AF65-F5344CB8AC3E}">
        <p14:creationId xmlns:p14="http://schemas.microsoft.com/office/powerpoint/2010/main" val="25125082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0169B-E73E-89BD-CE5E-2778EBE33BBD}"/>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F19128D7-291E-DED4-1E80-B58B83E90269}"/>
              </a:ext>
            </a:extLst>
          </p:cNvPr>
          <p:cNvSpPr>
            <a:spLocks noGrp="1"/>
          </p:cNvSpPr>
          <p:nvPr>
            <p:ph type="sldNum" sz="quarter" idx="12"/>
          </p:nvPr>
        </p:nvSpPr>
        <p:spPr/>
        <p:txBody>
          <a:bodyPr/>
          <a:lstStyle/>
          <a:p>
            <a:fld id="{177CE274-8713-884F-B04F-B6B90AF41963}" type="slidenum">
              <a:rPr lang="en-US" smtClean="0"/>
              <a:pPr/>
              <a:t>35</a:t>
            </a:fld>
            <a:endParaRPr lang="en-US"/>
          </a:p>
        </p:txBody>
      </p:sp>
      <p:sp>
        <p:nvSpPr>
          <p:cNvPr id="4" name="Text Placeholder 3">
            <a:extLst>
              <a:ext uri="{FF2B5EF4-FFF2-40B4-BE49-F238E27FC236}">
                <a16:creationId xmlns:a16="http://schemas.microsoft.com/office/drawing/2014/main" id="{E0AF795E-7195-217F-AA89-0681A3E83DC1}"/>
              </a:ext>
            </a:extLst>
          </p:cNvPr>
          <p:cNvSpPr>
            <a:spLocks noGrp="1"/>
          </p:cNvSpPr>
          <p:nvPr>
            <p:ph type="body" sz="quarter" idx="13"/>
          </p:nvPr>
        </p:nvSpPr>
        <p:spPr/>
        <p:txBody>
          <a:bodyPr/>
          <a:lstStyle/>
          <a:p>
            <a:endParaRPr lang="en-US"/>
          </a:p>
        </p:txBody>
      </p:sp>
      <p:pic>
        <p:nvPicPr>
          <p:cNvPr id="6" name="Picture 5">
            <a:extLst>
              <a:ext uri="{FF2B5EF4-FFF2-40B4-BE49-F238E27FC236}">
                <a16:creationId xmlns:a16="http://schemas.microsoft.com/office/drawing/2014/main" id="{05F1AADF-2F8C-91E7-56E7-2DE06A675E77}"/>
              </a:ext>
            </a:extLst>
          </p:cNvPr>
          <p:cNvPicPr>
            <a:picLocks noChangeAspect="1"/>
          </p:cNvPicPr>
          <p:nvPr/>
        </p:nvPicPr>
        <p:blipFill>
          <a:blip r:embed="rId3"/>
          <a:stretch>
            <a:fillRect/>
          </a:stretch>
        </p:blipFill>
        <p:spPr>
          <a:xfrm>
            <a:off x="248154" y="113769"/>
            <a:ext cx="9295158" cy="5108747"/>
          </a:xfrm>
          <a:prstGeom prst="rect">
            <a:avLst/>
          </a:prstGeom>
        </p:spPr>
      </p:pic>
      <p:pic>
        <p:nvPicPr>
          <p:cNvPr id="11" name="Picture 10">
            <a:extLst>
              <a:ext uri="{FF2B5EF4-FFF2-40B4-BE49-F238E27FC236}">
                <a16:creationId xmlns:a16="http://schemas.microsoft.com/office/drawing/2014/main" id="{54E2BF67-A395-3B5A-D782-F3AC552D4554}"/>
              </a:ext>
            </a:extLst>
          </p:cNvPr>
          <p:cNvPicPr>
            <a:picLocks noChangeAspect="1"/>
          </p:cNvPicPr>
          <p:nvPr/>
        </p:nvPicPr>
        <p:blipFill>
          <a:blip r:embed="rId4"/>
          <a:stretch>
            <a:fillRect/>
          </a:stretch>
        </p:blipFill>
        <p:spPr>
          <a:xfrm>
            <a:off x="807174" y="122371"/>
            <a:ext cx="266714" cy="273064"/>
          </a:xfrm>
          <a:prstGeom prst="rect">
            <a:avLst/>
          </a:prstGeom>
        </p:spPr>
      </p:pic>
      <p:sp>
        <p:nvSpPr>
          <p:cNvPr id="7" name="Rectangle: Rounded Corners 6">
            <a:extLst>
              <a:ext uri="{FF2B5EF4-FFF2-40B4-BE49-F238E27FC236}">
                <a16:creationId xmlns:a16="http://schemas.microsoft.com/office/drawing/2014/main" id="{20B5BDB5-7239-EACC-7F1C-72FEED637F5D}"/>
              </a:ext>
            </a:extLst>
          </p:cNvPr>
          <p:cNvSpPr/>
          <p:nvPr/>
        </p:nvSpPr>
        <p:spPr>
          <a:xfrm>
            <a:off x="808074" y="113769"/>
            <a:ext cx="265814" cy="290268"/>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0556645F-C9AF-40B9-7584-2E7A812B7EA4}"/>
              </a:ext>
            </a:extLst>
          </p:cNvPr>
          <p:cNvCxnSpPr/>
          <p:nvPr/>
        </p:nvCxnSpPr>
        <p:spPr>
          <a:xfrm flipV="1">
            <a:off x="659219" y="542260"/>
            <a:ext cx="255181" cy="499731"/>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A0AEE19A-68FD-617E-1ABC-D74259B5CBB8}"/>
              </a:ext>
            </a:extLst>
          </p:cNvPr>
          <p:cNvPicPr>
            <a:picLocks noChangeAspect="1"/>
          </p:cNvPicPr>
          <p:nvPr/>
        </p:nvPicPr>
        <p:blipFill>
          <a:blip r:embed="rId5"/>
          <a:srcRect t="19053"/>
          <a:stretch/>
        </p:blipFill>
        <p:spPr>
          <a:xfrm>
            <a:off x="1382188" y="1794510"/>
            <a:ext cx="8058564" cy="3408078"/>
          </a:xfrm>
          <a:prstGeom prst="rect">
            <a:avLst/>
          </a:prstGeom>
        </p:spPr>
      </p:pic>
      <p:sp>
        <p:nvSpPr>
          <p:cNvPr id="13" name="Rectangle: Rounded Corners 12">
            <a:extLst>
              <a:ext uri="{FF2B5EF4-FFF2-40B4-BE49-F238E27FC236}">
                <a16:creationId xmlns:a16="http://schemas.microsoft.com/office/drawing/2014/main" id="{4AAB4267-163F-CBA6-BE49-78606F14AC7E}"/>
              </a:ext>
            </a:extLst>
          </p:cNvPr>
          <p:cNvSpPr/>
          <p:nvPr/>
        </p:nvSpPr>
        <p:spPr>
          <a:xfrm>
            <a:off x="1600554" y="4841630"/>
            <a:ext cx="662586" cy="306442"/>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240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285C1-36B2-B2DD-74C4-30C67F0CCEB2}"/>
              </a:ext>
            </a:extLst>
          </p:cNvPr>
          <p:cNvSpPr>
            <a:spLocks noGrp="1"/>
          </p:cNvSpPr>
          <p:nvPr>
            <p:ph type="title"/>
          </p:nvPr>
        </p:nvSpPr>
        <p:spPr/>
        <p:txBody>
          <a:bodyPr/>
          <a:lstStyle/>
          <a:p>
            <a:r>
              <a:rPr lang="en-US" dirty="0"/>
              <a:t>Outputs</a:t>
            </a:r>
          </a:p>
        </p:txBody>
      </p:sp>
      <p:sp>
        <p:nvSpPr>
          <p:cNvPr id="3" name="Slide Number Placeholder 2">
            <a:extLst>
              <a:ext uri="{FF2B5EF4-FFF2-40B4-BE49-F238E27FC236}">
                <a16:creationId xmlns:a16="http://schemas.microsoft.com/office/drawing/2014/main" id="{02ACA09B-1E80-8E8D-ECE1-0AE7DE60C4A5}"/>
              </a:ext>
            </a:extLst>
          </p:cNvPr>
          <p:cNvSpPr>
            <a:spLocks noGrp="1"/>
          </p:cNvSpPr>
          <p:nvPr>
            <p:ph type="sldNum" sz="quarter" idx="12"/>
          </p:nvPr>
        </p:nvSpPr>
        <p:spPr/>
        <p:txBody>
          <a:bodyPr/>
          <a:lstStyle/>
          <a:p>
            <a:fld id="{177CE274-8713-884F-B04F-B6B90AF41963}" type="slidenum">
              <a:rPr lang="en-US" smtClean="0"/>
              <a:pPr/>
              <a:t>36</a:t>
            </a:fld>
            <a:endParaRPr lang="en-US"/>
          </a:p>
        </p:txBody>
      </p:sp>
      <p:sp>
        <p:nvSpPr>
          <p:cNvPr id="4" name="Text Placeholder 3">
            <a:extLst>
              <a:ext uri="{FF2B5EF4-FFF2-40B4-BE49-F238E27FC236}">
                <a16:creationId xmlns:a16="http://schemas.microsoft.com/office/drawing/2014/main" id="{AD60BBE4-CC0A-5FC5-871A-2382D6C36081}"/>
              </a:ext>
            </a:extLst>
          </p:cNvPr>
          <p:cNvSpPr>
            <a:spLocks noGrp="1"/>
          </p:cNvSpPr>
          <p:nvPr>
            <p:ph type="body" sz="quarter" idx="13"/>
          </p:nvPr>
        </p:nvSpPr>
        <p:spPr>
          <a:xfrm>
            <a:off x="356306" y="2301766"/>
            <a:ext cx="9448800" cy="2846306"/>
          </a:xfrm>
        </p:spPr>
        <p:txBody>
          <a:bodyPr/>
          <a:lstStyle/>
          <a:p>
            <a:r>
              <a:rPr lang="en-US" dirty="0"/>
              <a:t>Output tabs</a:t>
            </a:r>
          </a:p>
          <a:p>
            <a:r>
              <a:rPr lang="en-US" dirty="0"/>
              <a:t>Some of these will not appear if you did not select that option and some will be empty depending on your data set</a:t>
            </a:r>
          </a:p>
        </p:txBody>
      </p:sp>
      <p:grpSp>
        <p:nvGrpSpPr>
          <p:cNvPr id="8" name="Group 7">
            <a:extLst>
              <a:ext uri="{FF2B5EF4-FFF2-40B4-BE49-F238E27FC236}">
                <a16:creationId xmlns:a16="http://schemas.microsoft.com/office/drawing/2014/main" id="{958E3B25-9366-79A5-A4A6-85AF6CF5D6AE}"/>
              </a:ext>
            </a:extLst>
          </p:cNvPr>
          <p:cNvGrpSpPr/>
          <p:nvPr/>
        </p:nvGrpSpPr>
        <p:grpSpPr>
          <a:xfrm>
            <a:off x="1" y="1186136"/>
            <a:ext cx="10160000" cy="540613"/>
            <a:chOff x="599527" y="1511519"/>
            <a:chExt cx="6563965" cy="349268"/>
          </a:xfrm>
        </p:grpSpPr>
        <p:pic>
          <p:nvPicPr>
            <p:cNvPr id="5" name="Picture 4">
              <a:extLst>
                <a:ext uri="{FF2B5EF4-FFF2-40B4-BE49-F238E27FC236}">
                  <a16:creationId xmlns:a16="http://schemas.microsoft.com/office/drawing/2014/main" id="{B0BE37D6-291A-37AE-1F03-634CA3848256}"/>
                </a:ext>
              </a:extLst>
            </p:cNvPr>
            <p:cNvPicPr>
              <a:picLocks noChangeAspect="1"/>
            </p:cNvPicPr>
            <p:nvPr/>
          </p:nvPicPr>
          <p:blipFill>
            <a:blip r:embed="rId2"/>
            <a:stretch>
              <a:fillRect/>
            </a:stretch>
          </p:blipFill>
          <p:spPr>
            <a:xfrm>
              <a:off x="2993600" y="1574788"/>
              <a:ext cx="1358970" cy="273064"/>
            </a:xfrm>
            <a:prstGeom prst="rect">
              <a:avLst/>
            </a:prstGeom>
          </p:spPr>
        </p:pic>
        <p:pic>
          <p:nvPicPr>
            <p:cNvPr id="6" name="Picture 5">
              <a:extLst>
                <a:ext uri="{FF2B5EF4-FFF2-40B4-BE49-F238E27FC236}">
                  <a16:creationId xmlns:a16="http://schemas.microsoft.com/office/drawing/2014/main" id="{B4E29A20-DC0B-8320-F606-FAD6641D92F6}"/>
                </a:ext>
              </a:extLst>
            </p:cNvPr>
            <p:cNvPicPr>
              <a:picLocks noChangeAspect="1"/>
            </p:cNvPicPr>
            <p:nvPr/>
          </p:nvPicPr>
          <p:blipFill>
            <a:blip r:embed="rId3"/>
            <a:stretch>
              <a:fillRect/>
            </a:stretch>
          </p:blipFill>
          <p:spPr>
            <a:xfrm>
              <a:off x="5766420" y="1517869"/>
              <a:ext cx="1397072" cy="342918"/>
            </a:xfrm>
            <a:prstGeom prst="rect">
              <a:avLst/>
            </a:prstGeom>
          </p:spPr>
        </p:pic>
        <p:pic>
          <p:nvPicPr>
            <p:cNvPr id="7" name="Picture 6">
              <a:extLst>
                <a:ext uri="{FF2B5EF4-FFF2-40B4-BE49-F238E27FC236}">
                  <a16:creationId xmlns:a16="http://schemas.microsoft.com/office/drawing/2014/main" id="{6B5C77F5-CF75-1309-334C-78E49BA8104A}"/>
                </a:ext>
              </a:extLst>
            </p:cNvPr>
            <p:cNvPicPr>
              <a:picLocks noChangeAspect="1"/>
            </p:cNvPicPr>
            <p:nvPr/>
          </p:nvPicPr>
          <p:blipFill>
            <a:blip r:embed="rId4"/>
            <a:stretch>
              <a:fillRect/>
            </a:stretch>
          </p:blipFill>
          <p:spPr>
            <a:xfrm>
              <a:off x="4312195" y="1511519"/>
              <a:ext cx="1454225" cy="349268"/>
            </a:xfrm>
            <a:prstGeom prst="rect">
              <a:avLst/>
            </a:prstGeom>
          </p:spPr>
        </p:pic>
        <p:pic>
          <p:nvPicPr>
            <p:cNvPr id="9" name="Picture 8">
              <a:extLst>
                <a:ext uri="{FF2B5EF4-FFF2-40B4-BE49-F238E27FC236}">
                  <a16:creationId xmlns:a16="http://schemas.microsoft.com/office/drawing/2014/main" id="{1793C9C5-8428-31CD-16B4-1D08D8C63853}"/>
                </a:ext>
              </a:extLst>
            </p:cNvPr>
            <p:cNvPicPr>
              <a:picLocks noChangeAspect="1"/>
            </p:cNvPicPr>
            <p:nvPr/>
          </p:nvPicPr>
          <p:blipFill>
            <a:blip r:embed="rId5"/>
            <a:stretch>
              <a:fillRect/>
            </a:stretch>
          </p:blipFill>
          <p:spPr>
            <a:xfrm>
              <a:off x="1863242" y="1583874"/>
              <a:ext cx="1130358" cy="234962"/>
            </a:xfrm>
            <a:prstGeom prst="rect">
              <a:avLst/>
            </a:prstGeom>
          </p:spPr>
        </p:pic>
        <p:pic>
          <p:nvPicPr>
            <p:cNvPr id="11" name="Picture 10">
              <a:extLst>
                <a:ext uri="{FF2B5EF4-FFF2-40B4-BE49-F238E27FC236}">
                  <a16:creationId xmlns:a16="http://schemas.microsoft.com/office/drawing/2014/main" id="{3F8D60A0-2FBF-D2B5-15AE-C0D486332283}"/>
                </a:ext>
              </a:extLst>
            </p:cNvPr>
            <p:cNvPicPr>
              <a:picLocks noChangeAspect="1"/>
            </p:cNvPicPr>
            <p:nvPr/>
          </p:nvPicPr>
          <p:blipFill>
            <a:blip r:embed="rId6"/>
            <a:stretch>
              <a:fillRect/>
            </a:stretch>
          </p:blipFill>
          <p:spPr>
            <a:xfrm>
              <a:off x="599527" y="1593839"/>
              <a:ext cx="1263715" cy="234962"/>
            </a:xfrm>
            <a:prstGeom prst="rect">
              <a:avLst/>
            </a:prstGeom>
          </p:spPr>
        </p:pic>
      </p:grpSp>
      <p:pic>
        <p:nvPicPr>
          <p:cNvPr id="12" name="Picture 11">
            <a:extLst>
              <a:ext uri="{FF2B5EF4-FFF2-40B4-BE49-F238E27FC236}">
                <a16:creationId xmlns:a16="http://schemas.microsoft.com/office/drawing/2014/main" id="{DC866932-64F4-7568-EF1D-6EB2157FCE11}"/>
              </a:ext>
            </a:extLst>
          </p:cNvPr>
          <p:cNvPicPr>
            <a:picLocks noChangeAspect="1"/>
          </p:cNvPicPr>
          <p:nvPr/>
        </p:nvPicPr>
        <p:blipFill>
          <a:blip r:embed="rId7"/>
          <a:stretch>
            <a:fillRect/>
          </a:stretch>
        </p:blipFill>
        <p:spPr>
          <a:xfrm>
            <a:off x="3700896" y="1780397"/>
            <a:ext cx="2758207" cy="418213"/>
          </a:xfrm>
          <a:prstGeom prst="rect">
            <a:avLst/>
          </a:prstGeom>
        </p:spPr>
      </p:pic>
    </p:spTree>
    <p:extLst>
      <p:ext uri="{BB962C8B-B14F-4D97-AF65-F5344CB8AC3E}">
        <p14:creationId xmlns:p14="http://schemas.microsoft.com/office/powerpoint/2010/main" val="37408688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BD924-9E9B-22A3-2600-2362FFAFB143}"/>
              </a:ext>
            </a:extLst>
          </p:cNvPr>
          <p:cNvSpPr>
            <a:spLocks noGrp="1"/>
          </p:cNvSpPr>
          <p:nvPr>
            <p:ph type="title"/>
          </p:nvPr>
        </p:nvSpPr>
        <p:spPr/>
        <p:txBody>
          <a:bodyPr/>
          <a:lstStyle/>
          <a:p>
            <a:r>
              <a:rPr lang="en-US" dirty="0"/>
              <a:t>Categorized Data</a:t>
            </a:r>
          </a:p>
        </p:txBody>
      </p:sp>
      <p:sp>
        <p:nvSpPr>
          <p:cNvPr id="3" name="Slide Number Placeholder 2">
            <a:extLst>
              <a:ext uri="{FF2B5EF4-FFF2-40B4-BE49-F238E27FC236}">
                <a16:creationId xmlns:a16="http://schemas.microsoft.com/office/drawing/2014/main" id="{F4DF6B4D-E5D9-4DC9-64A3-B80B2A16F211}"/>
              </a:ext>
            </a:extLst>
          </p:cNvPr>
          <p:cNvSpPr>
            <a:spLocks noGrp="1"/>
          </p:cNvSpPr>
          <p:nvPr>
            <p:ph type="sldNum" sz="quarter" idx="12"/>
          </p:nvPr>
        </p:nvSpPr>
        <p:spPr/>
        <p:txBody>
          <a:bodyPr/>
          <a:lstStyle/>
          <a:p>
            <a:fld id="{177CE274-8713-884F-B04F-B6B90AF41963}" type="slidenum">
              <a:rPr lang="en-US" smtClean="0"/>
              <a:pPr/>
              <a:t>37</a:t>
            </a:fld>
            <a:endParaRPr lang="en-US"/>
          </a:p>
        </p:txBody>
      </p:sp>
      <p:sp>
        <p:nvSpPr>
          <p:cNvPr id="4" name="Text Placeholder 3">
            <a:extLst>
              <a:ext uri="{FF2B5EF4-FFF2-40B4-BE49-F238E27FC236}">
                <a16:creationId xmlns:a16="http://schemas.microsoft.com/office/drawing/2014/main" id="{1E198D41-27DC-EC69-E911-AD0658705BF8}"/>
              </a:ext>
            </a:extLst>
          </p:cNvPr>
          <p:cNvSpPr>
            <a:spLocks noGrp="1"/>
          </p:cNvSpPr>
          <p:nvPr>
            <p:ph type="body" sz="quarter" idx="13"/>
          </p:nvPr>
        </p:nvSpPr>
        <p:spPr/>
        <p:txBody>
          <a:bodyPr/>
          <a:lstStyle/>
          <a:p>
            <a:endParaRPr lang="en-US"/>
          </a:p>
        </p:txBody>
      </p:sp>
      <p:pic>
        <p:nvPicPr>
          <p:cNvPr id="6" name="Picture 5">
            <a:extLst>
              <a:ext uri="{FF2B5EF4-FFF2-40B4-BE49-F238E27FC236}">
                <a16:creationId xmlns:a16="http://schemas.microsoft.com/office/drawing/2014/main" id="{98AFDC4F-2F67-C529-5340-EAFCB961D9FC}"/>
              </a:ext>
            </a:extLst>
          </p:cNvPr>
          <p:cNvPicPr>
            <a:picLocks noChangeAspect="1"/>
          </p:cNvPicPr>
          <p:nvPr/>
        </p:nvPicPr>
        <p:blipFill>
          <a:blip r:embed="rId2"/>
          <a:stretch>
            <a:fillRect/>
          </a:stretch>
        </p:blipFill>
        <p:spPr>
          <a:xfrm>
            <a:off x="37841" y="1171488"/>
            <a:ext cx="10084318" cy="3372023"/>
          </a:xfrm>
          <a:prstGeom prst="rect">
            <a:avLst/>
          </a:prstGeom>
        </p:spPr>
      </p:pic>
    </p:spTree>
    <p:extLst>
      <p:ext uri="{BB962C8B-B14F-4D97-AF65-F5344CB8AC3E}">
        <p14:creationId xmlns:p14="http://schemas.microsoft.com/office/powerpoint/2010/main" val="21964398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07B8D-7C24-F1B5-DA5C-AF20C61A90B2}"/>
              </a:ext>
            </a:extLst>
          </p:cNvPr>
          <p:cNvSpPr>
            <a:spLocks noGrp="1"/>
          </p:cNvSpPr>
          <p:nvPr>
            <p:ph type="title"/>
          </p:nvPr>
        </p:nvSpPr>
        <p:spPr/>
        <p:txBody>
          <a:bodyPr/>
          <a:lstStyle/>
          <a:p>
            <a:r>
              <a:rPr lang="en-US" dirty="0"/>
              <a:t>Deleted Items</a:t>
            </a:r>
          </a:p>
        </p:txBody>
      </p:sp>
      <p:sp>
        <p:nvSpPr>
          <p:cNvPr id="3" name="Slide Number Placeholder 2">
            <a:extLst>
              <a:ext uri="{FF2B5EF4-FFF2-40B4-BE49-F238E27FC236}">
                <a16:creationId xmlns:a16="http://schemas.microsoft.com/office/drawing/2014/main" id="{C5DA5E2E-C14D-7D8C-0740-48411CEE74C0}"/>
              </a:ext>
            </a:extLst>
          </p:cNvPr>
          <p:cNvSpPr>
            <a:spLocks noGrp="1"/>
          </p:cNvSpPr>
          <p:nvPr>
            <p:ph type="sldNum" sz="quarter" idx="12"/>
          </p:nvPr>
        </p:nvSpPr>
        <p:spPr/>
        <p:txBody>
          <a:bodyPr/>
          <a:lstStyle/>
          <a:p>
            <a:fld id="{177CE274-8713-884F-B04F-B6B90AF41963}" type="slidenum">
              <a:rPr lang="en-US" smtClean="0"/>
              <a:pPr/>
              <a:t>38</a:t>
            </a:fld>
            <a:endParaRPr lang="en-US"/>
          </a:p>
        </p:txBody>
      </p:sp>
      <p:sp>
        <p:nvSpPr>
          <p:cNvPr id="4" name="Text Placeholder 3">
            <a:extLst>
              <a:ext uri="{FF2B5EF4-FFF2-40B4-BE49-F238E27FC236}">
                <a16:creationId xmlns:a16="http://schemas.microsoft.com/office/drawing/2014/main" id="{F5324F6B-8B6D-A0C0-C7BB-6162C5E73FAA}"/>
              </a:ext>
            </a:extLst>
          </p:cNvPr>
          <p:cNvSpPr>
            <a:spLocks noGrp="1"/>
          </p:cNvSpPr>
          <p:nvPr>
            <p:ph type="body" sz="quarter" idx="13"/>
          </p:nvPr>
        </p:nvSpPr>
        <p:spPr/>
        <p:txBody>
          <a:bodyPr/>
          <a:lstStyle/>
          <a:p>
            <a:endParaRPr lang="en-US" dirty="0"/>
          </a:p>
        </p:txBody>
      </p:sp>
      <p:pic>
        <p:nvPicPr>
          <p:cNvPr id="6" name="Picture 5">
            <a:extLst>
              <a:ext uri="{FF2B5EF4-FFF2-40B4-BE49-F238E27FC236}">
                <a16:creationId xmlns:a16="http://schemas.microsoft.com/office/drawing/2014/main" id="{58CE331E-B3D0-AAE9-B472-B6DC5E4A31E4}"/>
              </a:ext>
            </a:extLst>
          </p:cNvPr>
          <p:cNvPicPr>
            <a:picLocks noChangeAspect="1"/>
          </p:cNvPicPr>
          <p:nvPr/>
        </p:nvPicPr>
        <p:blipFill>
          <a:blip r:embed="rId3"/>
          <a:stretch>
            <a:fillRect/>
          </a:stretch>
        </p:blipFill>
        <p:spPr>
          <a:xfrm>
            <a:off x="1229125" y="1445853"/>
            <a:ext cx="8255424" cy="3225966"/>
          </a:xfrm>
          <a:prstGeom prst="rect">
            <a:avLst/>
          </a:prstGeom>
        </p:spPr>
      </p:pic>
      <p:pic>
        <p:nvPicPr>
          <p:cNvPr id="8" name="Picture 7">
            <a:extLst>
              <a:ext uri="{FF2B5EF4-FFF2-40B4-BE49-F238E27FC236}">
                <a16:creationId xmlns:a16="http://schemas.microsoft.com/office/drawing/2014/main" id="{EDA94127-34AD-859B-56C3-D50A2C0859EB}"/>
              </a:ext>
            </a:extLst>
          </p:cNvPr>
          <p:cNvPicPr>
            <a:picLocks noChangeAspect="1"/>
          </p:cNvPicPr>
          <p:nvPr/>
        </p:nvPicPr>
        <p:blipFill>
          <a:blip r:embed="rId4"/>
          <a:stretch>
            <a:fillRect/>
          </a:stretch>
        </p:blipFill>
        <p:spPr>
          <a:xfrm>
            <a:off x="47366" y="2276445"/>
            <a:ext cx="10065267" cy="1162110"/>
          </a:xfrm>
          <a:prstGeom prst="rect">
            <a:avLst/>
          </a:prstGeom>
        </p:spPr>
      </p:pic>
    </p:spTree>
    <p:extLst>
      <p:ext uri="{BB962C8B-B14F-4D97-AF65-F5344CB8AC3E}">
        <p14:creationId xmlns:p14="http://schemas.microsoft.com/office/powerpoint/2010/main" val="208268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26629-3B19-DCB7-09D2-34EB1E9E59DC}"/>
              </a:ext>
            </a:extLst>
          </p:cNvPr>
          <p:cNvSpPr>
            <a:spLocks noGrp="1"/>
          </p:cNvSpPr>
          <p:nvPr>
            <p:ph type="title"/>
          </p:nvPr>
        </p:nvSpPr>
        <p:spPr/>
        <p:txBody>
          <a:bodyPr/>
          <a:lstStyle/>
          <a:p>
            <a:r>
              <a:rPr lang="en-US" dirty="0"/>
              <a:t>Plant Based</a:t>
            </a:r>
          </a:p>
        </p:txBody>
      </p:sp>
      <p:sp>
        <p:nvSpPr>
          <p:cNvPr id="3" name="Slide Number Placeholder 2">
            <a:extLst>
              <a:ext uri="{FF2B5EF4-FFF2-40B4-BE49-F238E27FC236}">
                <a16:creationId xmlns:a16="http://schemas.microsoft.com/office/drawing/2014/main" id="{BC5B5E43-E27D-6317-4C5A-05EEA9019950}"/>
              </a:ext>
            </a:extLst>
          </p:cNvPr>
          <p:cNvSpPr>
            <a:spLocks noGrp="1"/>
          </p:cNvSpPr>
          <p:nvPr>
            <p:ph type="sldNum" sz="quarter" idx="12"/>
          </p:nvPr>
        </p:nvSpPr>
        <p:spPr/>
        <p:txBody>
          <a:bodyPr/>
          <a:lstStyle/>
          <a:p>
            <a:fld id="{177CE274-8713-884F-B04F-B6B90AF41963}" type="slidenum">
              <a:rPr lang="en-US" smtClean="0"/>
              <a:pPr/>
              <a:t>39</a:t>
            </a:fld>
            <a:endParaRPr lang="en-US"/>
          </a:p>
        </p:txBody>
      </p:sp>
      <p:sp>
        <p:nvSpPr>
          <p:cNvPr id="4" name="Text Placeholder 3">
            <a:extLst>
              <a:ext uri="{FF2B5EF4-FFF2-40B4-BE49-F238E27FC236}">
                <a16:creationId xmlns:a16="http://schemas.microsoft.com/office/drawing/2014/main" id="{CCEA2A28-6D3F-AFB1-84EC-9258912062F0}"/>
              </a:ext>
            </a:extLst>
          </p:cNvPr>
          <p:cNvSpPr>
            <a:spLocks noGrp="1"/>
          </p:cNvSpPr>
          <p:nvPr>
            <p:ph type="body" sz="quarter" idx="13"/>
          </p:nvPr>
        </p:nvSpPr>
        <p:spPr/>
        <p:txBody>
          <a:bodyPr/>
          <a:lstStyle/>
          <a:p>
            <a:endParaRPr lang="en-US"/>
          </a:p>
        </p:txBody>
      </p:sp>
      <p:pic>
        <p:nvPicPr>
          <p:cNvPr id="7" name="Picture 6">
            <a:extLst>
              <a:ext uri="{FF2B5EF4-FFF2-40B4-BE49-F238E27FC236}">
                <a16:creationId xmlns:a16="http://schemas.microsoft.com/office/drawing/2014/main" id="{CA6CBB48-8E4F-F186-7636-786BFB2C3089}"/>
              </a:ext>
            </a:extLst>
          </p:cNvPr>
          <p:cNvPicPr>
            <a:picLocks noChangeAspect="1"/>
          </p:cNvPicPr>
          <p:nvPr/>
        </p:nvPicPr>
        <p:blipFill>
          <a:blip r:embed="rId2"/>
          <a:stretch>
            <a:fillRect/>
          </a:stretch>
        </p:blipFill>
        <p:spPr>
          <a:xfrm>
            <a:off x="808436" y="1079849"/>
            <a:ext cx="8798254" cy="3813047"/>
          </a:xfrm>
          <a:prstGeom prst="rect">
            <a:avLst/>
          </a:prstGeom>
        </p:spPr>
      </p:pic>
    </p:spTree>
    <p:extLst>
      <p:ext uri="{BB962C8B-B14F-4D97-AF65-F5344CB8AC3E}">
        <p14:creationId xmlns:p14="http://schemas.microsoft.com/office/powerpoint/2010/main" val="658755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pic>
        <p:nvPicPr>
          <p:cNvPr id="34" name="Google Shape;34;p5"/>
          <p:cNvPicPr preferRelativeResize="0"/>
          <p:nvPr/>
        </p:nvPicPr>
        <p:blipFill rotWithShape="1">
          <a:blip r:embed="rId3">
            <a:alphaModFix/>
          </a:blip>
          <a:srcRect t="2189" b="2189"/>
          <a:stretch/>
        </p:blipFill>
        <p:spPr>
          <a:xfrm>
            <a:off x="605571" y="1293278"/>
            <a:ext cx="1863010" cy="3958582"/>
          </a:xfrm>
          <a:prstGeom prst="rect">
            <a:avLst/>
          </a:prstGeom>
          <a:noFill/>
          <a:ln w="9525" cap="flat" cmpd="sng">
            <a:solidFill>
              <a:srgbClr val="15387F"/>
            </a:solidFill>
            <a:prstDash val="solid"/>
            <a:round/>
            <a:headEnd type="none" w="sm" len="sm"/>
            <a:tailEnd type="none" w="sm" len="sm"/>
          </a:ln>
        </p:spPr>
      </p:pic>
      <p:sp>
        <p:nvSpPr>
          <p:cNvPr id="35" name="Google Shape;35;p5"/>
          <p:cNvSpPr/>
          <p:nvPr/>
        </p:nvSpPr>
        <p:spPr>
          <a:xfrm>
            <a:off x="1669028" y="4849861"/>
            <a:ext cx="533000" cy="524333"/>
          </a:xfrm>
          <a:prstGeom prst="ellipse">
            <a:avLst/>
          </a:prstGeom>
          <a:noFill/>
          <a:ln w="19050" cap="flat" cmpd="sng">
            <a:solidFill>
              <a:srgbClr val="FF0000"/>
            </a:solidFill>
            <a:prstDash val="solid"/>
            <a:round/>
            <a:headEnd type="none" w="sm" len="sm"/>
            <a:tailEnd type="none" w="sm" len="sm"/>
          </a:ln>
        </p:spPr>
        <p:txBody>
          <a:bodyPr spcFirstLastPara="1" wrap="square" lIns="101583" tIns="101583" rIns="101583" bIns="101583" anchor="ctr" anchorCtr="0">
            <a:noAutofit/>
          </a:bodyPr>
          <a:lstStyle/>
          <a:p>
            <a:pPr algn="ctr"/>
            <a:endParaRPr sz="2000"/>
          </a:p>
        </p:txBody>
      </p:sp>
      <p:pic>
        <p:nvPicPr>
          <p:cNvPr id="36" name="Google Shape;36;p5"/>
          <p:cNvPicPr preferRelativeResize="0"/>
          <p:nvPr/>
        </p:nvPicPr>
        <p:blipFill rotWithShape="1">
          <a:blip r:embed="rId4">
            <a:alphaModFix/>
          </a:blip>
          <a:srcRect t="2189" b="2189"/>
          <a:stretch/>
        </p:blipFill>
        <p:spPr>
          <a:xfrm>
            <a:off x="2697609" y="1293294"/>
            <a:ext cx="1863010" cy="3958556"/>
          </a:xfrm>
          <a:prstGeom prst="rect">
            <a:avLst/>
          </a:prstGeom>
          <a:noFill/>
          <a:ln w="9525" cap="flat" cmpd="sng">
            <a:solidFill>
              <a:srgbClr val="15387F"/>
            </a:solidFill>
            <a:prstDash val="solid"/>
            <a:round/>
            <a:headEnd type="none" w="sm" len="sm"/>
            <a:tailEnd type="none" w="sm" len="sm"/>
          </a:ln>
        </p:spPr>
      </p:pic>
      <p:pic>
        <p:nvPicPr>
          <p:cNvPr id="37" name="Google Shape;37;p5"/>
          <p:cNvPicPr preferRelativeResize="0"/>
          <p:nvPr/>
        </p:nvPicPr>
        <p:blipFill rotWithShape="1">
          <a:blip r:embed="rId5">
            <a:alphaModFix/>
          </a:blip>
          <a:srcRect t="2189" b="2189"/>
          <a:stretch/>
        </p:blipFill>
        <p:spPr>
          <a:xfrm>
            <a:off x="4789644" y="1293295"/>
            <a:ext cx="1863010" cy="3958533"/>
          </a:xfrm>
          <a:prstGeom prst="rect">
            <a:avLst/>
          </a:prstGeom>
          <a:noFill/>
          <a:ln w="9525" cap="flat" cmpd="sng">
            <a:solidFill>
              <a:srgbClr val="15387F"/>
            </a:solidFill>
            <a:prstDash val="solid"/>
            <a:round/>
            <a:headEnd type="none" w="sm" len="sm"/>
            <a:tailEnd type="none" w="sm" len="sm"/>
          </a:ln>
        </p:spPr>
      </p:pic>
      <p:sp>
        <p:nvSpPr>
          <p:cNvPr id="38" name="Google Shape;38;p5"/>
          <p:cNvSpPr/>
          <p:nvPr/>
        </p:nvSpPr>
        <p:spPr>
          <a:xfrm>
            <a:off x="1692858" y="4168381"/>
            <a:ext cx="485333" cy="554667"/>
          </a:xfrm>
          <a:prstGeom prst="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101583" tIns="101583" rIns="101583" bIns="101583" anchor="ctr" anchorCtr="0">
            <a:noAutofit/>
          </a:bodyPr>
          <a:lstStyle/>
          <a:p>
            <a:pPr algn="ctr"/>
            <a:endParaRPr sz="2000"/>
          </a:p>
        </p:txBody>
      </p:sp>
      <p:sp>
        <p:nvSpPr>
          <p:cNvPr id="39" name="Google Shape;39;p5"/>
          <p:cNvSpPr/>
          <p:nvPr/>
        </p:nvSpPr>
        <p:spPr>
          <a:xfrm>
            <a:off x="7100695" y="2289472"/>
            <a:ext cx="2673333" cy="3388667"/>
          </a:xfrm>
          <a:prstGeom prst="round2SameRect">
            <a:avLst>
              <a:gd name="adj1" fmla="val 16667"/>
              <a:gd name="adj2" fmla="val 0"/>
            </a:avLst>
          </a:prstGeom>
          <a:solidFill>
            <a:srgbClr val="00BCE4"/>
          </a:solidFill>
          <a:ln w="28575" cap="flat" cmpd="sng">
            <a:solidFill>
              <a:srgbClr val="15387F"/>
            </a:solidFill>
            <a:prstDash val="solid"/>
            <a:round/>
            <a:headEnd type="none" w="sm" len="sm"/>
            <a:tailEnd type="none" w="sm" len="sm"/>
          </a:ln>
        </p:spPr>
        <p:txBody>
          <a:bodyPr spcFirstLastPara="1" wrap="square" lIns="101583" tIns="101583" rIns="101583" bIns="101583" anchor="ctr" anchorCtr="0">
            <a:noAutofit/>
          </a:bodyPr>
          <a:lstStyle/>
          <a:p>
            <a:pPr algn="ctr"/>
            <a:endParaRPr sz="2000"/>
          </a:p>
        </p:txBody>
      </p:sp>
      <p:sp>
        <p:nvSpPr>
          <p:cNvPr id="40" name="Google Shape;40;p5"/>
          <p:cNvSpPr txBox="1"/>
          <p:nvPr/>
        </p:nvSpPr>
        <p:spPr>
          <a:xfrm>
            <a:off x="7100695" y="2525417"/>
            <a:ext cx="2673333" cy="524333"/>
          </a:xfrm>
          <a:prstGeom prst="rect">
            <a:avLst/>
          </a:prstGeom>
          <a:noFill/>
          <a:ln>
            <a:noFill/>
          </a:ln>
        </p:spPr>
        <p:txBody>
          <a:bodyPr spcFirstLastPara="1" wrap="square" lIns="101583" tIns="101583" rIns="101583" bIns="101583" anchor="t" anchorCtr="0">
            <a:noAutofit/>
          </a:bodyPr>
          <a:lstStyle/>
          <a:p>
            <a:pPr algn="ctr"/>
            <a:r>
              <a:rPr lang="en" sz="2000" b="1">
                <a:solidFill>
                  <a:schemeClr val="lt1"/>
                </a:solidFill>
              </a:rPr>
              <a:t>Scan to download the #AASHE24 Mobile App</a:t>
            </a:r>
            <a:endParaRPr sz="2000" b="1">
              <a:solidFill>
                <a:schemeClr val="lt1"/>
              </a:solidFill>
            </a:endParaRPr>
          </a:p>
        </p:txBody>
      </p:sp>
      <p:pic>
        <p:nvPicPr>
          <p:cNvPr id="41" name="Google Shape;41;p5"/>
          <p:cNvPicPr preferRelativeResize="0"/>
          <p:nvPr/>
        </p:nvPicPr>
        <p:blipFill>
          <a:blip r:embed="rId6">
            <a:alphaModFix/>
          </a:blip>
          <a:stretch>
            <a:fillRect/>
          </a:stretch>
        </p:blipFill>
        <p:spPr>
          <a:xfrm>
            <a:off x="7379028" y="3360583"/>
            <a:ext cx="2116667" cy="2116667"/>
          </a:xfrm>
          <a:prstGeom prst="rect">
            <a:avLst/>
          </a:prstGeom>
          <a:noFill/>
          <a:ln w="9525" cap="flat" cmpd="sng">
            <a:solidFill>
              <a:schemeClr val="dk2"/>
            </a:solidFill>
            <a:prstDash val="solid"/>
            <a:round/>
            <a:headEnd type="none" w="sm" len="sm"/>
            <a:tailEnd type="none" w="sm" len="sm"/>
          </a:ln>
        </p:spPr>
      </p:pic>
      <p:sp>
        <p:nvSpPr>
          <p:cNvPr id="42" name="Google Shape;42;p5"/>
          <p:cNvSpPr/>
          <p:nvPr/>
        </p:nvSpPr>
        <p:spPr>
          <a:xfrm rot="10800000">
            <a:off x="3386442" y="4529964"/>
            <a:ext cx="485333" cy="554667"/>
          </a:xfrm>
          <a:prstGeom prst="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101583" tIns="101583" rIns="101583" bIns="101583" anchor="ctr" anchorCtr="0">
            <a:noAutofit/>
          </a:bodyPr>
          <a:lstStyle/>
          <a:p>
            <a:pPr algn="ctr"/>
            <a:endParaRPr sz="2000"/>
          </a:p>
        </p:txBody>
      </p:sp>
      <p:sp>
        <p:nvSpPr>
          <p:cNvPr id="2" name="Rectangle 1">
            <a:extLst>
              <a:ext uri="{FF2B5EF4-FFF2-40B4-BE49-F238E27FC236}">
                <a16:creationId xmlns:a16="http://schemas.microsoft.com/office/drawing/2014/main" id="{C6F36D54-B090-7BAA-B1A5-2E21C200FAD8}"/>
              </a:ext>
            </a:extLst>
          </p:cNvPr>
          <p:cNvSpPr/>
          <p:nvPr/>
        </p:nvSpPr>
        <p:spPr>
          <a:xfrm>
            <a:off x="334736" y="5374442"/>
            <a:ext cx="1796143" cy="1446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27614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0E561-BF34-AAF4-A8C7-35FBB40CED6F}"/>
              </a:ext>
            </a:extLst>
          </p:cNvPr>
          <p:cNvSpPr>
            <a:spLocks noGrp="1"/>
          </p:cNvSpPr>
          <p:nvPr>
            <p:ph type="title"/>
          </p:nvPr>
        </p:nvSpPr>
        <p:spPr/>
        <p:txBody>
          <a:bodyPr/>
          <a:lstStyle/>
          <a:p>
            <a:r>
              <a:rPr lang="en-US" dirty="0"/>
              <a:t>AASHE STARS Summary</a:t>
            </a:r>
          </a:p>
        </p:txBody>
      </p:sp>
      <p:sp>
        <p:nvSpPr>
          <p:cNvPr id="3" name="Slide Number Placeholder 2">
            <a:extLst>
              <a:ext uri="{FF2B5EF4-FFF2-40B4-BE49-F238E27FC236}">
                <a16:creationId xmlns:a16="http://schemas.microsoft.com/office/drawing/2014/main" id="{B166E20F-48E4-0699-3BC2-F51547C039D0}"/>
              </a:ext>
            </a:extLst>
          </p:cNvPr>
          <p:cNvSpPr>
            <a:spLocks noGrp="1"/>
          </p:cNvSpPr>
          <p:nvPr>
            <p:ph type="sldNum" sz="quarter" idx="12"/>
          </p:nvPr>
        </p:nvSpPr>
        <p:spPr/>
        <p:txBody>
          <a:bodyPr/>
          <a:lstStyle/>
          <a:p>
            <a:fld id="{177CE274-8713-884F-B04F-B6B90AF41963}" type="slidenum">
              <a:rPr lang="en-US" smtClean="0"/>
              <a:pPr/>
              <a:t>40</a:t>
            </a:fld>
            <a:endParaRPr lang="en-US"/>
          </a:p>
        </p:txBody>
      </p:sp>
      <p:sp>
        <p:nvSpPr>
          <p:cNvPr id="4" name="Text Placeholder 3">
            <a:extLst>
              <a:ext uri="{FF2B5EF4-FFF2-40B4-BE49-F238E27FC236}">
                <a16:creationId xmlns:a16="http://schemas.microsoft.com/office/drawing/2014/main" id="{0D65845F-9BD7-092E-4D48-7305C0A51D52}"/>
              </a:ext>
            </a:extLst>
          </p:cNvPr>
          <p:cNvSpPr>
            <a:spLocks noGrp="1"/>
          </p:cNvSpPr>
          <p:nvPr>
            <p:ph type="body" sz="quarter" idx="13"/>
          </p:nvPr>
        </p:nvSpPr>
        <p:spPr>
          <a:xfrm>
            <a:off x="356306" y="2519916"/>
            <a:ext cx="9448800" cy="2628156"/>
          </a:xfrm>
        </p:spPr>
        <p:txBody>
          <a:bodyPr>
            <a:normAutofit/>
          </a:bodyPr>
          <a:lstStyle/>
          <a:p>
            <a:r>
              <a:rPr lang="en-US" dirty="0"/>
              <a:t>These percentages can be input directly into AASHE STARS reporting</a:t>
            </a:r>
          </a:p>
          <a:p>
            <a:r>
              <a:rPr lang="en-US" dirty="0"/>
              <a:t>These are a lower bound, the tool errs on not tagging things as plant-based when they are than tagging things that aren’t plant-based, plant-based </a:t>
            </a:r>
          </a:p>
          <a:p>
            <a:r>
              <a:rPr lang="en-US" dirty="0"/>
              <a:t>Not required to upload underlying data to AASHE STARS but can and someone will help verify these </a:t>
            </a:r>
          </a:p>
        </p:txBody>
      </p:sp>
      <p:pic>
        <p:nvPicPr>
          <p:cNvPr id="6" name="Picture 5">
            <a:extLst>
              <a:ext uri="{FF2B5EF4-FFF2-40B4-BE49-F238E27FC236}">
                <a16:creationId xmlns:a16="http://schemas.microsoft.com/office/drawing/2014/main" id="{4BE91B3C-6A99-E7C3-C346-F3EB7A87440A}"/>
              </a:ext>
            </a:extLst>
          </p:cNvPr>
          <p:cNvPicPr>
            <a:picLocks noChangeAspect="1"/>
          </p:cNvPicPr>
          <p:nvPr/>
        </p:nvPicPr>
        <p:blipFill>
          <a:blip r:embed="rId2"/>
          <a:stretch>
            <a:fillRect/>
          </a:stretch>
        </p:blipFill>
        <p:spPr>
          <a:xfrm>
            <a:off x="355600" y="1047945"/>
            <a:ext cx="4038045" cy="1310778"/>
          </a:xfrm>
          <a:prstGeom prst="rect">
            <a:avLst/>
          </a:prstGeom>
        </p:spPr>
      </p:pic>
    </p:spTree>
    <p:extLst>
      <p:ext uri="{BB962C8B-B14F-4D97-AF65-F5344CB8AC3E}">
        <p14:creationId xmlns:p14="http://schemas.microsoft.com/office/powerpoint/2010/main" val="34131583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F47E2-D11F-BE92-0916-5BF1EE99B8A4}"/>
              </a:ext>
            </a:extLst>
          </p:cNvPr>
          <p:cNvSpPr>
            <a:spLocks noGrp="1"/>
          </p:cNvSpPr>
          <p:nvPr>
            <p:ph type="title"/>
          </p:nvPr>
        </p:nvSpPr>
        <p:spPr/>
        <p:txBody>
          <a:bodyPr/>
          <a:lstStyle/>
          <a:p>
            <a:r>
              <a:rPr lang="en-US" dirty="0"/>
              <a:t>Your turn!</a:t>
            </a:r>
          </a:p>
        </p:txBody>
      </p:sp>
      <p:sp>
        <p:nvSpPr>
          <p:cNvPr id="3" name="Slide Number Placeholder 2">
            <a:extLst>
              <a:ext uri="{FF2B5EF4-FFF2-40B4-BE49-F238E27FC236}">
                <a16:creationId xmlns:a16="http://schemas.microsoft.com/office/drawing/2014/main" id="{201F7258-5F56-D7B9-2098-12038DAF6FB2}"/>
              </a:ext>
            </a:extLst>
          </p:cNvPr>
          <p:cNvSpPr>
            <a:spLocks noGrp="1"/>
          </p:cNvSpPr>
          <p:nvPr>
            <p:ph type="sldNum" sz="quarter" idx="12"/>
          </p:nvPr>
        </p:nvSpPr>
        <p:spPr/>
        <p:txBody>
          <a:bodyPr/>
          <a:lstStyle/>
          <a:p>
            <a:fld id="{177CE274-8713-884F-B04F-B6B90AF41963}" type="slidenum">
              <a:rPr lang="en-US" smtClean="0"/>
              <a:pPr/>
              <a:t>41</a:t>
            </a:fld>
            <a:endParaRPr lang="en-US"/>
          </a:p>
        </p:txBody>
      </p:sp>
      <p:sp>
        <p:nvSpPr>
          <p:cNvPr id="4" name="Text Placeholder 3">
            <a:extLst>
              <a:ext uri="{FF2B5EF4-FFF2-40B4-BE49-F238E27FC236}">
                <a16:creationId xmlns:a16="http://schemas.microsoft.com/office/drawing/2014/main" id="{B757D864-6EEE-5678-3C0B-B8B7D5C7AEDA}"/>
              </a:ext>
            </a:extLst>
          </p:cNvPr>
          <p:cNvSpPr>
            <a:spLocks noGrp="1"/>
          </p:cNvSpPr>
          <p:nvPr>
            <p:ph type="body" sz="quarter" idx="13"/>
          </p:nvPr>
        </p:nvSpPr>
        <p:spPr/>
        <p:txBody>
          <a:bodyPr/>
          <a:lstStyle/>
          <a:p>
            <a:endParaRPr lang="en-US" dirty="0"/>
          </a:p>
        </p:txBody>
      </p:sp>
      <p:sp>
        <p:nvSpPr>
          <p:cNvPr id="6" name="TextBox 5">
            <a:extLst>
              <a:ext uri="{FF2B5EF4-FFF2-40B4-BE49-F238E27FC236}">
                <a16:creationId xmlns:a16="http://schemas.microsoft.com/office/drawing/2014/main" id="{3E7DC40E-9EEB-98DD-ED36-1C06B109D369}"/>
              </a:ext>
            </a:extLst>
          </p:cNvPr>
          <p:cNvSpPr txBox="1"/>
          <p:nvPr/>
        </p:nvSpPr>
        <p:spPr>
          <a:xfrm>
            <a:off x="3231641" y="4688540"/>
            <a:ext cx="3696719" cy="523220"/>
          </a:xfrm>
          <a:prstGeom prst="rect">
            <a:avLst/>
          </a:prstGeom>
          <a:noFill/>
        </p:spPr>
        <p:txBody>
          <a:bodyPr wrap="square">
            <a:spAutoFit/>
          </a:bodyPr>
          <a:lstStyle/>
          <a:p>
            <a:pPr algn="ctr"/>
            <a:r>
              <a:rPr lang="en-US" sz="2800" dirty="0"/>
              <a:t>https://bit.ly/4fhTAWW</a:t>
            </a:r>
          </a:p>
        </p:txBody>
      </p:sp>
      <p:pic>
        <p:nvPicPr>
          <p:cNvPr id="8" name="Picture 7" descr="A qr code on a white background&#10;&#10;Description automatically generated">
            <a:hlinkClick r:id="rId2"/>
            <a:extLst>
              <a:ext uri="{FF2B5EF4-FFF2-40B4-BE49-F238E27FC236}">
                <a16:creationId xmlns:a16="http://schemas.microsoft.com/office/drawing/2014/main" id="{E2E30B1E-DD2B-591F-E490-46A272E067D2}"/>
              </a:ext>
            </a:extLst>
          </p:cNvPr>
          <p:cNvPicPr>
            <a:picLocks noChangeAspect="1"/>
          </p:cNvPicPr>
          <p:nvPr/>
        </p:nvPicPr>
        <p:blipFill>
          <a:blip r:embed="rId3"/>
          <a:srcRect t="8276" b="8999"/>
          <a:stretch/>
        </p:blipFill>
        <p:spPr>
          <a:xfrm>
            <a:off x="3053124" y="1335024"/>
            <a:ext cx="4053752" cy="3353516"/>
          </a:xfrm>
          <a:prstGeom prst="rect">
            <a:avLst/>
          </a:prstGeom>
        </p:spPr>
      </p:pic>
    </p:spTree>
    <p:extLst>
      <p:ext uri="{BB962C8B-B14F-4D97-AF65-F5344CB8AC3E}">
        <p14:creationId xmlns:p14="http://schemas.microsoft.com/office/powerpoint/2010/main" val="19128457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125B0E-E3E1-ED63-5366-42FDA1618A72}"/>
              </a:ext>
            </a:extLst>
          </p:cNvPr>
          <p:cNvSpPr>
            <a:spLocks noGrp="1"/>
          </p:cNvSpPr>
          <p:nvPr>
            <p:ph type="ctrTitle"/>
          </p:nvPr>
        </p:nvSpPr>
        <p:spPr/>
        <p:txBody>
          <a:bodyPr/>
          <a:lstStyle/>
          <a:p>
            <a:r>
              <a:rPr lang="en-US" dirty="0"/>
              <a:t>Questions? </a:t>
            </a:r>
          </a:p>
        </p:txBody>
      </p:sp>
      <p:sp>
        <p:nvSpPr>
          <p:cNvPr id="6" name="Subtitle 5">
            <a:extLst>
              <a:ext uri="{FF2B5EF4-FFF2-40B4-BE49-F238E27FC236}">
                <a16:creationId xmlns:a16="http://schemas.microsoft.com/office/drawing/2014/main" id="{AB52868A-E11B-D463-92BA-D66E2048FD12}"/>
              </a:ext>
            </a:extLst>
          </p:cNvPr>
          <p:cNvSpPr>
            <a:spLocks noGrp="1"/>
          </p:cNvSpPr>
          <p:nvPr>
            <p:ph type="subTitle" idx="1"/>
          </p:nvPr>
        </p:nvSpPr>
        <p:spPr/>
        <p:txBody>
          <a:bodyPr/>
          <a:lstStyle/>
          <a:p>
            <a:endParaRPr lang="en-US"/>
          </a:p>
        </p:txBody>
      </p:sp>
      <p:sp>
        <p:nvSpPr>
          <p:cNvPr id="3" name="Slide Number Placeholder 2">
            <a:extLst>
              <a:ext uri="{FF2B5EF4-FFF2-40B4-BE49-F238E27FC236}">
                <a16:creationId xmlns:a16="http://schemas.microsoft.com/office/drawing/2014/main" id="{5EA87ECD-9535-76E6-19F0-EF650875FE04}"/>
              </a:ext>
            </a:extLst>
          </p:cNvPr>
          <p:cNvSpPr>
            <a:spLocks noGrp="1"/>
          </p:cNvSpPr>
          <p:nvPr>
            <p:ph type="sldNum" sz="quarter" idx="4294967295"/>
          </p:nvPr>
        </p:nvSpPr>
        <p:spPr>
          <a:xfrm>
            <a:off x="7874000" y="5297488"/>
            <a:ext cx="2286000" cy="303212"/>
          </a:xfrm>
        </p:spPr>
        <p:txBody>
          <a:bodyPr/>
          <a:lstStyle/>
          <a:p>
            <a:fld id="{177CE274-8713-884F-B04F-B6B90AF41963}" type="slidenum">
              <a:rPr lang="en-US" smtClean="0"/>
              <a:pPr/>
              <a:t>42</a:t>
            </a:fld>
            <a:endParaRPr lang="en-US"/>
          </a:p>
        </p:txBody>
      </p:sp>
    </p:spTree>
    <p:extLst>
      <p:ext uri="{BB962C8B-B14F-4D97-AF65-F5344CB8AC3E}">
        <p14:creationId xmlns:p14="http://schemas.microsoft.com/office/powerpoint/2010/main" val="39063090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67E1D6-E472-8A33-0239-EB2416052F24}"/>
              </a:ext>
            </a:extLst>
          </p:cNvPr>
          <p:cNvSpPr>
            <a:spLocks noGrp="1"/>
          </p:cNvSpPr>
          <p:nvPr>
            <p:ph type="title"/>
          </p:nvPr>
        </p:nvSpPr>
        <p:spPr/>
        <p:txBody>
          <a:bodyPr/>
          <a:lstStyle/>
          <a:p>
            <a:r>
              <a:rPr lang="en-US" dirty="0"/>
              <a:t>“Live” Demonstration</a:t>
            </a:r>
          </a:p>
        </p:txBody>
      </p:sp>
      <p:sp>
        <p:nvSpPr>
          <p:cNvPr id="7" name="TextBox 6">
            <a:extLst>
              <a:ext uri="{FF2B5EF4-FFF2-40B4-BE49-F238E27FC236}">
                <a16:creationId xmlns:a16="http://schemas.microsoft.com/office/drawing/2014/main" id="{616C7092-06FA-8005-7E45-91A5984067CA}"/>
              </a:ext>
            </a:extLst>
          </p:cNvPr>
          <p:cNvSpPr txBox="1"/>
          <p:nvPr/>
        </p:nvSpPr>
        <p:spPr>
          <a:xfrm>
            <a:off x="1935125" y="2149614"/>
            <a:ext cx="6948056" cy="707886"/>
          </a:xfrm>
          <a:prstGeom prst="rect">
            <a:avLst/>
          </a:prstGeom>
          <a:noFill/>
        </p:spPr>
        <p:txBody>
          <a:bodyPr wrap="none" rtlCol="0">
            <a:spAutoFit/>
          </a:bodyPr>
          <a:lstStyle/>
          <a:p>
            <a:r>
              <a:rPr lang="en-US" sz="4000" dirty="0">
                <a:hlinkClick r:id="rId2"/>
              </a:rPr>
              <a:t>https://youtu.be/M3ecAKzG8NY</a:t>
            </a:r>
            <a:endParaRPr lang="en-US" sz="4000" dirty="0"/>
          </a:p>
        </p:txBody>
      </p:sp>
    </p:spTree>
    <p:extLst>
      <p:ext uri="{BB962C8B-B14F-4D97-AF65-F5344CB8AC3E}">
        <p14:creationId xmlns:p14="http://schemas.microsoft.com/office/powerpoint/2010/main" val="13285475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F865B1-D2E7-F1AE-79BD-CF2566D66020}"/>
              </a:ext>
            </a:extLst>
          </p:cNvPr>
          <p:cNvSpPr>
            <a:spLocks noGrp="1"/>
          </p:cNvSpPr>
          <p:nvPr>
            <p:ph type="ctrTitle"/>
          </p:nvPr>
        </p:nvSpPr>
        <p:spPr/>
        <p:txBody>
          <a:bodyPr/>
          <a:lstStyle/>
          <a:p>
            <a:r>
              <a:rPr lang="en-US" dirty="0"/>
              <a:t>FAQs</a:t>
            </a:r>
          </a:p>
        </p:txBody>
      </p:sp>
      <p:sp>
        <p:nvSpPr>
          <p:cNvPr id="6" name="Subtitle 5">
            <a:extLst>
              <a:ext uri="{FF2B5EF4-FFF2-40B4-BE49-F238E27FC236}">
                <a16:creationId xmlns:a16="http://schemas.microsoft.com/office/drawing/2014/main" id="{A3FF611D-A5D4-2704-701A-AEED2F6E5C3B}"/>
              </a:ext>
            </a:extLst>
          </p:cNvPr>
          <p:cNvSpPr>
            <a:spLocks noGrp="1"/>
          </p:cNvSpPr>
          <p:nvPr>
            <p:ph type="subTitle" idx="1"/>
          </p:nvPr>
        </p:nvSpPr>
        <p:spPr/>
        <p:txBody>
          <a:bodyPr/>
          <a:lstStyle/>
          <a:p>
            <a:endParaRPr lang="en-US"/>
          </a:p>
        </p:txBody>
      </p:sp>
      <p:sp>
        <p:nvSpPr>
          <p:cNvPr id="3" name="Slide Number Placeholder 2">
            <a:extLst>
              <a:ext uri="{FF2B5EF4-FFF2-40B4-BE49-F238E27FC236}">
                <a16:creationId xmlns:a16="http://schemas.microsoft.com/office/drawing/2014/main" id="{6298C1B6-9320-8E89-F7C3-E3FF97C7588A}"/>
              </a:ext>
            </a:extLst>
          </p:cNvPr>
          <p:cNvSpPr>
            <a:spLocks noGrp="1"/>
          </p:cNvSpPr>
          <p:nvPr>
            <p:ph type="sldNum" sz="quarter" idx="4294967295"/>
          </p:nvPr>
        </p:nvSpPr>
        <p:spPr>
          <a:xfrm>
            <a:off x="7874000" y="5297488"/>
            <a:ext cx="2286000" cy="303212"/>
          </a:xfrm>
        </p:spPr>
        <p:txBody>
          <a:bodyPr/>
          <a:lstStyle/>
          <a:p>
            <a:fld id="{177CE274-8713-884F-B04F-B6B90AF41963}" type="slidenum">
              <a:rPr lang="en-US" smtClean="0"/>
              <a:pPr/>
              <a:t>44</a:t>
            </a:fld>
            <a:endParaRPr lang="en-US"/>
          </a:p>
        </p:txBody>
      </p:sp>
    </p:spTree>
    <p:extLst>
      <p:ext uri="{BB962C8B-B14F-4D97-AF65-F5344CB8AC3E}">
        <p14:creationId xmlns:p14="http://schemas.microsoft.com/office/powerpoint/2010/main" val="16183695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B173F-DD9D-AB45-FFEA-908068BDD58A}"/>
              </a:ext>
            </a:extLst>
          </p:cNvPr>
          <p:cNvSpPr>
            <a:spLocks noGrp="1"/>
          </p:cNvSpPr>
          <p:nvPr>
            <p:ph type="title"/>
          </p:nvPr>
        </p:nvSpPr>
        <p:spPr/>
        <p:txBody>
          <a:bodyPr>
            <a:normAutofit fontScale="90000"/>
          </a:bodyPr>
          <a:lstStyle/>
          <a:p>
            <a:r>
              <a:rPr lang="en-US" dirty="0"/>
              <a:t>Q: I only have spend, or I only have weight data. Can I still use the tool? Which columns are required?</a:t>
            </a:r>
          </a:p>
        </p:txBody>
      </p:sp>
      <p:sp>
        <p:nvSpPr>
          <p:cNvPr id="3" name="Slide Number Placeholder 2">
            <a:extLst>
              <a:ext uri="{FF2B5EF4-FFF2-40B4-BE49-F238E27FC236}">
                <a16:creationId xmlns:a16="http://schemas.microsoft.com/office/drawing/2014/main" id="{C067A497-0626-DC60-4627-B8D91F54ACDB}"/>
              </a:ext>
            </a:extLst>
          </p:cNvPr>
          <p:cNvSpPr>
            <a:spLocks noGrp="1"/>
          </p:cNvSpPr>
          <p:nvPr>
            <p:ph type="sldNum" sz="quarter" idx="12"/>
          </p:nvPr>
        </p:nvSpPr>
        <p:spPr/>
        <p:txBody>
          <a:bodyPr/>
          <a:lstStyle/>
          <a:p>
            <a:fld id="{177CE274-8713-884F-B04F-B6B90AF41963}" type="slidenum">
              <a:rPr lang="en-US" smtClean="0"/>
              <a:pPr/>
              <a:t>45</a:t>
            </a:fld>
            <a:endParaRPr lang="en-US"/>
          </a:p>
        </p:txBody>
      </p:sp>
      <p:sp>
        <p:nvSpPr>
          <p:cNvPr id="4" name="Text Placeholder 3">
            <a:extLst>
              <a:ext uri="{FF2B5EF4-FFF2-40B4-BE49-F238E27FC236}">
                <a16:creationId xmlns:a16="http://schemas.microsoft.com/office/drawing/2014/main" id="{C4E8BBED-160F-2A5C-AB14-0355A0177B5B}"/>
              </a:ext>
            </a:extLst>
          </p:cNvPr>
          <p:cNvSpPr>
            <a:spLocks noGrp="1"/>
          </p:cNvSpPr>
          <p:nvPr>
            <p:ph type="body" sz="quarter" idx="13"/>
          </p:nvPr>
        </p:nvSpPr>
        <p:spPr/>
        <p:txBody>
          <a:bodyPr/>
          <a:lstStyle/>
          <a:p>
            <a:pPr marL="0" indent="0">
              <a:buNone/>
            </a:pPr>
            <a:r>
              <a:rPr lang="en-US" dirty="0"/>
              <a:t>A: Yes! You can leave either column empty and just make sure to not ask the tool to calculate the spend or weight per category if you do not have that data. </a:t>
            </a:r>
            <a:br>
              <a:rPr lang="en-US" dirty="0"/>
            </a:br>
            <a:endParaRPr lang="en-US" dirty="0"/>
          </a:p>
        </p:txBody>
      </p:sp>
    </p:spTree>
    <p:extLst>
      <p:ext uri="{BB962C8B-B14F-4D97-AF65-F5344CB8AC3E}">
        <p14:creationId xmlns:p14="http://schemas.microsoft.com/office/powerpoint/2010/main" val="38642796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0ACFC-B2EA-A7A9-AD8E-12EC5B651C97}"/>
              </a:ext>
            </a:extLst>
          </p:cNvPr>
          <p:cNvSpPr>
            <a:spLocks noGrp="1"/>
          </p:cNvSpPr>
          <p:nvPr>
            <p:ph type="title"/>
          </p:nvPr>
        </p:nvSpPr>
        <p:spPr/>
        <p:txBody>
          <a:bodyPr>
            <a:normAutofit fontScale="90000"/>
          </a:bodyPr>
          <a:lstStyle/>
          <a:p>
            <a:r>
              <a:rPr lang="en-US" dirty="0"/>
              <a:t>Q: What should I do with the items in the deleted sheet in the output file?</a:t>
            </a:r>
          </a:p>
        </p:txBody>
      </p:sp>
      <p:sp>
        <p:nvSpPr>
          <p:cNvPr id="3" name="Slide Number Placeholder 2">
            <a:extLst>
              <a:ext uri="{FF2B5EF4-FFF2-40B4-BE49-F238E27FC236}">
                <a16:creationId xmlns:a16="http://schemas.microsoft.com/office/drawing/2014/main" id="{D63E6FD7-599A-C9AF-E960-73F9F82CEB98}"/>
              </a:ext>
            </a:extLst>
          </p:cNvPr>
          <p:cNvSpPr>
            <a:spLocks noGrp="1"/>
          </p:cNvSpPr>
          <p:nvPr>
            <p:ph type="sldNum" sz="quarter" idx="12"/>
          </p:nvPr>
        </p:nvSpPr>
        <p:spPr/>
        <p:txBody>
          <a:bodyPr/>
          <a:lstStyle/>
          <a:p>
            <a:fld id="{177CE274-8713-884F-B04F-B6B90AF41963}" type="slidenum">
              <a:rPr lang="en-US" smtClean="0"/>
              <a:pPr/>
              <a:t>46</a:t>
            </a:fld>
            <a:endParaRPr lang="en-US"/>
          </a:p>
        </p:txBody>
      </p:sp>
      <p:sp>
        <p:nvSpPr>
          <p:cNvPr id="4" name="Text Placeholder 3">
            <a:extLst>
              <a:ext uri="{FF2B5EF4-FFF2-40B4-BE49-F238E27FC236}">
                <a16:creationId xmlns:a16="http://schemas.microsoft.com/office/drawing/2014/main" id="{B90ADABB-8A84-0519-B59A-17370A0EF057}"/>
              </a:ext>
            </a:extLst>
          </p:cNvPr>
          <p:cNvSpPr>
            <a:spLocks noGrp="1"/>
          </p:cNvSpPr>
          <p:nvPr>
            <p:ph type="body" sz="quarter" idx="13"/>
          </p:nvPr>
        </p:nvSpPr>
        <p:spPr/>
        <p:txBody>
          <a:bodyPr>
            <a:normAutofit lnSpcReduction="10000"/>
          </a:bodyPr>
          <a:lstStyle/>
          <a:p>
            <a:pPr marL="0" indent="0">
              <a:buNone/>
            </a:pPr>
            <a:r>
              <a:rPr lang="en-US" dirty="0"/>
              <a:t>A: There are a couple of options:</a:t>
            </a:r>
            <a:br>
              <a:rPr lang="en-US" dirty="0"/>
            </a:br>
            <a:endParaRPr lang="en-US" dirty="0"/>
          </a:p>
          <a:p>
            <a:r>
              <a:rPr lang="en-US" dirty="0"/>
              <a:t>Simply disregard this data</a:t>
            </a:r>
            <a:br>
              <a:rPr lang="en-US" dirty="0"/>
            </a:br>
            <a:endParaRPr lang="en-US" dirty="0"/>
          </a:p>
          <a:p>
            <a:r>
              <a:rPr lang="en-US" dirty="0"/>
              <a:t>You can hand categorize the items</a:t>
            </a:r>
            <a:br>
              <a:rPr lang="en-US" dirty="0"/>
            </a:br>
            <a:endParaRPr lang="en-US" dirty="0"/>
          </a:p>
          <a:p>
            <a:r>
              <a:rPr lang="en-US" dirty="0"/>
              <a:t>You can go into your original file, find the line item and add an appropriate key word to the item name (for example, apple for red delicious, pretzel for snack mix) and rerun the file through the tool with the edited line item names </a:t>
            </a:r>
          </a:p>
        </p:txBody>
      </p:sp>
    </p:spTree>
    <p:extLst>
      <p:ext uri="{BB962C8B-B14F-4D97-AF65-F5344CB8AC3E}">
        <p14:creationId xmlns:p14="http://schemas.microsoft.com/office/powerpoint/2010/main" val="7832696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21B18-3E1A-ED01-C64D-D71298206749}"/>
              </a:ext>
            </a:extLst>
          </p:cNvPr>
          <p:cNvSpPr>
            <a:spLocks noGrp="1"/>
          </p:cNvSpPr>
          <p:nvPr>
            <p:ph type="title"/>
          </p:nvPr>
        </p:nvSpPr>
        <p:spPr/>
        <p:txBody>
          <a:bodyPr>
            <a:normAutofit fontScale="90000"/>
          </a:bodyPr>
          <a:lstStyle/>
          <a:p>
            <a:r>
              <a:rPr lang="en-US" dirty="0"/>
              <a:t>Q: Why is one (or more) of the totals for my weight or spend per category blank?</a:t>
            </a:r>
          </a:p>
        </p:txBody>
      </p:sp>
      <p:sp>
        <p:nvSpPr>
          <p:cNvPr id="3" name="Slide Number Placeholder 2">
            <a:extLst>
              <a:ext uri="{FF2B5EF4-FFF2-40B4-BE49-F238E27FC236}">
                <a16:creationId xmlns:a16="http://schemas.microsoft.com/office/drawing/2014/main" id="{61F2C3E2-A5F4-DCC3-271F-01A31217DA60}"/>
              </a:ext>
            </a:extLst>
          </p:cNvPr>
          <p:cNvSpPr>
            <a:spLocks noGrp="1"/>
          </p:cNvSpPr>
          <p:nvPr>
            <p:ph type="sldNum" sz="quarter" idx="12"/>
          </p:nvPr>
        </p:nvSpPr>
        <p:spPr/>
        <p:txBody>
          <a:bodyPr/>
          <a:lstStyle/>
          <a:p>
            <a:fld id="{177CE274-8713-884F-B04F-B6B90AF41963}" type="slidenum">
              <a:rPr lang="en-US" smtClean="0"/>
              <a:pPr/>
              <a:t>47</a:t>
            </a:fld>
            <a:endParaRPr lang="en-US"/>
          </a:p>
        </p:txBody>
      </p:sp>
      <p:sp>
        <p:nvSpPr>
          <p:cNvPr id="4" name="Text Placeholder 3">
            <a:extLst>
              <a:ext uri="{FF2B5EF4-FFF2-40B4-BE49-F238E27FC236}">
                <a16:creationId xmlns:a16="http://schemas.microsoft.com/office/drawing/2014/main" id="{5BD1A20F-ABC1-95B9-D9E9-AF9F6BD9A52D}"/>
              </a:ext>
            </a:extLst>
          </p:cNvPr>
          <p:cNvSpPr>
            <a:spLocks noGrp="1"/>
          </p:cNvSpPr>
          <p:nvPr>
            <p:ph type="body" sz="quarter" idx="13"/>
          </p:nvPr>
        </p:nvSpPr>
        <p:spPr/>
        <p:txBody>
          <a:bodyPr>
            <a:normAutofit/>
          </a:bodyPr>
          <a:lstStyle/>
          <a:p>
            <a:pPr marL="0" indent="0">
              <a:buNone/>
            </a:pPr>
            <a:r>
              <a:rPr lang="en-US" dirty="0"/>
              <a:t>A: This means that there are some values in the data set you fed into TASTE Food where either the weight or spend is missing. </a:t>
            </a:r>
            <a:br>
              <a:rPr lang="en-US" dirty="0"/>
            </a:br>
            <a:endParaRPr lang="en-US" dirty="0"/>
          </a:p>
        </p:txBody>
      </p:sp>
    </p:spTree>
    <p:extLst>
      <p:ext uri="{BB962C8B-B14F-4D97-AF65-F5344CB8AC3E}">
        <p14:creationId xmlns:p14="http://schemas.microsoft.com/office/powerpoint/2010/main" val="22991933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DCAF0-7599-0533-F5F9-3209D62945FE}"/>
              </a:ext>
            </a:extLst>
          </p:cNvPr>
          <p:cNvSpPr>
            <a:spLocks noGrp="1"/>
          </p:cNvSpPr>
          <p:nvPr>
            <p:ph type="title"/>
          </p:nvPr>
        </p:nvSpPr>
        <p:spPr/>
        <p:txBody>
          <a:bodyPr>
            <a:normAutofit fontScale="90000"/>
          </a:bodyPr>
          <a:lstStyle/>
          <a:p>
            <a:r>
              <a:rPr lang="en-US" dirty="0"/>
              <a:t>Q: Why is, for example, Cereal or Donuts not being categorized to Sugars as well as to Grains? (Can replace any food with any other two categories)</a:t>
            </a:r>
          </a:p>
        </p:txBody>
      </p:sp>
      <p:sp>
        <p:nvSpPr>
          <p:cNvPr id="3" name="Slide Number Placeholder 2">
            <a:extLst>
              <a:ext uri="{FF2B5EF4-FFF2-40B4-BE49-F238E27FC236}">
                <a16:creationId xmlns:a16="http://schemas.microsoft.com/office/drawing/2014/main" id="{C777C300-18E0-49C9-9144-259110F40B63}"/>
              </a:ext>
            </a:extLst>
          </p:cNvPr>
          <p:cNvSpPr>
            <a:spLocks noGrp="1"/>
          </p:cNvSpPr>
          <p:nvPr>
            <p:ph type="sldNum" sz="quarter" idx="12"/>
          </p:nvPr>
        </p:nvSpPr>
        <p:spPr/>
        <p:txBody>
          <a:bodyPr/>
          <a:lstStyle/>
          <a:p>
            <a:fld id="{177CE274-8713-884F-B04F-B6B90AF41963}" type="slidenum">
              <a:rPr lang="en-US" smtClean="0"/>
              <a:pPr/>
              <a:t>48</a:t>
            </a:fld>
            <a:endParaRPr lang="en-US"/>
          </a:p>
        </p:txBody>
      </p:sp>
      <p:sp>
        <p:nvSpPr>
          <p:cNvPr id="4" name="Text Placeholder 3">
            <a:extLst>
              <a:ext uri="{FF2B5EF4-FFF2-40B4-BE49-F238E27FC236}">
                <a16:creationId xmlns:a16="http://schemas.microsoft.com/office/drawing/2014/main" id="{7AA55B93-2420-29D9-4386-F1FF2F0FE7DE}"/>
              </a:ext>
            </a:extLst>
          </p:cNvPr>
          <p:cNvSpPr>
            <a:spLocks noGrp="1"/>
          </p:cNvSpPr>
          <p:nvPr>
            <p:ph type="body" sz="quarter" idx="13"/>
          </p:nvPr>
        </p:nvSpPr>
        <p:spPr/>
        <p:txBody>
          <a:bodyPr>
            <a:normAutofit/>
          </a:bodyPr>
          <a:lstStyle/>
          <a:p>
            <a:pPr marL="0" indent="0">
              <a:buNone/>
            </a:pPr>
            <a:br>
              <a:rPr lang="en-US" dirty="0"/>
            </a:br>
            <a:r>
              <a:rPr lang="en-US" dirty="0"/>
              <a:t>A: The recommendation for categorization is that the weight or spend should be evenly split between the categories. Thus, if the categorization does not make up 50% of the weight for a two category item or 33.3% of the weight for a three category item, it should not be assigned to the additional categories. </a:t>
            </a:r>
          </a:p>
        </p:txBody>
      </p:sp>
    </p:spTree>
    <p:extLst>
      <p:ext uri="{BB962C8B-B14F-4D97-AF65-F5344CB8AC3E}">
        <p14:creationId xmlns:p14="http://schemas.microsoft.com/office/powerpoint/2010/main" val="27630938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A2F06-89DD-B7ED-A829-E7FE6F6948B0}"/>
              </a:ext>
            </a:extLst>
          </p:cNvPr>
          <p:cNvSpPr>
            <a:spLocks noGrp="1"/>
          </p:cNvSpPr>
          <p:nvPr>
            <p:ph type="title"/>
          </p:nvPr>
        </p:nvSpPr>
        <p:spPr/>
        <p:txBody>
          <a:bodyPr>
            <a:normAutofit fontScale="90000"/>
          </a:bodyPr>
          <a:lstStyle/>
          <a:p>
            <a:r>
              <a:rPr lang="en-US" dirty="0"/>
              <a:t>Q: Why is Category 2 not in position 1?</a:t>
            </a:r>
            <a:br>
              <a:rPr lang="en-US" dirty="0"/>
            </a:br>
            <a:endParaRPr lang="en-US" dirty="0"/>
          </a:p>
        </p:txBody>
      </p:sp>
      <p:sp>
        <p:nvSpPr>
          <p:cNvPr id="3" name="Slide Number Placeholder 2">
            <a:extLst>
              <a:ext uri="{FF2B5EF4-FFF2-40B4-BE49-F238E27FC236}">
                <a16:creationId xmlns:a16="http://schemas.microsoft.com/office/drawing/2014/main" id="{0CF65CB7-B9C6-C132-AD8E-E6FE0A39B4BB}"/>
              </a:ext>
            </a:extLst>
          </p:cNvPr>
          <p:cNvSpPr>
            <a:spLocks noGrp="1"/>
          </p:cNvSpPr>
          <p:nvPr>
            <p:ph type="sldNum" sz="quarter" idx="12"/>
          </p:nvPr>
        </p:nvSpPr>
        <p:spPr/>
        <p:txBody>
          <a:bodyPr/>
          <a:lstStyle/>
          <a:p>
            <a:fld id="{177CE274-8713-884F-B04F-B6B90AF41963}" type="slidenum">
              <a:rPr lang="en-US" smtClean="0"/>
              <a:pPr/>
              <a:t>49</a:t>
            </a:fld>
            <a:endParaRPr lang="en-US"/>
          </a:p>
        </p:txBody>
      </p:sp>
      <p:sp>
        <p:nvSpPr>
          <p:cNvPr id="4" name="Text Placeholder 3">
            <a:extLst>
              <a:ext uri="{FF2B5EF4-FFF2-40B4-BE49-F238E27FC236}">
                <a16:creationId xmlns:a16="http://schemas.microsoft.com/office/drawing/2014/main" id="{F3C17EA6-FC23-F207-3E45-09FC7958BA9E}"/>
              </a:ext>
            </a:extLst>
          </p:cNvPr>
          <p:cNvSpPr>
            <a:spLocks noGrp="1"/>
          </p:cNvSpPr>
          <p:nvPr>
            <p:ph type="body" sz="quarter" idx="13"/>
          </p:nvPr>
        </p:nvSpPr>
        <p:spPr/>
        <p:txBody>
          <a:bodyPr/>
          <a:lstStyle/>
          <a:p>
            <a:pPr marL="0" indent="0">
              <a:buNone/>
            </a:pPr>
            <a:r>
              <a:rPr lang="en-US" dirty="0"/>
              <a:t>A: There is no difference in assumptions made for the first or second or third category. Therefore, the order of the categories assigned does not matter.</a:t>
            </a:r>
          </a:p>
        </p:txBody>
      </p:sp>
    </p:spTree>
    <p:extLst>
      <p:ext uri="{BB962C8B-B14F-4D97-AF65-F5344CB8AC3E}">
        <p14:creationId xmlns:p14="http://schemas.microsoft.com/office/powerpoint/2010/main" val="2902919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0"/>
          <p:cNvSpPr txBox="1"/>
          <p:nvPr/>
        </p:nvSpPr>
        <p:spPr>
          <a:xfrm>
            <a:off x="1112331" y="1842944"/>
            <a:ext cx="4735667" cy="1025824"/>
          </a:xfrm>
          <a:prstGeom prst="rect">
            <a:avLst/>
          </a:prstGeom>
          <a:noFill/>
          <a:ln>
            <a:noFill/>
          </a:ln>
        </p:spPr>
        <p:txBody>
          <a:bodyPr spcFirstLastPara="1" wrap="square" lIns="101583" tIns="101583" rIns="101583" bIns="101583" anchor="t" anchorCtr="0">
            <a:spAutoFit/>
          </a:bodyPr>
          <a:lstStyle/>
          <a:p>
            <a:r>
              <a:rPr lang="en-US" sz="5333" dirty="0">
                <a:solidFill>
                  <a:srgbClr val="15387F"/>
                </a:solidFill>
                <a:latin typeface="Montserrat SemiBold"/>
                <a:ea typeface="Montserrat SemiBold"/>
                <a:cs typeface="Montserrat SemiBold"/>
                <a:sym typeface="Montserrat SemiBold"/>
              </a:rPr>
              <a:t>Rebecca Grekin</a:t>
            </a:r>
            <a:endParaRPr sz="5333" dirty="0">
              <a:solidFill>
                <a:srgbClr val="15387F"/>
              </a:solidFill>
            </a:endParaRPr>
          </a:p>
        </p:txBody>
      </p:sp>
      <p:sp>
        <p:nvSpPr>
          <p:cNvPr id="83" name="Google Shape;83;p10"/>
          <p:cNvSpPr txBox="1"/>
          <p:nvPr/>
        </p:nvSpPr>
        <p:spPr>
          <a:xfrm>
            <a:off x="1112320" y="3689945"/>
            <a:ext cx="4267944" cy="1641312"/>
          </a:xfrm>
          <a:prstGeom prst="rect">
            <a:avLst/>
          </a:prstGeom>
          <a:noFill/>
          <a:ln>
            <a:noFill/>
          </a:ln>
        </p:spPr>
        <p:txBody>
          <a:bodyPr spcFirstLastPara="1" wrap="square" lIns="101583" tIns="101583" rIns="101583" bIns="101583" anchor="t" anchorCtr="0">
            <a:spAutoFit/>
          </a:bodyPr>
          <a:lstStyle/>
          <a:p>
            <a:r>
              <a:rPr lang="en" sz="3111" dirty="0">
                <a:solidFill>
                  <a:srgbClr val="15387F"/>
                </a:solidFill>
              </a:rPr>
              <a:t>Ph.D. Candidate, Stanford University</a:t>
            </a:r>
          </a:p>
          <a:p>
            <a:r>
              <a:rPr lang="en" sz="3111" dirty="0">
                <a:solidFill>
                  <a:srgbClr val="15387F"/>
                </a:solidFill>
              </a:rPr>
              <a:t>rgrekin@stanford.edu</a:t>
            </a:r>
            <a:endParaRPr sz="3111" dirty="0">
              <a:solidFill>
                <a:srgbClr val="15387F"/>
              </a:solidFill>
            </a:endParaRPr>
          </a:p>
        </p:txBody>
      </p:sp>
      <p:pic>
        <p:nvPicPr>
          <p:cNvPr id="84" name="Google Shape;84;p10"/>
          <p:cNvPicPr preferRelativeResize="0"/>
          <p:nvPr/>
        </p:nvPicPr>
        <p:blipFill>
          <a:blip r:embed="rId3"/>
          <a:srcRect l="46698"/>
          <a:stretch/>
        </p:blipFill>
        <p:spPr>
          <a:xfrm>
            <a:off x="6425292" y="1579278"/>
            <a:ext cx="2310493" cy="3231033"/>
          </a:xfrm>
          <a:prstGeom prst="rect">
            <a:avLst/>
          </a:prstGeom>
          <a:noFill/>
          <a:ln>
            <a:noFill/>
          </a:ln>
        </p:spPr>
      </p:pic>
      <p:sp>
        <p:nvSpPr>
          <p:cNvPr id="2" name="Rectangle 1">
            <a:extLst>
              <a:ext uri="{FF2B5EF4-FFF2-40B4-BE49-F238E27FC236}">
                <a16:creationId xmlns:a16="http://schemas.microsoft.com/office/drawing/2014/main" id="{7EDF63A3-526D-AC95-C8B2-B268E217DA10}"/>
              </a:ext>
            </a:extLst>
          </p:cNvPr>
          <p:cNvSpPr/>
          <p:nvPr/>
        </p:nvSpPr>
        <p:spPr>
          <a:xfrm>
            <a:off x="334736" y="5374442"/>
            <a:ext cx="1796143" cy="1446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8DF5B-8F56-668F-8F29-D2178D17DDE6}"/>
              </a:ext>
            </a:extLst>
          </p:cNvPr>
          <p:cNvSpPr>
            <a:spLocks noGrp="1"/>
          </p:cNvSpPr>
          <p:nvPr>
            <p:ph type="title"/>
          </p:nvPr>
        </p:nvSpPr>
        <p:spPr/>
        <p:txBody>
          <a:bodyPr vert="horz" lIns="0" tIns="45720" rIns="0" bIns="45720" rtlCol="0" anchor="ctr">
            <a:normAutofit fontScale="90000"/>
          </a:bodyPr>
          <a:lstStyle/>
          <a:p>
            <a:r>
              <a:rPr lang="en-US" dirty="0"/>
              <a:t>Q: I believe an item should have been tagged as plant-based but it was not. Why?</a:t>
            </a:r>
            <a:br>
              <a:rPr lang="en-US" dirty="0"/>
            </a:br>
            <a:endParaRPr lang="en-US" dirty="0"/>
          </a:p>
        </p:txBody>
      </p:sp>
      <p:sp>
        <p:nvSpPr>
          <p:cNvPr id="3" name="Slide Number Placeholder 2">
            <a:extLst>
              <a:ext uri="{FF2B5EF4-FFF2-40B4-BE49-F238E27FC236}">
                <a16:creationId xmlns:a16="http://schemas.microsoft.com/office/drawing/2014/main" id="{05488B65-F48F-8406-E4BF-9567A85B6242}"/>
              </a:ext>
            </a:extLst>
          </p:cNvPr>
          <p:cNvSpPr>
            <a:spLocks noGrp="1"/>
          </p:cNvSpPr>
          <p:nvPr>
            <p:ph type="sldNum" sz="quarter" idx="12"/>
          </p:nvPr>
        </p:nvSpPr>
        <p:spPr/>
        <p:txBody>
          <a:bodyPr/>
          <a:lstStyle/>
          <a:p>
            <a:fld id="{177CE274-8713-884F-B04F-B6B90AF41963}" type="slidenum">
              <a:rPr lang="en-US" smtClean="0"/>
              <a:pPr/>
              <a:t>50</a:t>
            </a:fld>
            <a:endParaRPr lang="en-US"/>
          </a:p>
        </p:txBody>
      </p:sp>
      <p:sp>
        <p:nvSpPr>
          <p:cNvPr id="4" name="Text Placeholder 3">
            <a:extLst>
              <a:ext uri="{FF2B5EF4-FFF2-40B4-BE49-F238E27FC236}">
                <a16:creationId xmlns:a16="http://schemas.microsoft.com/office/drawing/2014/main" id="{F66804F9-E0CF-3A7E-1ECF-8F7DF1EF6B3E}"/>
              </a:ext>
            </a:extLst>
          </p:cNvPr>
          <p:cNvSpPr>
            <a:spLocks noGrp="1"/>
          </p:cNvSpPr>
          <p:nvPr>
            <p:ph type="body" sz="quarter" idx="13"/>
          </p:nvPr>
        </p:nvSpPr>
        <p:spPr/>
        <p:txBody>
          <a:bodyPr>
            <a:normAutofit/>
          </a:bodyPr>
          <a:lstStyle/>
          <a:p>
            <a:r>
              <a:rPr lang="en-US" dirty="0"/>
              <a:t>A: AASHE defines food items that are predominantly composed of ingredients of neither plant/fungi nor animal origin that are not intended as alternatives to meat or dairy (e.g., packaged mineral water with fruit flavoring) as not qualifying as plant-based. Therefore, things such as wine or vinegar, even though they do not contain animal products are not considered plant-based by AASHE STARS. This means that not all items that are vegan are considered plant-based but all plant-based items are vegan.</a:t>
            </a:r>
          </a:p>
        </p:txBody>
      </p:sp>
    </p:spTree>
    <p:extLst>
      <p:ext uri="{BB962C8B-B14F-4D97-AF65-F5344CB8AC3E}">
        <p14:creationId xmlns:p14="http://schemas.microsoft.com/office/powerpoint/2010/main" val="909352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2EA94-7B54-E5DB-8687-80B0D3195B19}"/>
              </a:ext>
            </a:extLst>
          </p:cNvPr>
          <p:cNvSpPr>
            <a:spLocks noGrp="1"/>
          </p:cNvSpPr>
          <p:nvPr>
            <p:ph type="title"/>
          </p:nvPr>
        </p:nvSpPr>
        <p:spPr>
          <a:xfrm>
            <a:off x="159456" y="113769"/>
            <a:ext cx="9841794" cy="2141748"/>
          </a:xfrm>
        </p:spPr>
        <p:txBody>
          <a:bodyPr>
            <a:normAutofit fontScale="90000"/>
          </a:bodyPr>
          <a:lstStyle/>
          <a:p>
            <a:r>
              <a:rPr lang="en-US" dirty="0"/>
              <a:t>Q: I am getting an internal server error page which says: </a:t>
            </a:r>
            <a:r>
              <a:rPr lang="en-US" b="1" i="0" dirty="0">
                <a:solidFill>
                  <a:srgbClr val="333333"/>
                </a:solidFill>
                <a:effectLst/>
                <a:latin typeface="Raleway" pitchFamily="2" charset="0"/>
              </a:rPr>
              <a:t> </a:t>
            </a:r>
            <a:r>
              <a:rPr lang="en-US" sz="3600" dirty="0"/>
              <a:t>"The server encountered an internal error and was unable to complete your request. Either the server is overloaded or there is an error in the application."</a:t>
            </a:r>
            <a:br>
              <a:rPr lang="en-US" sz="3600" dirty="0"/>
            </a:br>
            <a:r>
              <a:rPr lang="en-US" sz="3600" dirty="0"/>
              <a:t> </a:t>
            </a:r>
          </a:p>
        </p:txBody>
      </p:sp>
      <p:sp>
        <p:nvSpPr>
          <p:cNvPr id="3" name="Slide Number Placeholder 2">
            <a:extLst>
              <a:ext uri="{FF2B5EF4-FFF2-40B4-BE49-F238E27FC236}">
                <a16:creationId xmlns:a16="http://schemas.microsoft.com/office/drawing/2014/main" id="{938689AF-560C-B9DA-1C34-F25C9D0B5BDB}"/>
              </a:ext>
            </a:extLst>
          </p:cNvPr>
          <p:cNvSpPr>
            <a:spLocks noGrp="1"/>
          </p:cNvSpPr>
          <p:nvPr>
            <p:ph type="sldNum" sz="quarter" idx="12"/>
          </p:nvPr>
        </p:nvSpPr>
        <p:spPr/>
        <p:txBody>
          <a:bodyPr/>
          <a:lstStyle/>
          <a:p>
            <a:fld id="{177CE274-8713-884F-B04F-B6B90AF41963}" type="slidenum">
              <a:rPr lang="en-US" smtClean="0"/>
              <a:pPr/>
              <a:t>51</a:t>
            </a:fld>
            <a:endParaRPr lang="en-US"/>
          </a:p>
        </p:txBody>
      </p:sp>
      <p:sp>
        <p:nvSpPr>
          <p:cNvPr id="4" name="Text Placeholder 3">
            <a:extLst>
              <a:ext uri="{FF2B5EF4-FFF2-40B4-BE49-F238E27FC236}">
                <a16:creationId xmlns:a16="http://schemas.microsoft.com/office/drawing/2014/main" id="{6498EA09-8EC4-D077-F9DC-FDCB4D0E6497}"/>
              </a:ext>
            </a:extLst>
          </p:cNvPr>
          <p:cNvSpPr>
            <a:spLocks noGrp="1"/>
          </p:cNvSpPr>
          <p:nvPr>
            <p:ph type="body" sz="quarter" idx="13"/>
          </p:nvPr>
        </p:nvSpPr>
        <p:spPr>
          <a:xfrm>
            <a:off x="158750" y="1851660"/>
            <a:ext cx="9842500" cy="3749571"/>
          </a:xfrm>
        </p:spPr>
        <p:txBody>
          <a:bodyPr>
            <a:normAutofit fontScale="70000" lnSpcReduction="20000"/>
          </a:bodyPr>
          <a:lstStyle/>
          <a:p>
            <a:pPr marL="0" indent="0">
              <a:buNone/>
            </a:pPr>
            <a:r>
              <a:rPr lang="en-US" sz="2400" dirty="0"/>
              <a:t>A: The tool is being hosted on an external server and because of cost constraints, the amount of time before the server times out is on the shorter side (on the order of a couple of minutes), which is what causes the error you are seeing. There are a couple of ways to circumvent this:</a:t>
            </a:r>
            <a:br>
              <a:rPr lang="en-US" sz="2400" dirty="0"/>
            </a:br>
            <a:endParaRPr lang="en-US" sz="2400" dirty="0"/>
          </a:p>
          <a:p>
            <a:r>
              <a:rPr lang="en-US" sz="2400" dirty="0"/>
              <a:t>First, if you are not using a pivot table to consolidate all the items with the same name, you can do this in order to reduce the total number of items that the software has to look at (there is information  on how to do this in the explanation document available on the website, but if you have any questions or difficulties with this I am also happy to help).</a:t>
            </a:r>
          </a:p>
          <a:p>
            <a:r>
              <a:rPr lang="en-US" sz="2400" dirty="0"/>
              <a:t>Second, you may have a large number of non-food items included in your data set. These can include gloves, utensils, hair nets, and other commonly purchased items for dining halls that are not food. Please remove these and the probability of seeing the error should decrease.</a:t>
            </a:r>
          </a:p>
          <a:p>
            <a:r>
              <a:rPr lang="en-US" sz="2400" dirty="0"/>
              <a:t>Third, you can split up the file into a couple of files and run each one through the tool. It should be able to handle ~1000 lines without running into this time out issue as long as there aren’t a significant number of items the tool cannot categorize </a:t>
            </a:r>
          </a:p>
          <a:p>
            <a:r>
              <a:rPr lang="en-US" sz="2400" dirty="0"/>
              <a:t>Fourth, you are welcome to send me the file, and I can run it locally on my laptop  and then there is no time out issue since everything is happening on my laptop so you don't have to do any of the things above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5669593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667A83-162A-2DCD-0CD5-06D0074A792C}"/>
              </a:ext>
            </a:extLst>
          </p:cNvPr>
          <p:cNvSpPr>
            <a:spLocks noGrp="1"/>
          </p:cNvSpPr>
          <p:nvPr>
            <p:ph type="ctrTitle"/>
          </p:nvPr>
        </p:nvSpPr>
        <p:spPr/>
        <p:txBody>
          <a:bodyPr/>
          <a:lstStyle/>
          <a:p>
            <a:r>
              <a:rPr lang="en-US" dirty="0"/>
              <a:t>Backup Slides</a:t>
            </a:r>
          </a:p>
        </p:txBody>
      </p:sp>
      <p:sp>
        <p:nvSpPr>
          <p:cNvPr id="6" name="Subtitle 5">
            <a:extLst>
              <a:ext uri="{FF2B5EF4-FFF2-40B4-BE49-F238E27FC236}">
                <a16:creationId xmlns:a16="http://schemas.microsoft.com/office/drawing/2014/main" id="{2A26E5FC-7C60-618F-63D3-7A68F8D6753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635254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0FC23-5708-832A-C6FC-B962C571EB7E}"/>
              </a:ext>
            </a:extLst>
          </p:cNvPr>
          <p:cNvSpPr>
            <a:spLocks noGrp="1"/>
          </p:cNvSpPr>
          <p:nvPr>
            <p:ph type="title"/>
          </p:nvPr>
        </p:nvSpPr>
        <p:spPr>
          <a:xfrm>
            <a:off x="77820" y="113769"/>
            <a:ext cx="9448800" cy="914929"/>
          </a:xfrm>
        </p:spPr>
        <p:txBody>
          <a:bodyPr>
            <a:normAutofit fontScale="90000"/>
          </a:bodyPr>
          <a:lstStyle/>
          <a:p>
            <a:r>
              <a:rPr lang="en-US" sz="3600" b="1" dirty="0">
                <a:solidFill>
                  <a:srgbClr val="8C2021"/>
                </a:solidFill>
                <a:latin typeface="Arial" panose="020B0604020202020204" pitchFamily="34" charset="0"/>
                <a:cs typeface="Arial" panose="020B0604020202020204" pitchFamily="34" charset="0"/>
              </a:rPr>
              <a:t>Background and Relevant Information:</a:t>
            </a:r>
            <a:br>
              <a:rPr lang="en-US" sz="3600" b="1" dirty="0">
                <a:solidFill>
                  <a:srgbClr val="8C2021"/>
                </a:solidFill>
                <a:latin typeface="Arial" panose="020B0604020202020204" pitchFamily="34" charset="0"/>
                <a:cs typeface="Arial" panose="020B0604020202020204" pitchFamily="34" charset="0"/>
              </a:rPr>
            </a:br>
            <a:endParaRPr lang="en-US" dirty="0"/>
          </a:p>
        </p:txBody>
      </p:sp>
      <p:sp>
        <p:nvSpPr>
          <p:cNvPr id="3" name="Slide Number Placeholder 2">
            <a:extLst>
              <a:ext uri="{FF2B5EF4-FFF2-40B4-BE49-F238E27FC236}">
                <a16:creationId xmlns:a16="http://schemas.microsoft.com/office/drawing/2014/main" id="{A92D9096-8650-C616-3520-E3E24FFDDB79}"/>
              </a:ext>
            </a:extLst>
          </p:cNvPr>
          <p:cNvSpPr>
            <a:spLocks noGrp="1"/>
          </p:cNvSpPr>
          <p:nvPr>
            <p:ph type="sldNum" sz="quarter" idx="12"/>
          </p:nvPr>
        </p:nvSpPr>
        <p:spPr/>
        <p:txBody>
          <a:bodyPr/>
          <a:lstStyle/>
          <a:p>
            <a:fld id="{177CE274-8713-884F-B04F-B6B90AF41963}" type="slidenum">
              <a:rPr lang="en-US" smtClean="0"/>
              <a:pPr/>
              <a:t>53</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663B47E-B00C-A828-45C5-047DA34B4A3F}"/>
                  </a:ext>
                </a:extLst>
              </p:cNvPr>
              <p:cNvSpPr txBox="1"/>
              <p:nvPr/>
            </p:nvSpPr>
            <p:spPr>
              <a:xfrm>
                <a:off x="-317688" y="2941344"/>
                <a:ext cx="10795376" cy="7862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𝐶</m:t>
                          </m:r>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𝑂</m:t>
                              </m:r>
                            </m:e>
                            <m:sub>
                              <m:r>
                                <a:rPr lang="en-US" sz="2000">
                                  <a:latin typeface="Cambria Math" panose="02040503050406030204" pitchFamily="18" charset="0"/>
                                </a:rPr>
                                <m:t>2</m:t>
                              </m:r>
                            </m:sub>
                          </m:sSub>
                        </m:e>
                        <m:sub>
                          <m:r>
                            <a:rPr lang="en-US" sz="2000" i="1">
                              <a:latin typeface="Cambria Math" panose="02040503050406030204" pitchFamily="18" charset="0"/>
                            </a:rPr>
                            <m:t>𝑖𝑡𝑒𝑚</m:t>
                          </m:r>
                          <m:r>
                            <a:rPr lang="en-US" sz="2000">
                              <a:latin typeface="Cambria Math" panose="02040503050406030204" pitchFamily="18" charset="0"/>
                            </a:rPr>
                            <m:t> </m:t>
                          </m:r>
                          <m:r>
                            <a:rPr lang="en-US" sz="2000" i="1">
                              <a:latin typeface="Cambria Math" panose="02040503050406030204" pitchFamily="18" charset="0"/>
                            </a:rPr>
                            <m:t>𝑝𝑢𝑟𝑐h𝑎𝑠𝑒𝑑</m:t>
                          </m:r>
                        </m:sub>
                      </m:sSub>
                      <m:r>
                        <a:rPr lang="en-US" sz="2000" i="0">
                          <a:latin typeface="Cambria Math" panose="02040503050406030204" pitchFamily="18" charset="0"/>
                        </a:rPr>
                        <m:t>=</m:t>
                      </m:r>
                      <m:sSub>
                        <m:sSubPr>
                          <m:ctrlPr>
                            <a:rPr lang="en-US" sz="2000" i="1">
                              <a:solidFill>
                                <a:srgbClr val="836967"/>
                              </a:solidFill>
                              <a:latin typeface="Cambria Math" panose="02040503050406030204" pitchFamily="18" charset="0"/>
                            </a:rPr>
                          </m:ctrlPr>
                        </m:sSubPr>
                        <m:e>
                          <m:r>
                            <a:rPr lang="en-US" sz="2000" i="0">
                              <a:latin typeface="Cambria Math" panose="02040503050406030204" pitchFamily="18" charset="0"/>
                            </a:rPr>
                            <m:t> $</m:t>
                          </m:r>
                        </m:e>
                        <m:sub>
                          <m:r>
                            <a:rPr lang="en-US" sz="2000" i="1">
                              <a:latin typeface="Cambria Math" panose="02040503050406030204" pitchFamily="18" charset="0"/>
                            </a:rPr>
                            <m:t>𝑖𝑡𝑒𝑚</m:t>
                          </m:r>
                          <m:r>
                            <a:rPr lang="en-US" sz="2000" i="0">
                              <a:latin typeface="Cambria Math" panose="02040503050406030204" pitchFamily="18" charset="0"/>
                            </a:rPr>
                            <m:t> </m:t>
                          </m:r>
                          <m:r>
                            <a:rPr lang="en-US" sz="2000" i="1">
                              <a:latin typeface="Cambria Math" panose="02040503050406030204" pitchFamily="18" charset="0"/>
                            </a:rPr>
                            <m:t>𝑝𝑢𝑟𝑐h𝑎𝑠𝑒𝑑</m:t>
                          </m:r>
                        </m:sub>
                      </m:sSub>
                      <m:r>
                        <a:rPr lang="en-US" sz="2000" i="0">
                          <a:latin typeface="Cambria Math" panose="02040503050406030204" pitchFamily="18" charset="0"/>
                        </a:rPr>
                        <m:t> ∗</m:t>
                      </m:r>
                      <m:r>
                        <a:rPr lang="en-US" sz="2000" i="1">
                          <a:latin typeface="Cambria Math" panose="02040503050406030204" pitchFamily="18" charset="0"/>
                        </a:rPr>
                        <m:t>𝑒𝑚𝑖𝑠𝑠𝑖𝑜𝑛𝑠</m:t>
                      </m:r>
                      <m:r>
                        <a:rPr lang="en-US" sz="2000" i="0">
                          <a:latin typeface="Cambria Math" panose="02040503050406030204" pitchFamily="18" charset="0"/>
                        </a:rPr>
                        <m:t> </m:t>
                      </m:r>
                      <m:r>
                        <a:rPr lang="en-US" sz="2000" i="1">
                          <a:latin typeface="Cambria Math" panose="02040503050406030204" pitchFamily="18" charset="0"/>
                        </a:rPr>
                        <m:t>𝑓𝑎𝑐𝑡𝑜𝑟</m:t>
                      </m:r>
                      <m:r>
                        <a:rPr lang="en-US" sz="2000" i="0">
                          <a:latin typeface="Cambria Math" panose="02040503050406030204" pitchFamily="18" charset="0"/>
                        </a:rPr>
                        <m:t> </m:t>
                      </m:r>
                      <m:d>
                        <m:dPr>
                          <m:begChr m:val="["/>
                          <m:endChr m:val="]"/>
                          <m:ctrlPr>
                            <a:rPr lang="en-US" sz="2000" i="1">
                              <a:solidFill>
                                <a:srgbClr val="836967"/>
                              </a:solidFill>
                              <a:latin typeface="Cambria Math" panose="02040503050406030204" pitchFamily="18" charset="0"/>
                            </a:rPr>
                          </m:ctrlPr>
                        </m:dPr>
                        <m:e>
                          <m:f>
                            <m:fPr>
                              <m:ctrlPr>
                                <a:rPr lang="en-US" sz="2000" i="1">
                                  <a:solidFill>
                                    <a:srgbClr val="836967"/>
                                  </a:solidFill>
                                  <a:latin typeface="Cambria Math" panose="02040503050406030204" pitchFamily="18" charset="0"/>
                                </a:rPr>
                              </m:ctrlPr>
                            </m:fPr>
                            <m:num>
                              <m:r>
                                <a:rPr lang="en-US" sz="2000" i="1">
                                  <a:latin typeface="Cambria Math" panose="02040503050406030204" pitchFamily="18" charset="0"/>
                                </a:rPr>
                                <m:t>𝑘𝑔</m:t>
                              </m:r>
                              <m:r>
                                <a:rPr lang="en-US" sz="2000" i="0">
                                  <a:latin typeface="Cambria Math" panose="02040503050406030204" pitchFamily="18" charset="0"/>
                                </a:rPr>
                                <m:t> </m:t>
                              </m:r>
                              <m:r>
                                <a:rPr lang="en-US" sz="2000" i="1">
                                  <a:latin typeface="Cambria Math" panose="02040503050406030204" pitchFamily="18" charset="0"/>
                                </a:rPr>
                                <m:t>𝐶</m:t>
                              </m:r>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𝑂</m:t>
                                  </m:r>
                                </m:e>
                                <m:sub>
                                  <m:r>
                                    <a:rPr lang="en-US" sz="2000" i="0">
                                      <a:latin typeface="Cambria Math" panose="02040503050406030204" pitchFamily="18" charset="0"/>
                                    </a:rPr>
                                    <m:t>2</m:t>
                                  </m:r>
                                </m:sub>
                              </m:sSub>
                            </m:num>
                            <m:den>
                              <m:sSub>
                                <m:sSubPr>
                                  <m:ctrlPr>
                                    <a:rPr lang="en-US" sz="2000" i="1">
                                      <a:solidFill>
                                        <a:srgbClr val="836967"/>
                                      </a:solidFill>
                                      <a:latin typeface="Cambria Math" panose="02040503050406030204" pitchFamily="18" charset="0"/>
                                    </a:rPr>
                                  </m:ctrlPr>
                                </m:sSubPr>
                                <m:e>
                                  <m:r>
                                    <a:rPr lang="en-US" sz="2000" i="0">
                                      <a:latin typeface="Cambria Math" panose="02040503050406030204" pitchFamily="18" charset="0"/>
                                    </a:rPr>
                                    <m:t>$</m:t>
                                  </m:r>
                                </m:e>
                                <m:sub>
                                  <m:r>
                                    <a:rPr lang="en-US" sz="2000" i="1">
                                      <a:latin typeface="Cambria Math" panose="02040503050406030204" pitchFamily="18" charset="0"/>
                                    </a:rPr>
                                    <m:t>𝑖𝑡𝑒𝑚</m:t>
                                  </m:r>
                                  <m:r>
                                    <a:rPr lang="en-US" sz="2000" i="0">
                                      <a:latin typeface="Cambria Math" panose="02040503050406030204" pitchFamily="18" charset="0"/>
                                    </a:rPr>
                                    <m:t> </m:t>
                                  </m:r>
                                  <m:r>
                                    <a:rPr lang="en-US" sz="2000" i="1">
                                      <a:latin typeface="Cambria Math" panose="02040503050406030204" pitchFamily="18" charset="0"/>
                                    </a:rPr>
                                    <m:t>𝑝𝑢𝑟𝑐h𝑎𝑠𝑒𝑑</m:t>
                                  </m:r>
                                </m:sub>
                              </m:sSub>
                            </m:den>
                          </m:f>
                        </m:e>
                      </m:d>
                    </m:oMath>
                  </m:oMathPara>
                </a14:m>
                <a:endParaRPr lang="en-US" sz="2000" dirty="0"/>
              </a:p>
            </p:txBody>
          </p:sp>
        </mc:Choice>
        <mc:Fallback xmlns="">
          <p:sp>
            <p:nvSpPr>
              <p:cNvPr id="6" name="TextBox 5">
                <a:extLst>
                  <a:ext uri="{FF2B5EF4-FFF2-40B4-BE49-F238E27FC236}">
                    <a16:creationId xmlns:a16="http://schemas.microsoft.com/office/drawing/2014/main" id="{F663B47E-B00C-A828-45C5-047DA34B4A3F}"/>
                  </a:ext>
                </a:extLst>
              </p:cNvPr>
              <p:cNvSpPr txBox="1">
                <a:spLocks noRot="1" noChangeAspect="1" noMove="1" noResize="1" noEditPoints="1" noAdjustHandles="1" noChangeArrowheads="1" noChangeShapeType="1" noTextEdit="1"/>
              </p:cNvSpPr>
              <p:nvPr/>
            </p:nvSpPr>
            <p:spPr>
              <a:xfrm>
                <a:off x="-317688" y="2941344"/>
                <a:ext cx="10795376" cy="78624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1E5C86D-9F0F-8C97-4A8D-5FCCFBD8144A}"/>
                  </a:ext>
                </a:extLst>
              </p:cNvPr>
              <p:cNvSpPr txBox="1"/>
              <p:nvPr/>
            </p:nvSpPr>
            <p:spPr>
              <a:xfrm>
                <a:off x="-530097" y="2161023"/>
                <a:ext cx="11220194" cy="7862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836967"/>
                              </a:solidFill>
                              <a:latin typeface="Cambria Math" panose="02040503050406030204" pitchFamily="18" charset="0"/>
                            </a:rPr>
                          </m:ctrlPr>
                        </m:sSubPr>
                        <m:e>
                          <m:r>
                            <a:rPr lang="en-US" sz="2000" i="1">
                              <a:latin typeface="Cambria Math" panose="02040503050406030204" pitchFamily="18" charset="0"/>
                            </a:rPr>
                            <m:t>𝐶</m:t>
                          </m:r>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𝑂</m:t>
                              </m:r>
                            </m:e>
                            <m:sub>
                              <m:r>
                                <a:rPr lang="en-US" sz="2000" i="0">
                                  <a:latin typeface="Cambria Math" panose="02040503050406030204" pitchFamily="18" charset="0"/>
                                </a:rPr>
                                <m:t>2</m:t>
                              </m:r>
                            </m:sub>
                          </m:sSub>
                        </m:e>
                        <m:sub>
                          <m:r>
                            <a:rPr lang="en-US" sz="2000" i="1">
                              <a:latin typeface="Cambria Math" panose="02040503050406030204" pitchFamily="18" charset="0"/>
                            </a:rPr>
                            <m:t>𝑖𝑡𝑒𝑚</m:t>
                          </m:r>
                          <m:r>
                            <a:rPr lang="en-US" sz="2000" i="0">
                              <a:latin typeface="Cambria Math" panose="02040503050406030204" pitchFamily="18" charset="0"/>
                            </a:rPr>
                            <m:t> </m:t>
                          </m:r>
                          <m:r>
                            <a:rPr lang="en-US" sz="2000" i="1">
                              <a:latin typeface="Cambria Math" panose="02040503050406030204" pitchFamily="18" charset="0"/>
                            </a:rPr>
                            <m:t>𝑝𝑢𝑟𝑐h𝑎𝑠𝑒𝑑</m:t>
                          </m:r>
                        </m:sub>
                      </m:sSub>
                      <m:r>
                        <a:rPr lang="en-US" sz="2000" i="0">
                          <a:latin typeface="Cambria Math" panose="02040503050406030204" pitchFamily="18" charset="0"/>
                        </a:rPr>
                        <m:t>=</m:t>
                      </m:r>
                      <m:r>
                        <a:rPr lang="en-US" sz="2000" i="1">
                          <a:latin typeface="Cambria Math" panose="02040503050406030204" pitchFamily="18" charset="0"/>
                        </a:rPr>
                        <m:t>𝑘</m:t>
                      </m:r>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𝑔</m:t>
                          </m:r>
                        </m:e>
                        <m:sub>
                          <m:r>
                            <a:rPr lang="en-US" sz="2000" i="1">
                              <a:latin typeface="Cambria Math" panose="02040503050406030204" pitchFamily="18" charset="0"/>
                            </a:rPr>
                            <m:t>𝑖𝑡𝑒𝑚</m:t>
                          </m:r>
                          <m:r>
                            <a:rPr lang="en-US" sz="2000" i="0">
                              <a:latin typeface="Cambria Math" panose="02040503050406030204" pitchFamily="18" charset="0"/>
                            </a:rPr>
                            <m:t> </m:t>
                          </m:r>
                          <m:r>
                            <a:rPr lang="en-US" sz="2000" i="1">
                              <a:latin typeface="Cambria Math" panose="02040503050406030204" pitchFamily="18" charset="0"/>
                            </a:rPr>
                            <m:t>𝑝𝑢𝑟𝑐h𝑎𝑠𝑒𝑑</m:t>
                          </m:r>
                        </m:sub>
                      </m:sSub>
                      <m:r>
                        <a:rPr lang="en-US" sz="2000" i="0">
                          <a:latin typeface="Cambria Math" panose="02040503050406030204" pitchFamily="18" charset="0"/>
                        </a:rPr>
                        <m:t> ∗</m:t>
                      </m:r>
                      <m:r>
                        <a:rPr lang="en-US" sz="2000" i="1">
                          <a:latin typeface="Cambria Math" panose="02040503050406030204" pitchFamily="18" charset="0"/>
                        </a:rPr>
                        <m:t>𝑒𝑚𝑖𝑠𝑠𝑖𝑜𝑛𝑠</m:t>
                      </m:r>
                      <m:r>
                        <a:rPr lang="en-US" sz="2000" i="0">
                          <a:latin typeface="Cambria Math" panose="02040503050406030204" pitchFamily="18" charset="0"/>
                        </a:rPr>
                        <m:t> </m:t>
                      </m:r>
                      <m:r>
                        <a:rPr lang="en-US" sz="2000" i="1">
                          <a:latin typeface="Cambria Math" panose="02040503050406030204" pitchFamily="18" charset="0"/>
                        </a:rPr>
                        <m:t>𝑓𝑎𝑐𝑡𝑜𝑟</m:t>
                      </m:r>
                      <m:r>
                        <a:rPr lang="en-US" sz="2000" i="0">
                          <a:latin typeface="Cambria Math" panose="02040503050406030204" pitchFamily="18" charset="0"/>
                        </a:rPr>
                        <m:t> </m:t>
                      </m:r>
                      <m:d>
                        <m:dPr>
                          <m:begChr m:val="["/>
                          <m:endChr m:val="]"/>
                          <m:ctrlPr>
                            <a:rPr lang="en-US" sz="2000" i="1">
                              <a:solidFill>
                                <a:srgbClr val="836967"/>
                              </a:solidFill>
                              <a:latin typeface="Cambria Math" panose="02040503050406030204" pitchFamily="18" charset="0"/>
                            </a:rPr>
                          </m:ctrlPr>
                        </m:dPr>
                        <m:e>
                          <m:f>
                            <m:fPr>
                              <m:ctrlPr>
                                <a:rPr lang="en-US" sz="2000" i="1">
                                  <a:solidFill>
                                    <a:srgbClr val="836967"/>
                                  </a:solidFill>
                                  <a:latin typeface="Cambria Math" panose="02040503050406030204" pitchFamily="18" charset="0"/>
                                </a:rPr>
                              </m:ctrlPr>
                            </m:fPr>
                            <m:num>
                              <m:r>
                                <a:rPr lang="en-US" sz="2000" i="1">
                                  <a:latin typeface="Cambria Math" panose="02040503050406030204" pitchFamily="18" charset="0"/>
                                </a:rPr>
                                <m:t>𝑘𝑔</m:t>
                              </m:r>
                              <m:r>
                                <a:rPr lang="en-US" sz="2000" i="0">
                                  <a:latin typeface="Cambria Math" panose="02040503050406030204" pitchFamily="18" charset="0"/>
                                </a:rPr>
                                <m:t> </m:t>
                              </m:r>
                              <m:r>
                                <a:rPr lang="en-US" sz="2000" i="1">
                                  <a:latin typeface="Cambria Math" panose="02040503050406030204" pitchFamily="18" charset="0"/>
                                </a:rPr>
                                <m:t>𝐶</m:t>
                              </m:r>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𝑂</m:t>
                                  </m:r>
                                </m:e>
                                <m:sub>
                                  <m:r>
                                    <a:rPr lang="en-US" sz="2000" i="0">
                                      <a:latin typeface="Cambria Math" panose="02040503050406030204" pitchFamily="18" charset="0"/>
                                    </a:rPr>
                                    <m:t>2</m:t>
                                  </m:r>
                                </m:sub>
                              </m:sSub>
                            </m:num>
                            <m:den>
                              <m:r>
                                <a:rPr lang="en-US" sz="2000" i="1">
                                  <a:latin typeface="Cambria Math" panose="02040503050406030204" pitchFamily="18" charset="0"/>
                                </a:rPr>
                                <m:t>𝑘</m:t>
                              </m:r>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𝑔</m:t>
                                  </m:r>
                                </m:e>
                                <m:sub>
                                  <m:r>
                                    <a:rPr lang="en-US" sz="2000" i="1">
                                      <a:latin typeface="Cambria Math" panose="02040503050406030204" pitchFamily="18" charset="0"/>
                                    </a:rPr>
                                    <m:t>𝑖𝑡𝑒𝑚</m:t>
                                  </m:r>
                                  <m:r>
                                    <a:rPr lang="en-US" sz="2000" i="0">
                                      <a:latin typeface="Cambria Math" panose="02040503050406030204" pitchFamily="18" charset="0"/>
                                    </a:rPr>
                                    <m:t> </m:t>
                                  </m:r>
                                  <m:r>
                                    <a:rPr lang="en-US" sz="2000" i="1">
                                      <a:latin typeface="Cambria Math" panose="02040503050406030204" pitchFamily="18" charset="0"/>
                                    </a:rPr>
                                    <m:t>𝑝𝑢𝑟𝑐h𝑎𝑠𝑒𝑑</m:t>
                                  </m:r>
                                </m:sub>
                              </m:sSub>
                            </m:den>
                          </m:f>
                        </m:e>
                      </m:d>
                    </m:oMath>
                  </m:oMathPara>
                </a14:m>
                <a:endParaRPr lang="en-US" sz="2000" dirty="0"/>
              </a:p>
            </p:txBody>
          </p:sp>
        </mc:Choice>
        <mc:Fallback xmlns="">
          <p:sp>
            <p:nvSpPr>
              <p:cNvPr id="7" name="TextBox 6">
                <a:extLst>
                  <a:ext uri="{FF2B5EF4-FFF2-40B4-BE49-F238E27FC236}">
                    <a16:creationId xmlns:a16="http://schemas.microsoft.com/office/drawing/2014/main" id="{E1E5C86D-9F0F-8C97-4A8D-5FCCFBD8144A}"/>
                  </a:ext>
                </a:extLst>
              </p:cNvPr>
              <p:cNvSpPr txBox="1">
                <a:spLocks noRot="1" noChangeAspect="1" noMove="1" noResize="1" noEditPoints="1" noAdjustHandles="1" noChangeArrowheads="1" noChangeShapeType="1" noTextEdit="1"/>
              </p:cNvSpPr>
              <p:nvPr/>
            </p:nvSpPr>
            <p:spPr>
              <a:xfrm>
                <a:off x="-530097" y="2161023"/>
                <a:ext cx="11220194" cy="786241"/>
              </a:xfrm>
              <a:prstGeom prst="rect">
                <a:avLst/>
              </a:prstGeom>
              <a:blipFill>
                <a:blip r:embed="rId4"/>
                <a:stretch>
                  <a:fillRect/>
                </a:stretch>
              </a:blipFill>
            </p:spPr>
            <p:txBody>
              <a:bodyPr/>
              <a:lstStyle/>
              <a:p>
                <a:r>
                  <a:rPr lang="en-US">
                    <a:noFill/>
                  </a:rPr>
                  <a:t> </a:t>
                </a:r>
              </a:p>
            </p:txBody>
          </p:sp>
        </mc:Fallback>
      </mc:AlternateContent>
      <p:pic>
        <p:nvPicPr>
          <p:cNvPr id="8" name="Picture 7" descr="A screen shot of a graph&#10;&#10;Description automatically generated">
            <a:extLst>
              <a:ext uri="{FF2B5EF4-FFF2-40B4-BE49-F238E27FC236}">
                <a16:creationId xmlns:a16="http://schemas.microsoft.com/office/drawing/2014/main" id="{B371C524-D235-7EC3-34B3-EB84CF58B692}"/>
              </a:ext>
            </a:extLst>
          </p:cNvPr>
          <p:cNvPicPr>
            <a:picLocks noChangeAspect="1"/>
          </p:cNvPicPr>
          <p:nvPr/>
        </p:nvPicPr>
        <p:blipFill rotWithShape="1">
          <a:blip r:embed="rId5"/>
          <a:srcRect l="7950" t="4653" r="11064" b="79462"/>
          <a:stretch/>
        </p:blipFill>
        <p:spPr>
          <a:xfrm>
            <a:off x="14941" y="489363"/>
            <a:ext cx="10145059" cy="1787605"/>
          </a:xfrm>
          <a:prstGeom prst="rect">
            <a:avLst/>
          </a:prstGeom>
        </p:spPr>
      </p:pic>
      <p:sp>
        <p:nvSpPr>
          <p:cNvPr id="13" name="TextBox 12">
            <a:extLst>
              <a:ext uri="{FF2B5EF4-FFF2-40B4-BE49-F238E27FC236}">
                <a16:creationId xmlns:a16="http://schemas.microsoft.com/office/drawing/2014/main" id="{AED66AF1-535A-640E-834D-57D4EF65C8A5}"/>
              </a:ext>
            </a:extLst>
          </p:cNvPr>
          <p:cNvSpPr txBox="1"/>
          <p:nvPr/>
        </p:nvSpPr>
        <p:spPr>
          <a:xfrm>
            <a:off x="0" y="3656065"/>
            <a:ext cx="10160000" cy="1692771"/>
          </a:xfrm>
          <a:prstGeom prst="rect">
            <a:avLst/>
          </a:prstGeom>
          <a:noFill/>
        </p:spPr>
        <p:txBody>
          <a:bodyPr wrap="square">
            <a:spAutoFit/>
          </a:bodyPr>
          <a:lstStyle/>
          <a:p>
            <a:pPr marL="168275" lvl="1" indent="-168275">
              <a:buFont typeface="Arial" panose="020B0604020202020204" pitchFamily="34" charset="0"/>
              <a:buChar char="•"/>
            </a:pPr>
            <a:r>
              <a:rPr lang="en-US" dirty="0">
                <a:solidFill>
                  <a:srgbClr val="8C2021"/>
                </a:solidFill>
                <a:latin typeface="Times New Roman" panose="02020603050405020304" pitchFamily="18" charset="0"/>
                <a:cs typeface="Times New Roman" panose="02020603050405020304" pitchFamily="18" charset="0"/>
              </a:rPr>
              <a:t>LCA is a process that analyzes emissions associated with a product or process by determining emissions associated with each stage of that product or process during its entire lifetime</a:t>
            </a:r>
          </a:p>
          <a:p>
            <a:pPr marL="234950" indent="-234950">
              <a:buFont typeface="Arial" panose="020B0604020202020204" pitchFamily="34" charset="0"/>
              <a:buChar char="•"/>
            </a:pPr>
            <a:endParaRPr lang="en-US" sz="700" dirty="0">
              <a:solidFill>
                <a:srgbClr val="8C2021"/>
              </a:solidFill>
              <a:latin typeface="Times New Roman" panose="02020603050405020304" pitchFamily="18" charset="0"/>
              <a:cs typeface="Times New Roman" panose="02020603050405020304" pitchFamily="18" charset="0"/>
            </a:endParaRPr>
          </a:p>
          <a:p>
            <a:pPr marL="168275" lvl="1" indent="-168275">
              <a:buFont typeface="Arial" panose="020B0604020202020204" pitchFamily="34" charset="0"/>
              <a:buChar char="•"/>
            </a:pPr>
            <a:r>
              <a:rPr lang="en-US" dirty="0">
                <a:solidFill>
                  <a:srgbClr val="8C2021"/>
                </a:solidFill>
                <a:latin typeface="Times New Roman" panose="02020603050405020304" pitchFamily="18" charset="0"/>
                <a:cs typeface="Times New Roman" panose="02020603050405020304" pitchFamily="18" charset="0"/>
              </a:rPr>
              <a:t>Most EFs are spend-based or weight-based and are available for aggregate food categories such as vegetables, fruits, beef, etc. </a:t>
            </a:r>
          </a:p>
          <a:p>
            <a:pPr marL="234950" indent="-234950">
              <a:buFont typeface="Arial" panose="020B0604020202020204" pitchFamily="34" charset="0"/>
              <a:buChar char="•"/>
            </a:pPr>
            <a:endParaRPr lang="en-US" sz="700" dirty="0">
              <a:solidFill>
                <a:srgbClr val="8C2021"/>
              </a:solidFill>
              <a:latin typeface="Times New Roman" panose="02020603050405020304" pitchFamily="18" charset="0"/>
              <a:cs typeface="Times New Roman" panose="02020603050405020304" pitchFamily="18" charset="0"/>
            </a:endParaRPr>
          </a:p>
          <a:p>
            <a:pPr marL="168275" indent="-168275">
              <a:buFont typeface="Arial" panose="020B0604020202020204" pitchFamily="34" charset="0"/>
              <a:buChar char="•"/>
            </a:pPr>
            <a:r>
              <a:rPr lang="en-US" dirty="0">
                <a:solidFill>
                  <a:srgbClr val="8C2021"/>
                </a:solidFill>
                <a:latin typeface="Times New Roman" panose="02020603050405020304" pitchFamily="18" charset="0"/>
                <a:cs typeface="Times New Roman" panose="02020603050405020304" pitchFamily="18" charset="0"/>
              </a:rPr>
              <a:t>Public institutions tend to use weight-based EFs and private institutions tend to use spend-based EFs</a:t>
            </a:r>
          </a:p>
        </p:txBody>
      </p:sp>
    </p:spTree>
    <p:extLst>
      <p:ext uri="{BB962C8B-B14F-4D97-AF65-F5344CB8AC3E}">
        <p14:creationId xmlns:p14="http://schemas.microsoft.com/office/powerpoint/2010/main" val="36194110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FB1C9-0129-A7FC-AA7C-462F056B7C37}"/>
              </a:ext>
            </a:extLst>
          </p:cNvPr>
          <p:cNvSpPr>
            <a:spLocks noGrp="1"/>
          </p:cNvSpPr>
          <p:nvPr>
            <p:ph type="title"/>
          </p:nvPr>
        </p:nvSpPr>
        <p:spPr>
          <a:xfrm>
            <a:off x="51077" y="48411"/>
            <a:ext cx="9448800" cy="914929"/>
          </a:xfrm>
        </p:spPr>
        <p:txBody>
          <a:bodyPr/>
          <a:lstStyle/>
          <a:p>
            <a:r>
              <a:rPr lang="en-US" dirty="0"/>
              <a:t>Categorization Methodology</a:t>
            </a:r>
          </a:p>
        </p:txBody>
      </p:sp>
      <p:sp>
        <p:nvSpPr>
          <p:cNvPr id="3" name="Slide Number Placeholder 2">
            <a:extLst>
              <a:ext uri="{FF2B5EF4-FFF2-40B4-BE49-F238E27FC236}">
                <a16:creationId xmlns:a16="http://schemas.microsoft.com/office/drawing/2014/main" id="{9029C115-FB78-610C-A011-81288CDBBE49}"/>
              </a:ext>
            </a:extLst>
          </p:cNvPr>
          <p:cNvSpPr>
            <a:spLocks noGrp="1"/>
          </p:cNvSpPr>
          <p:nvPr>
            <p:ph type="sldNum" sz="quarter" idx="12"/>
          </p:nvPr>
        </p:nvSpPr>
        <p:spPr>
          <a:xfrm>
            <a:off x="9499877" y="-2077234"/>
            <a:ext cx="2286000" cy="304271"/>
          </a:xfrm>
        </p:spPr>
        <p:txBody>
          <a:bodyPr/>
          <a:lstStyle/>
          <a:p>
            <a:fld id="{177CE274-8713-884F-B04F-B6B90AF41963}" type="slidenum">
              <a:rPr lang="en-US" smtClean="0"/>
              <a:pPr/>
              <a:t>54</a:t>
            </a:fld>
            <a:endParaRPr lang="en-US"/>
          </a:p>
        </p:txBody>
      </p:sp>
      <p:grpSp>
        <p:nvGrpSpPr>
          <p:cNvPr id="6" name="Group 5">
            <a:extLst>
              <a:ext uri="{FF2B5EF4-FFF2-40B4-BE49-F238E27FC236}">
                <a16:creationId xmlns:a16="http://schemas.microsoft.com/office/drawing/2014/main" id="{92517558-98A5-BF20-7CF6-C4F7D290CB9E}"/>
              </a:ext>
            </a:extLst>
          </p:cNvPr>
          <p:cNvGrpSpPr/>
          <p:nvPr/>
        </p:nvGrpSpPr>
        <p:grpSpPr>
          <a:xfrm>
            <a:off x="123449" y="1029378"/>
            <a:ext cx="9964215" cy="4051840"/>
            <a:chOff x="6995" y="533101"/>
            <a:chExt cx="7227087" cy="4587743"/>
          </a:xfrm>
        </p:grpSpPr>
        <p:sp>
          <p:nvSpPr>
            <p:cNvPr id="7" name="Rectangle: Rounded Corners 6">
              <a:extLst>
                <a:ext uri="{FF2B5EF4-FFF2-40B4-BE49-F238E27FC236}">
                  <a16:creationId xmlns:a16="http://schemas.microsoft.com/office/drawing/2014/main" id="{E111961B-990C-133D-DDCC-DC552E740CAE}"/>
                </a:ext>
              </a:extLst>
            </p:cNvPr>
            <p:cNvSpPr/>
            <p:nvPr/>
          </p:nvSpPr>
          <p:spPr>
            <a:xfrm>
              <a:off x="1394198" y="533101"/>
              <a:ext cx="1336701" cy="471772"/>
            </a:xfrm>
            <a:prstGeom prst="round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Calibri" panose="020F0502020204030204"/>
                  <a:ea typeface="+mn-ea"/>
                  <a:cs typeface="+mn-cs"/>
                </a:rPr>
                <a:t>Food line items</a:t>
              </a:r>
            </a:p>
          </p:txBody>
        </p:sp>
        <p:sp>
          <p:nvSpPr>
            <p:cNvPr id="8" name="Rectangle: Rounded Corners 7">
              <a:extLst>
                <a:ext uri="{FF2B5EF4-FFF2-40B4-BE49-F238E27FC236}">
                  <a16:creationId xmlns:a16="http://schemas.microsoft.com/office/drawing/2014/main" id="{1F265004-247B-38A5-75AE-54A7CE95EF43}"/>
                </a:ext>
              </a:extLst>
            </p:cNvPr>
            <p:cNvSpPr/>
            <p:nvPr/>
          </p:nvSpPr>
          <p:spPr>
            <a:xfrm>
              <a:off x="2714698" y="1750689"/>
              <a:ext cx="1881346" cy="471772"/>
            </a:xfrm>
            <a:prstGeom prst="roundRect">
              <a:avLst/>
            </a:prstGeom>
            <a:solidFill>
              <a:srgbClr val="E7E6E6">
                <a:lumMod val="90000"/>
              </a:srgbClr>
            </a:solidFill>
            <a:ln w="12700" cap="flat" cmpd="sng" algn="ctr">
              <a:solidFill>
                <a:srgbClr val="E7E6E6">
                  <a:lumMod val="9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Calibri" panose="020F0502020204030204"/>
                  <a:ea typeface="+mn-ea"/>
                  <a:cs typeface="+mn-cs"/>
                </a:rPr>
                <a:t>Keywords</a:t>
              </a:r>
            </a:p>
          </p:txBody>
        </p:sp>
        <p:sp>
          <p:nvSpPr>
            <p:cNvPr id="9" name="Rectangle: Rounded Corners 8">
              <a:extLst>
                <a:ext uri="{FF2B5EF4-FFF2-40B4-BE49-F238E27FC236}">
                  <a16:creationId xmlns:a16="http://schemas.microsoft.com/office/drawing/2014/main" id="{123976DC-C895-BDC7-9447-8BC0473576B4}"/>
                </a:ext>
              </a:extLst>
            </p:cNvPr>
            <p:cNvSpPr/>
            <p:nvPr/>
          </p:nvSpPr>
          <p:spPr>
            <a:xfrm>
              <a:off x="5897380" y="533101"/>
              <a:ext cx="1336702" cy="471772"/>
            </a:xfrm>
            <a:prstGeom prst="roundRect">
              <a:avLst/>
            </a:prstGeom>
            <a:solidFill>
              <a:srgbClr val="E7E6E6">
                <a:lumMod val="90000"/>
              </a:srgbClr>
            </a:solidFill>
            <a:ln w="12700" cap="flat" cmpd="sng" algn="ctr">
              <a:solidFill>
                <a:srgbClr val="E7E6E6">
                  <a:lumMod val="9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Calibri" panose="020F0502020204030204"/>
                  <a:ea typeface="+mn-ea"/>
                  <a:cs typeface="+mn-cs"/>
                </a:rPr>
                <a:t>Local vendors</a:t>
              </a:r>
            </a:p>
          </p:txBody>
        </p:sp>
        <p:sp>
          <p:nvSpPr>
            <p:cNvPr id="10" name="Rectangle: Rounded Corners 9">
              <a:extLst>
                <a:ext uri="{FF2B5EF4-FFF2-40B4-BE49-F238E27FC236}">
                  <a16:creationId xmlns:a16="http://schemas.microsoft.com/office/drawing/2014/main" id="{BE467F94-2BFA-0EBE-F2D4-BB231C571A78}"/>
                </a:ext>
              </a:extLst>
            </p:cNvPr>
            <p:cNvSpPr/>
            <p:nvPr/>
          </p:nvSpPr>
          <p:spPr>
            <a:xfrm>
              <a:off x="5231331" y="1750689"/>
              <a:ext cx="1881346" cy="471772"/>
            </a:xfrm>
            <a:prstGeom prst="roundRect">
              <a:avLst/>
            </a:prstGeom>
            <a:solidFill>
              <a:srgbClr val="E7E6E6">
                <a:lumMod val="90000"/>
              </a:srgbClr>
            </a:solidFill>
            <a:ln w="12700" cap="flat" cmpd="sng" algn="ctr">
              <a:solidFill>
                <a:srgbClr val="E7E6E6">
                  <a:lumMod val="9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prstClr val="white"/>
                  </a:solidFill>
                  <a:effectLst/>
                  <a:uLnTx/>
                  <a:uFillTx/>
                  <a:latin typeface="Calibri" panose="020F0502020204030204"/>
                  <a:ea typeface="+mn-ea"/>
                  <a:cs typeface="+mn-cs"/>
                </a:rPr>
                <a:t>Edge Cases</a:t>
              </a:r>
            </a:p>
          </p:txBody>
        </p:sp>
        <p:sp>
          <p:nvSpPr>
            <p:cNvPr id="11" name="Rectangle: Rounded Corners 10">
              <a:extLst>
                <a:ext uri="{FF2B5EF4-FFF2-40B4-BE49-F238E27FC236}">
                  <a16:creationId xmlns:a16="http://schemas.microsoft.com/office/drawing/2014/main" id="{6AE966A6-8E40-CFCB-0F30-254A78B2217E}"/>
                </a:ext>
              </a:extLst>
            </p:cNvPr>
            <p:cNvSpPr/>
            <p:nvPr/>
          </p:nvSpPr>
          <p:spPr>
            <a:xfrm>
              <a:off x="181204" y="2808639"/>
              <a:ext cx="1118503" cy="621176"/>
            </a:xfrm>
            <a:prstGeom prst="roundRect">
              <a:avLst/>
            </a:prstGeom>
            <a:solidFill>
              <a:srgbClr val="70AD47">
                <a:lumMod val="60000"/>
                <a:lumOff val="40000"/>
              </a:srgbClr>
            </a:solidFill>
            <a:ln w="12700" cap="flat" cmpd="sng" algn="ctr">
              <a:solidFill>
                <a:srgbClr val="70AD47">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Calibri" panose="020F0502020204030204"/>
                  <a:ea typeface="+mn-ea"/>
                  <a:cs typeface="+mn-cs"/>
                </a:rPr>
                <a:t>Categorize purchases</a:t>
              </a:r>
            </a:p>
          </p:txBody>
        </p:sp>
        <p:sp>
          <p:nvSpPr>
            <p:cNvPr id="12" name="Rectangle: Rounded Corners 11">
              <a:extLst>
                <a:ext uri="{FF2B5EF4-FFF2-40B4-BE49-F238E27FC236}">
                  <a16:creationId xmlns:a16="http://schemas.microsoft.com/office/drawing/2014/main" id="{392CB485-AE78-588F-6A9E-939AC9D47D28}"/>
                </a:ext>
              </a:extLst>
            </p:cNvPr>
            <p:cNvSpPr/>
            <p:nvPr/>
          </p:nvSpPr>
          <p:spPr>
            <a:xfrm>
              <a:off x="1619117" y="2808639"/>
              <a:ext cx="874419" cy="621176"/>
            </a:xfrm>
            <a:prstGeom prst="roundRect">
              <a:avLst/>
            </a:prstGeom>
            <a:solidFill>
              <a:srgbClr val="70AD47">
                <a:lumMod val="60000"/>
                <a:lumOff val="40000"/>
              </a:srgbClr>
            </a:solidFill>
            <a:ln w="12700" cap="flat" cmpd="sng" algn="ctr">
              <a:solidFill>
                <a:srgbClr val="70AD47">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Calibri" panose="020F0502020204030204"/>
                  <a:ea typeface="+mn-ea"/>
                  <a:cs typeface="+mn-cs"/>
                </a:rPr>
                <a:t>Do edge cases</a:t>
              </a:r>
            </a:p>
          </p:txBody>
        </p:sp>
        <p:cxnSp>
          <p:nvCxnSpPr>
            <p:cNvPr id="13" name="Straight Arrow Connector 12">
              <a:extLst>
                <a:ext uri="{FF2B5EF4-FFF2-40B4-BE49-F238E27FC236}">
                  <a16:creationId xmlns:a16="http://schemas.microsoft.com/office/drawing/2014/main" id="{C502AD04-FC8A-A9A3-0D26-D4DA1F5F1F95}"/>
                </a:ext>
              </a:extLst>
            </p:cNvPr>
            <p:cNvCxnSpPr>
              <a:cxnSpLocks/>
              <a:stCxn id="11" idx="3"/>
              <a:endCxn id="12" idx="1"/>
            </p:cNvCxnSpPr>
            <p:nvPr/>
          </p:nvCxnSpPr>
          <p:spPr>
            <a:xfrm>
              <a:off x="1299707" y="3119227"/>
              <a:ext cx="319410" cy="0"/>
            </a:xfrm>
            <a:prstGeom prst="straightConnector1">
              <a:avLst/>
            </a:prstGeom>
            <a:noFill/>
            <a:ln w="57150" cap="flat" cmpd="sng" algn="ctr">
              <a:solidFill>
                <a:srgbClr val="4472C4"/>
              </a:solidFill>
              <a:prstDash val="solid"/>
              <a:miter lim="800000"/>
              <a:tailEnd type="triangle"/>
            </a:ln>
            <a:effectLst/>
          </p:spPr>
        </p:cxnSp>
        <p:sp>
          <p:nvSpPr>
            <p:cNvPr id="14" name="Rectangle: Rounded Corners 13">
              <a:extLst>
                <a:ext uri="{FF2B5EF4-FFF2-40B4-BE49-F238E27FC236}">
                  <a16:creationId xmlns:a16="http://schemas.microsoft.com/office/drawing/2014/main" id="{7362E3E8-30F6-A013-71FA-D427CA7C1A92}"/>
                </a:ext>
              </a:extLst>
            </p:cNvPr>
            <p:cNvSpPr/>
            <p:nvPr/>
          </p:nvSpPr>
          <p:spPr>
            <a:xfrm>
              <a:off x="2812946" y="2808639"/>
              <a:ext cx="988042" cy="621176"/>
            </a:xfrm>
            <a:prstGeom prst="roundRect">
              <a:avLst/>
            </a:prstGeom>
            <a:solidFill>
              <a:srgbClr val="70AD47">
                <a:lumMod val="60000"/>
                <a:lumOff val="40000"/>
              </a:srgbClr>
            </a:solidFill>
            <a:ln w="12700" cap="flat" cmpd="sng" algn="ctr">
              <a:solidFill>
                <a:srgbClr val="70AD47">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Calibri" panose="020F0502020204030204"/>
                  <a:ea typeface="+mn-ea"/>
                  <a:cs typeface="+mn-cs"/>
                </a:rPr>
                <a:t>Categorize spices</a:t>
              </a:r>
            </a:p>
          </p:txBody>
        </p:sp>
        <p:cxnSp>
          <p:nvCxnSpPr>
            <p:cNvPr id="15" name="Straight Arrow Connector 14">
              <a:extLst>
                <a:ext uri="{FF2B5EF4-FFF2-40B4-BE49-F238E27FC236}">
                  <a16:creationId xmlns:a16="http://schemas.microsoft.com/office/drawing/2014/main" id="{84A93D83-4144-A2BC-A470-410CFBDEC3A1}"/>
                </a:ext>
              </a:extLst>
            </p:cNvPr>
            <p:cNvCxnSpPr>
              <a:cxnSpLocks/>
              <a:stCxn id="12" idx="3"/>
              <a:endCxn id="14" idx="1"/>
            </p:cNvCxnSpPr>
            <p:nvPr/>
          </p:nvCxnSpPr>
          <p:spPr>
            <a:xfrm>
              <a:off x="2493536" y="3119227"/>
              <a:ext cx="319410" cy="0"/>
            </a:xfrm>
            <a:prstGeom prst="straightConnector1">
              <a:avLst/>
            </a:prstGeom>
            <a:noFill/>
            <a:ln w="57150" cap="flat" cmpd="sng" algn="ctr">
              <a:solidFill>
                <a:srgbClr val="4472C4"/>
              </a:solidFill>
              <a:prstDash val="solid"/>
              <a:miter lim="800000"/>
              <a:tailEnd type="triangle"/>
            </a:ln>
            <a:effectLst/>
          </p:spPr>
        </p:cxnSp>
        <p:sp>
          <p:nvSpPr>
            <p:cNvPr id="16" name="Rectangle: Rounded Corners 15">
              <a:extLst>
                <a:ext uri="{FF2B5EF4-FFF2-40B4-BE49-F238E27FC236}">
                  <a16:creationId xmlns:a16="http://schemas.microsoft.com/office/drawing/2014/main" id="{22109812-56EB-4E6B-867D-BC641E2197FF}"/>
                </a:ext>
              </a:extLst>
            </p:cNvPr>
            <p:cNvSpPr/>
            <p:nvPr/>
          </p:nvSpPr>
          <p:spPr>
            <a:xfrm>
              <a:off x="4120398" y="2808639"/>
              <a:ext cx="837517" cy="621176"/>
            </a:xfrm>
            <a:prstGeom prst="roundRect">
              <a:avLst/>
            </a:prstGeom>
            <a:solidFill>
              <a:srgbClr val="70AD47">
                <a:lumMod val="60000"/>
                <a:lumOff val="40000"/>
              </a:srgbClr>
            </a:solidFill>
            <a:ln w="12700" cap="flat" cmpd="sng" algn="ctr">
              <a:solidFill>
                <a:srgbClr val="70AD47">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Calibri" panose="020F0502020204030204"/>
                  <a:ea typeface="+mn-ea"/>
                  <a:cs typeface="+mn-cs"/>
                </a:rPr>
                <a:t>Fix spelling</a:t>
              </a:r>
            </a:p>
          </p:txBody>
        </p:sp>
        <p:cxnSp>
          <p:nvCxnSpPr>
            <p:cNvPr id="17" name="Straight Arrow Connector 16">
              <a:extLst>
                <a:ext uri="{FF2B5EF4-FFF2-40B4-BE49-F238E27FC236}">
                  <a16:creationId xmlns:a16="http://schemas.microsoft.com/office/drawing/2014/main" id="{92008233-3F03-EA37-EB4B-9FDE8DEA3F56}"/>
                </a:ext>
              </a:extLst>
            </p:cNvPr>
            <p:cNvCxnSpPr>
              <a:cxnSpLocks/>
              <a:stCxn id="14" idx="3"/>
              <a:endCxn id="16" idx="1"/>
            </p:cNvCxnSpPr>
            <p:nvPr/>
          </p:nvCxnSpPr>
          <p:spPr>
            <a:xfrm>
              <a:off x="3800988" y="3119227"/>
              <a:ext cx="319410" cy="0"/>
            </a:xfrm>
            <a:prstGeom prst="straightConnector1">
              <a:avLst/>
            </a:prstGeom>
            <a:noFill/>
            <a:ln w="57150" cap="flat" cmpd="sng" algn="ctr">
              <a:solidFill>
                <a:srgbClr val="4472C4"/>
              </a:solidFill>
              <a:prstDash val="solid"/>
              <a:miter lim="800000"/>
              <a:tailEnd type="triangle"/>
            </a:ln>
            <a:effectLst/>
          </p:spPr>
        </p:cxnSp>
        <p:sp>
          <p:nvSpPr>
            <p:cNvPr id="18" name="Rectangle: Rounded Corners 17">
              <a:extLst>
                <a:ext uri="{FF2B5EF4-FFF2-40B4-BE49-F238E27FC236}">
                  <a16:creationId xmlns:a16="http://schemas.microsoft.com/office/drawing/2014/main" id="{3300AEA8-2C68-14B7-8166-6F1DEB5BF896}"/>
                </a:ext>
              </a:extLst>
            </p:cNvPr>
            <p:cNvSpPr/>
            <p:nvPr/>
          </p:nvSpPr>
          <p:spPr>
            <a:xfrm>
              <a:off x="5277326" y="2808639"/>
              <a:ext cx="781045" cy="621176"/>
            </a:xfrm>
            <a:prstGeom prst="roundRect">
              <a:avLst/>
            </a:prstGeom>
            <a:solidFill>
              <a:srgbClr val="70AD47">
                <a:lumMod val="60000"/>
                <a:lumOff val="40000"/>
              </a:srgbClr>
            </a:solidFill>
            <a:ln w="12700" cap="flat" cmpd="sng" algn="ctr">
              <a:solidFill>
                <a:srgbClr val="70AD47">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Calibri" panose="020F0502020204030204"/>
                  <a:ea typeface="+mn-ea"/>
                  <a:cs typeface="+mn-cs"/>
                </a:rPr>
                <a:t>Tag  organic</a:t>
              </a:r>
            </a:p>
          </p:txBody>
        </p:sp>
        <p:sp>
          <p:nvSpPr>
            <p:cNvPr id="19" name="Rectangle: Rounded Corners 18">
              <a:extLst>
                <a:ext uri="{FF2B5EF4-FFF2-40B4-BE49-F238E27FC236}">
                  <a16:creationId xmlns:a16="http://schemas.microsoft.com/office/drawing/2014/main" id="{93EE64EE-7D7F-3509-3114-EBE1A0B48D21}"/>
                </a:ext>
              </a:extLst>
            </p:cNvPr>
            <p:cNvSpPr/>
            <p:nvPr/>
          </p:nvSpPr>
          <p:spPr>
            <a:xfrm>
              <a:off x="6377782" y="2808639"/>
              <a:ext cx="781046" cy="621176"/>
            </a:xfrm>
            <a:prstGeom prst="roundRect">
              <a:avLst/>
            </a:prstGeom>
            <a:solidFill>
              <a:srgbClr val="70AD47">
                <a:lumMod val="60000"/>
                <a:lumOff val="40000"/>
              </a:srgbClr>
            </a:solidFill>
            <a:ln w="12700" cap="flat" cmpd="sng" algn="ctr">
              <a:solidFill>
                <a:srgbClr val="70AD47">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Calibri" panose="020F0502020204030204"/>
                  <a:ea typeface="+mn-ea"/>
                  <a:cs typeface="+mn-cs"/>
                </a:rPr>
                <a:t>Tag local</a:t>
              </a:r>
            </a:p>
          </p:txBody>
        </p:sp>
        <p:cxnSp>
          <p:nvCxnSpPr>
            <p:cNvPr id="20" name="Straight Arrow Connector 19">
              <a:extLst>
                <a:ext uri="{FF2B5EF4-FFF2-40B4-BE49-F238E27FC236}">
                  <a16:creationId xmlns:a16="http://schemas.microsoft.com/office/drawing/2014/main" id="{F5CBD450-9FFB-3320-E5F5-68324665E75A}"/>
                </a:ext>
              </a:extLst>
            </p:cNvPr>
            <p:cNvCxnSpPr>
              <a:cxnSpLocks/>
              <a:stCxn id="16" idx="3"/>
              <a:endCxn id="18" idx="1"/>
            </p:cNvCxnSpPr>
            <p:nvPr/>
          </p:nvCxnSpPr>
          <p:spPr>
            <a:xfrm>
              <a:off x="4957915" y="3119227"/>
              <a:ext cx="319411" cy="0"/>
            </a:xfrm>
            <a:prstGeom prst="straightConnector1">
              <a:avLst/>
            </a:prstGeom>
            <a:noFill/>
            <a:ln w="57150" cap="flat" cmpd="sng" algn="ctr">
              <a:solidFill>
                <a:srgbClr val="4472C4"/>
              </a:solidFill>
              <a:prstDash val="solid"/>
              <a:miter lim="800000"/>
              <a:tailEnd type="triangle"/>
            </a:ln>
            <a:effectLst/>
          </p:spPr>
        </p:cxnSp>
        <p:cxnSp>
          <p:nvCxnSpPr>
            <p:cNvPr id="21" name="Straight Arrow Connector 20">
              <a:extLst>
                <a:ext uri="{FF2B5EF4-FFF2-40B4-BE49-F238E27FC236}">
                  <a16:creationId xmlns:a16="http://schemas.microsoft.com/office/drawing/2014/main" id="{BFE3757F-D830-72EC-0660-79B413B7C586}"/>
                </a:ext>
              </a:extLst>
            </p:cNvPr>
            <p:cNvCxnSpPr>
              <a:cxnSpLocks/>
              <a:stCxn id="18" idx="3"/>
              <a:endCxn id="19" idx="1"/>
            </p:cNvCxnSpPr>
            <p:nvPr/>
          </p:nvCxnSpPr>
          <p:spPr>
            <a:xfrm>
              <a:off x="6058371" y="3119227"/>
              <a:ext cx="319411" cy="0"/>
            </a:xfrm>
            <a:prstGeom prst="straightConnector1">
              <a:avLst/>
            </a:prstGeom>
            <a:noFill/>
            <a:ln w="57150" cap="flat" cmpd="sng" algn="ctr">
              <a:solidFill>
                <a:srgbClr val="4472C4"/>
              </a:solidFill>
              <a:prstDash val="solid"/>
              <a:miter lim="800000"/>
              <a:tailEnd type="triangle"/>
            </a:ln>
            <a:effectLst/>
          </p:spPr>
        </p:cxnSp>
        <p:cxnSp>
          <p:nvCxnSpPr>
            <p:cNvPr id="22" name="Connector: Elbow 21">
              <a:extLst>
                <a:ext uri="{FF2B5EF4-FFF2-40B4-BE49-F238E27FC236}">
                  <a16:creationId xmlns:a16="http://schemas.microsoft.com/office/drawing/2014/main" id="{A5C1C4AF-1047-2245-1BE7-18F6B9140F5C}"/>
                </a:ext>
              </a:extLst>
            </p:cNvPr>
            <p:cNvCxnSpPr>
              <a:cxnSpLocks/>
              <a:stCxn id="16" idx="2"/>
              <a:endCxn id="11" idx="2"/>
            </p:cNvCxnSpPr>
            <p:nvPr/>
          </p:nvCxnSpPr>
          <p:spPr>
            <a:xfrm rot="5400000">
              <a:off x="2637222" y="1530464"/>
              <a:ext cx="14380" cy="3798702"/>
            </a:xfrm>
            <a:prstGeom prst="bentConnector3">
              <a:avLst>
                <a:gd name="adj1" fmla="val 2735063"/>
              </a:avLst>
            </a:prstGeom>
            <a:noFill/>
            <a:ln w="57150" cap="flat" cmpd="sng" algn="ctr">
              <a:solidFill>
                <a:srgbClr val="4472C4"/>
              </a:solidFill>
              <a:prstDash val="solid"/>
              <a:miter lim="800000"/>
              <a:tailEnd type="triangle"/>
            </a:ln>
            <a:effectLst/>
          </p:spPr>
        </p:cxnSp>
        <p:cxnSp>
          <p:nvCxnSpPr>
            <p:cNvPr id="23" name="Connector: Elbow 22">
              <a:extLst>
                <a:ext uri="{FF2B5EF4-FFF2-40B4-BE49-F238E27FC236}">
                  <a16:creationId xmlns:a16="http://schemas.microsoft.com/office/drawing/2014/main" id="{04C49BF4-01E7-2357-4012-5F185C7D4F49}"/>
                </a:ext>
              </a:extLst>
            </p:cNvPr>
            <p:cNvCxnSpPr>
              <a:cxnSpLocks/>
              <a:stCxn id="7" idx="2"/>
              <a:endCxn id="11" idx="1"/>
            </p:cNvCxnSpPr>
            <p:nvPr/>
          </p:nvCxnSpPr>
          <p:spPr>
            <a:xfrm rot="5400000">
              <a:off x="64699" y="1121377"/>
              <a:ext cx="2114355" cy="1881345"/>
            </a:xfrm>
            <a:prstGeom prst="bentConnector4">
              <a:avLst>
                <a:gd name="adj1" fmla="val 50286"/>
                <a:gd name="adj2" fmla="val 108813"/>
              </a:avLst>
            </a:prstGeom>
            <a:noFill/>
            <a:ln w="57150" cap="flat" cmpd="sng" algn="ctr">
              <a:solidFill>
                <a:srgbClr val="4472C4"/>
              </a:solidFill>
              <a:prstDash val="solid"/>
              <a:miter lim="800000"/>
              <a:tailEnd type="triangle"/>
            </a:ln>
            <a:effectLst/>
          </p:spPr>
        </p:cxnSp>
        <p:cxnSp>
          <p:nvCxnSpPr>
            <p:cNvPr id="24" name="Connector: Elbow 23">
              <a:extLst>
                <a:ext uri="{FF2B5EF4-FFF2-40B4-BE49-F238E27FC236}">
                  <a16:creationId xmlns:a16="http://schemas.microsoft.com/office/drawing/2014/main" id="{7E9E6494-5799-7109-A8FD-C37B5FA305AC}"/>
                </a:ext>
              </a:extLst>
            </p:cNvPr>
            <p:cNvCxnSpPr>
              <a:cxnSpLocks/>
              <a:stCxn id="8" idx="2"/>
              <a:endCxn id="11" idx="0"/>
            </p:cNvCxnSpPr>
            <p:nvPr/>
          </p:nvCxnSpPr>
          <p:spPr>
            <a:xfrm rot="5400000">
              <a:off x="1904824" y="1058092"/>
              <a:ext cx="586179" cy="2914916"/>
            </a:xfrm>
            <a:prstGeom prst="bentConnector3">
              <a:avLst>
                <a:gd name="adj1" fmla="val 50000"/>
              </a:avLst>
            </a:prstGeom>
            <a:noFill/>
            <a:ln w="57150" cap="flat" cmpd="sng" algn="ctr">
              <a:solidFill>
                <a:srgbClr val="767171"/>
              </a:solidFill>
              <a:prstDash val="solid"/>
              <a:miter lim="800000"/>
              <a:tailEnd type="triangle"/>
            </a:ln>
            <a:effectLst/>
          </p:spPr>
        </p:cxnSp>
        <p:cxnSp>
          <p:nvCxnSpPr>
            <p:cNvPr id="25" name="Connector: Elbow 24">
              <a:extLst>
                <a:ext uri="{FF2B5EF4-FFF2-40B4-BE49-F238E27FC236}">
                  <a16:creationId xmlns:a16="http://schemas.microsoft.com/office/drawing/2014/main" id="{9D9C9051-753C-4F14-B36F-27919A38C1AB}"/>
                </a:ext>
              </a:extLst>
            </p:cNvPr>
            <p:cNvCxnSpPr>
              <a:cxnSpLocks/>
              <a:stCxn id="8" idx="2"/>
              <a:endCxn id="14" idx="0"/>
            </p:cNvCxnSpPr>
            <p:nvPr/>
          </p:nvCxnSpPr>
          <p:spPr>
            <a:xfrm rot="5400000">
              <a:off x="3188080" y="2341348"/>
              <a:ext cx="586179" cy="348404"/>
            </a:xfrm>
            <a:prstGeom prst="bentConnector3">
              <a:avLst>
                <a:gd name="adj1" fmla="val 50000"/>
              </a:avLst>
            </a:prstGeom>
            <a:noFill/>
            <a:ln w="57150" cap="flat" cmpd="sng" algn="ctr">
              <a:solidFill>
                <a:srgbClr val="E7E6E6">
                  <a:lumMod val="50000"/>
                </a:srgbClr>
              </a:solidFill>
              <a:prstDash val="solid"/>
              <a:miter lim="800000"/>
              <a:tailEnd type="triangle"/>
            </a:ln>
            <a:effectLst/>
          </p:spPr>
        </p:cxnSp>
        <p:cxnSp>
          <p:nvCxnSpPr>
            <p:cNvPr id="26" name="Connector: Elbow 25">
              <a:extLst>
                <a:ext uri="{FF2B5EF4-FFF2-40B4-BE49-F238E27FC236}">
                  <a16:creationId xmlns:a16="http://schemas.microsoft.com/office/drawing/2014/main" id="{200829EB-6BFB-2BE5-2FDA-009DC11E53A0}"/>
                </a:ext>
              </a:extLst>
            </p:cNvPr>
            <p:cNvCxnSpPr>
              <a:cxnSpLocks/>
              <a:stCxn id="10" idx="2"/>
              <a:endCxn id="12" idx="0"/>
            </p:cNvCxnSpPr>
            <p:nvPr/>
          </p:nvCxnSpPr>
          <p:spPr>
            <a:xfrm rot="5400000">
              <a:off x="3821076" y="457712"/>
              <a:ext cx="586179" cy="4115677"/>
            </a:xfrm>
            <a:prstGeom prst="bentConnector3">
              <a:avLst>
                <a:gd name="adj1" fmla="val 50000"/>
              </a:avLst>
            </a:prstGeom>
            <a:noFill/>
            <a:ln w="57150" cap="flat" cmpd="sng" algn="ctr">
              <a:solidFill>
                <a:srgbClr val="E7E6E6">
                  <a:lumMod val="50000"/>
                </a:srgbClr>
              </a:solidFill>
              <a:prstDash val="solid"/>
              <a:miter lim="800000"/>
              <a:tailEnd type="triangle"/>
            </a:ln>
            <a:effectLst/>
          </p:spPr>
        </p:cxnSp>
        <p:cxnSp>
          <p:nvCxnSpPr>
            <p:cNvPr id="27" name="Connector: Elbow 26">
              <a:extLst>
                <a:ext uri="{FF2B5EF4-FFF2-40B4-BE49-F238E27FC236}">
                  <a16:creationId xmlns:a16="http://schemas.microsoft.com/office/drawing/2014/main" id="{3002A138-6E63-39DF-505D-B9E87EA6B92B}"/>
                </a:ext>
              </a:extLst>
            </p:cNvPr>
            <p:cNvCxnSpPr>
              <a:cxnSpLocks/>
              <a:stCxn id="9" idx="2"/>
              <a:endCxn id="19" idx="0"/>
            </p:cNvCxnSpPr>
            <p:nvPr/>
          </p:nvCxnSpPr>
          <p:spPr>
            <a:xfrm rot="16200000" flipH="1">
              <a:off x="5765135" y="1805468"/>
              <a:ext cx="1803766" cy="202575"/>
            </a:xfrm>
            <a:prstGeom prst="bentConnector3">
              <a:avLst/>
            </a:prstGeom>
            <a:noFill/>
            <a:ln w="57150" cap="flat" cmpd="sng" algn="ctr">
              <a:solidFill>
                <a:srgbClr val="E7E6E6">
                  <a:lumMod val="50000"/>
                </a:srgbClr>
              </a:solidFill>
              <a:prstDash val="solid"/>
              <a:miter lim="800000"/>
              <a:tailEnd type="triangle"/>
            </a:ln>
            <a:effectLst/>
          </p:spPr>
        </p:cxnSp>
        <p:cxnSp>
          <p:nvCxnSpPr>
            <p:cNvPr id="28" name="Straight Arrow Connector 27">
              <a:extLst>
                <a:ext uri="{FF2B5EF4-FFF2-40B4-BE49-F238E27FC236}">
                  <a16:creationId xmlns:a16="http://schemas.microsoft.com/office/drawing/2014/main" id="{86B87324-6A39-FCE3-858C-810130543302}"/>
                </a:ext>
              </a:extLst>
            </p:cNvPr>
            <p:cNvCxnSpPr>
              <a:cxnSpLocks/>
            </p:cNvCxnSpPr>
            <p:nvPr/>
          </p:nvCxnSpPr>
          <p:spPr>
            <a:xfrm>
              <a:off x="297441" y="4899360"/>
              <a:ext cx="525236" cy="0"/>
            </a:xfrm>
            <a:prstGeom prst="straightConnector1">
              <a:avLst/>
            </a:prstGeom>
            <a:noFill/>
            <a:ln w="57150" cap="flat" cmpd="sng" algn="ctr">
              <a:solidFill>
                <a:srgbClr val="4472C4"/>
              </a:solidFill>
              <a:prstDash val="solid"/>
              <a:miter lim="800000"/>
              <a:tailEnd type="triangle"/>
            </a:ln>
            <a:effectLst/>
          </p:spPr>
        </p:cxnSp>
        <p:sp>
          <p:nvSpPr>
            <p:cNvPr id="29" name="TextBox 28">
              <a:extLst>
                <a:ext uri="{FF2B5EF4-FFF2-40B4-BE49-F238E27FC236}">
                  <a16:creationId xmlns:a16="http://schemas.microsoft.com/office/drawing/2014/main" id="{422B86CA-AD2B-F789-7DEF-E733ECE4140F}"/>
                </a:ext>
              </a:extLst>
            </p:cNvPr>
            <p:cNvSpPr txBox="1"/>
            <p:nvPr/>
          </p:nvSpPr>
          <p:spPr>
            <a:xfrm>
              <a:off x="869055" y="4642689"/>
              <a:ext cx="1376037" cy="453029"/>
            </a:xfrm>
            <a:prstGeom prst="rect">
              <a:avLst/>
            </a:prstGeom>
            <a:noFill/>
          </p:spPr>
          <p:txBody>
            <a:bodyPr wrap="none" rtlCol="0">
              <a:spAutoFit/>
            </a:bodyPr>
            <a:lstStyle/>
            <a:p>
              <a:pPr defTabSz="914400" fontAlgn="auto">
                <a:spcBef>
                  <a:spcPts val="0"/>
                </a:spcBef>
                <a:spcAft>
                  <a:spcPts val="0"/>
                </a:spcAft>
              </a:pPr>
              <a:r>
                <a:rPr lang="en-US" sz="2000" dirty="0">
                  <a:solidFill>
                    <a:prstClr val="black"/>
                  </a:solidFill>
                  <a:latin typeface="Calibri" panose="020F0502020204030204"/>
                  <a:ea typeface="+mn-ea"/>
                </a:rPr>
                <a:t>Food Data Flows</a:t>
              </a:r>
            </a:p>
          </p:txBody>
        </p:sp>
        <p:sp>
          <p:nvSpPr>
            <p:cNvPr id="30" name="Rectangle: Rounded Corners 29">
              <a:extLst>
                <a:ext uri="{FF2B5EF4-FFF2-40B4-BE49-F238E27FC236}">
                  <a16:creationId xmlns:a16="http://schemas.microsoft.com/office/drawing/2014/main" id="{7958305E-9FF0-276F-4894-2ABDF1C6254B}"/>
                </a:ext>
              </a:extLst>
            </p:cNvPr>
            <p:cNvSpPr/>
            <p:nvPr/>
          </p:nvSpPr>
          <p:spPr>
            <a:xfrm>
              <a:off x="5268855" y="4409352"/>
              <a:ext cx="1950986" cy="686363"/>
            </a:xfrm>
            <a:prstGeom prst="round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Calibri" panose="020F0502020204030204"/>
                  <a:ea typeface="+mn-ea"/>
                  <a:cs typeface="+mn-cs"/>
                </a:rPr>
                <a:t>Categorized and Tagged Food items </a:t>
              </a:r>
            </a:p>
          </p:txBody>
        </p:sp>
        <p:cxnSp>
          <p:nvCxnSpPr>
            <p:cNvPr id="31" name="Connector: Elbow 30">
              <a:extLst>
                <a:ext uri="{FF2B5EF4-FFF2-40B4-BE49-F238E27FC236}">
                  <a16:creationId xmlns:a16="http://schemas.microsoft.com/office/drawing/2014/main" id="{15CB1789-9528-3854-7E09-85540CB95F45}"/>
                </a:ext>
              </a:extLst>
            </p:cNvPr>
            <p:cNvCxnSpPr>
              <a:cxnSpLocks/>
              <a:stCxn id="19" idx="2"/>
              <a:endCxn id="30" idx="0"/>
            </p:cNvCxnSpPr>
            <p:nvPr/>
          </p:nvCxnSpPr>
          <p:spPr>
            <a:xfrm rot="5400000">
              <a:off x="6016558" y="3657605"/>
              <a:ext cx="979538" cy="523958"/>
            </a:xfrm>
            <a:prstGeom prst="bentConnector3">
              <a:avLst>
                <a:gd name="adj1" fmla="val 50000"/>
              </a:avLst>
            </a:prstGeom>
            <a:noFill/>
            <a:ln w="57150" cap="flat" cmpd="sng" algn="ctr">
              <a:solidFill>
                <a:srgbClr val="4472C4"/>
              </a:solidFill>
              <a:prstDash val="solid"/>
              <a:miter lim="800000"/>
              <a:tailEnd type="triangle"/>
            </a:ln>
            <a:effectLst/>
          </p:spPr>
        </p:cxnSp>
        <p:cxnSp>
          <p:nvCxnSpPr>
            <p:cNvPr id="32" name="Straight Arrow Connector 31">
              <a:extLst>
                <a:ext uri="{FF2B5EF4-FFF2-40B4-BE49-F238E27FC236}">
                  <a16:creationId xmlns:a16="http://schemas.microsoft.com/office/drawing/2014/main" id="{F3806E22-FA4F-F589-3511-3C79695B0B56}"/>
                </a:ext>
              </a:extLst>
            </p:cNvPr>
            <p:cNvCxnSpPr>
              <a:cxnSpLocks/>
            </p:cNvCxnSpPr>
            <p:nvPr/>
          </p:nvCxnSpPr>
          <p:spPr>
            <a:xfrm>
              <a:off x="3251123" y="4899352"/>
              <a:ext cx="525236" cy="0"/>
            </a:xfrm>
            <a:prstGeom prst="straightConnector1">
              <a:avLst/>
            </a:prstGeom>
            <a:noFill/>
            <a:ln w="57150" cap="flat" cmpd="sng" algn="ctr">
              <a:solidFill>
                <a:srgbClr val="E7E6E6">
                  <a:lumMod val="50000"/>
                </a:srgbClr>
              </a:solidFill>
              <a:prstDash val="solid"/>
              <a:miter lim="800000"/>
              <a:tailEnd type="triangle"/>
            </a:ln>
            <a:effectLst/>
          </p:spPr>
        </p:cxnSp>
        <p:sp>
          <p:nvSpPr>
            <p:cNvPr id="33" name="TextBox 32">
              <a:extLst>
                <a:ext uri="{FF2B5EF4-FFF2-40B4-BE49-F238E27FC236}">
                  <a16:creationId xmlns:a16="http://schemas.microsoft.com/office/drawing/2014/main" id="{91381B21-3A37-718E-4B46-9753D9050031}"/>
                </a:ext>
              </a:extLst>
            </p:cNvPr>
            <p:cNvSpPr txBox="1"/>
            <p:nvPr/>
          </p:nvSpPr>
          <p:spPr>
            <a:xfrm>
              <a:off x="3800988" y="4667815"/>
              <a:ext cx="1441379" cy="453029"/>
            </a:xfrm>
            <a:prstGeom prst="rect">
              <a:avLst/>
            </a:prstGeom>
            <a:noFill/>
          </p:spPr>
          <p:txBody>
            <a:bodyPr wrap="none" rtlCol="0">
              <a:spAutoFit/>
            </a:bodyPr>
            <a:lstStyle/>
            <a:p>
              <a:pPr defTabSz="914400" fontAlgn="auto">
                <a:spcBef>
                  <a:spcPts val="0"/>
                </a:spcBef>
                <a:spcAft>
                  <a:spcPts val="0"/>
                </a:spcAft>
              </a:pPr>
              <a:r>
                <a:rPr lang="en-US" sz="2000" dirty="0">
                  <a:solidFill>
                    <a:prstClr val="black"/>
                  </a:solidFill>
                  <a:latin typeface="Calibri" panose="020F0502020204030204"/>
                  <a:ea typeface="+mn-ea"/>
                </a:rPr>
                <a:t>Other Data Flows</a:t>
              </a:r>
            </a:p>
          </p:txBody>
        </p:sp>
        <p:cxnSp>
          <p:nvCxnSpPr>
            <p:cNvPr id="34" name="Straight Connector 33">
              <a:extLst>
                <a:ext uri="{FF2B5EF4-FFF2-40B4-BE49-F238E27FC236}">
                  <a16:creationId xmlns:a16="http://schemas.microsoft.com/office/drawing/2014/main" id="{DBF62177-6734-E73A-E9C2-D853CE8E9092}"/>
                </a:ext>
              </a:extLst>
            </p:cNvPr>
            <p:cNvCxnSpPr>
              <a:cxnSpLocks/>
            </p:cNvCxnSpPr>
            <p:nvPr/>
          </p:nvCxnSpPr>
          <p:spPr>
            <a:xfrm flipV="1">
              <a:off x="114300" y="1611145"/>
              <a:ext cx="7105541" cy="11565"/>
            </a:xfrm>
            <a:prstGeom prst="line">
              <a:avLst/>
            </a:prstGeom>
            <a:noFill/>
            <a:ln w="57150" cap="flat" cmpd="sng" algn="ctr">
              <a:solidFill>
                <a:srgbClr val="E7E6E6">
                  <a:lumMod val="50000"/>
                </a:srgbClr>
              </a:solidFill>
              <a:prstDash val="sysDot"/>
              <a:miter lim="800000"/>
            </a:ln>
            <a:effectLst/>
          </p:spPr>
        </p:cxnSp>
        <p:sp>
          <p:nvSpPr>
            <p:cNvPr id="35" name="TextBox 34">
              <a:extLst>
                <a:ext uri="{FF2B5EF4-FFF2-40B4-BE49-F238E27FC236}">
                  <a16:creationId xmlns:a16="http://schemas.microsoft.com/office/drawing/2014/main" id="{09F4E689-1ED1-4AE1-ED2D-6FF0A685231E}"/>
                </a:ext>
              </a:extLst>
            </p:cNvPr>
            <p:cNvSpPr txBox="1"/>
            <p:nvPr/>
          </p:nvSpPr>
          <p:spPr>
            <a:xfrm>
              <a:off x="13570" y="1164684"/>
              <a:ext cx="2107632" cy="453029"/>
            </a:xfrm>
            <a:prstGeom prst="rect">
              <a:avLst/>
            </a:prstGeom>
            <a:noFill/>
          </p:spPr>
          <p:txBody>
            <a:bodyPr wrap="none" rtlCol="0">
              <a:spAutoFit/>
            </a:bodyPr>
            <a:lstStyle/>
            <a:p>
              <a:pPr defTabSz="914400" fontAlgn="auto">
                <a:spcBef>
                  <a:spcPts val="0"/>
                </a:spcBef>
                <a:spcAft>
                  <a:spcPts val="0"/>
                </a:spcAft>
              </a:pPr>
              <a:r>
                <a:rPr lang="en-US" sz="2000" dirty="0">
                  <a:solidFill>
                    <a:prstClr val="black"/>
                  </a:solidFill>
                  <a:latin typeface="Calibri" panose="020F0502020204030204"/>
                  <a:ea typeface="+mn-ea"/>
                </a:rPr>
                <a:t>User Inputs – Excel Sheets</a:t>
              </a:r>
            </a:p>
          </p:txBody>
        </p:sp>
        <p:sp>
          <p:nvSpPr>
            <p:cNvPr id="36" name="TextBox 35">
              <a:extLst>
                <a:ext uri="{FF2B5EF4-FFF2-40B4-BE49-F238E27FC236}">
                  <a16:creationId xmlns:a16="http://schemas.microsoft.com/office/drawing/2014/main" id="{B620D3E0-9A49-9D25-9759-0925567D3C06}"/>
                </a:ext>
              </a:extLst>
            </p:cNvPr>
            <p:cNvSpPr txBox="1"/>
            <p:nvPr/>
          </p:nvSpPr>
          <p:spPr>
            <a:xfrm>
              <a:off x="6995" y="1611145"/>
              <a:ext cx="2427040" cy="453029"/>
            </a:xfrm>
            <a:prstGeom prst="rect">
              <a:avLst/>
            </a:prstGeom>
            <a:noFill/>
          </p:spPr>
          <p:txBody>
            <a:bodyPr wrap="none" rtlCol="0">
              <a:spAutoFit/>
            </a:bodyPr>
            <a:lstStyle/>
            <a:p>
              <a:pPr defTabSz="914400" fontAlgn="auto">
                <a:spcBef>
                  <a:spcPts val="0"/>
                </a:spcBef>
                <a:spcAft>
                  <a:spcPts val="0"/>
                </a:spcAft>
              </a:pPr>
              <a:r>
                <a:rPr lang="en-US" sz="2000" dirty="0">
                  <a:solidFill>
                    <a:prstClr val="black"/>
                  </a:solidFill>
                  <a:latin typeface="Calibri" panose="020F0502020204030204"/>
                  <a:ea typeface="+mn-ea"/>
                </a:rPr>
                <a:t>Provided Inputs – Excel Sheets</a:t>
              </a:r>
            </a:p>
          </p:txBody>
        </p:sp>
        <p:cxnSp>
          <p:nvCxnSpPr>
            <p:cNvPr id="37" name="Straight Connector 36">
              <a:extLst>
                <a:ext uri="{FF2B5EF4-FFF2-40B4-BE49-F238E27FC236}">
                  <a16:creationId xmlns:a16="http://schemas.microsoft.com/office/drawing/2014/main" id="{A3458657-8DA0-3C54-2549-61863F972E65}"/>
                </a:ext>
              </a:extLst>
            </p:cNvPr>
            <p:cNvCxnSpPr>
              <a:cxnSpLocks/>
            </p:cNvCxnSpPr>
            <p:nvPr/>
          </p:nvCxnSpPr>
          <p:spPr>
            <a:xfrm>
              <a:off x="114300" y="2375208"/>
              <a:ext cx="7105541" cy="0"/>
            </a:xfrm>
            <a:prstGeom prst="line">
              <a:avLst/>
            </a:prstGeom>
            <a:noFill/>
            <a:ln w="57150" cap="flat" cmpd="sng" algn="ctr">
              <a:solidFill>
                <a:srgbClr val="E7E6E6">
                  <a:lumMod val="50000"/>
                </a:srgbClr>
              </a:solidFill>
              <a:prstDash val="sysDot"/>
              <a:miter lim="800000"/>
            </a:ln>
            <a:effectLst/>
          </p:spPr>
        </p:cxnSp>
        <p:cxnSp>
          <p:nvCxnSpPr>
            <p:cNvPr id="38" name="Straight Connector 37">
              <a:extLst>
                <a:ext uri="{FF2B5EF4-FFF2-40B4-BE49-F238E27FC236}">
                  <a16:creationId xmlns:a16="http://schemas.microsoft.com/office/drawing/2014/main" id="{98C19251-74E3-EA70-3A79-1BB052CC8666}"/>
                </a:ext>
              </a:extLst>
            </p:cNvPr>
            <p:cNvCxnSpPr>
              <a:cxnSpLocks/>
            </p:cNvCxnSpPr>
            <p:nvPr/>
          </p:nvCxnSpPr>
          <p:spPr>
            <a:xfrm flipV="1">
              <a:off x="114300" y="4156184"/>
              <a:ext cx="7044528" cy="36812"/>
            </a:xfrm>
            <a:prstGeom prst="line">
              <a:avLst/>
            </a:prstGeom>
            <a:noFill/>
            <a:ln w="57150" cap="flat" cmpd="sng" algn="ctr">
              <a:solidFill>
                <a:srgbClr val="E7E6E6">
                  <a:lumMod val="50000"/>
                </a:srgbClr>
              </a:solidFill>
              <a:prstDash val="sysDot"/>
              <a:miter lim="800000"/>
            </a:ln>
            <a:effectLst/>
          </p:spPr>
        </p:cxnSp>
        <p:sp>
          <p:nvSpPr>
            <p:cNvPr id="39" name="TextBox 38">
              <a:extLst>
                <a:ext uri="{FF2B5EF4-FFF2-40B4-BE49-F238E27FC236}">
                  <a16:creationId xmlns:a16="http://schemas.microsoft.com/office/drawing/2014/main" id="{2942F62C-CFEF-E164-6390-E6B0A1A39A13}"/>
                </a:ext>
              </a:extLst>
            </p:cNvPr>
            <p:cNvSpPr txBox="1"/>
            <p:nvPr/>
          </p:nvSpPr>
          <p:spPr>
            <a:xfrm>
              <a:off x="74667" y="3733309"/>
              <a:ext cx="1937837" cy="453029"/>
            </a:xfrm>
            <a:prstGeom prst="rect">
              <a:avLst/>
            </a:prstGeom>
            <a:noFill/>
          </p:spPr>
          <p:txBody>
            <a:bodyPr wrap="none" rtlCol="0">
              <a:spAutoFit/>
            </a:bodyPr>
            <a:lstStyle/>
            <a:p>
              <a:pPr defTabSz="914400" fontAlgn="auto">
                <a:spcBef>
                  <a:spcPts val="0"/>
                </a:spcBef>
                <a:spcAft>
                  <a:spcPts val="0"/>
                </a:spcAft>
              </a:pPr>
              <a:r>
                <a:rPr lang="en-US" sz="2000" dirty="0">
                  <a:solidFill>
                    <a:prstClr val="black"/>
                  </a:solidFill>
                  <a:latin typeface="Calibri" panose="020F0502020204030204"/>
                  <a:ea typeface="+mn-ea"/>
                </a:rPr>
                <a:t>Functions – Python Tool</a:t>
              </a:r>
            </a:p>
          </p:txBody>
        </p:sp>
        <p:sp>
          <p:nvSpPr>
            <p:cNvPr id="40" name="TextBox 39">
              <a:extLst>
                <a:ext uri="{FF2B5EF4-FFF2-40B4-BE49-F238E27FC236}">
                  <a16:creationId xmlns:a16="http://schemas.microsoft.com/office/drawing/2014/main" id="{FB3D08C3-089D-3195-0CCA-AEC4D76B5301}"/>
                </a:ext>
              </a:extLst>
            </p:cNvPr>
            <p:cNvSpPr txBox="1"/>
            <p:nvPr/>
          </p:nvSpPr>
          <p:spPr>
            <a:xfrm>
              <a:off x="68092" y="4156184"/>
              <a:ext cx="1707676" cy="453029"/>
            </a:xfrm>
            <a:prstGeom prst="rect">
              <a:avLst/>
            </a:prstGeom>
            <a:noFill/>
          </p:spPr>
          <p:txBody>
            <a:bodyPr wrap="none" rtlCol="0">
              <a:spAutoFit/>
            </a:bodyPr>
            <a:lstStyle/>
            <a:p>
              <a:pPr defTabSz="914400" fontAlgn="auto">
                <a:spcBef>
                  <a:spcPts val="0"/>
                </a:spcBef>
                <a:spcAft>
                  <a:spcPts val="0"/>
                </a:spcAft>
              </a:pPr>
              <a:r>
                <a:rPr lang="en-US" sz="2000" dirty="0">
                  <a:solidFill>
                    <a:prstClr val="black"/>
                  </a:solidFill>
                  <a:latin typeface="Calibri" panose="020F0502020204030204"/>
                  <a:ea typeface="+mn-ea"/>
                </a:rPr>
                <a:t>Output – Excel Sheet</a:t>
              </a:r>
            </a:p>
          </p:txBody>
        </p:sp>
      </p:grpSp>
    </p:spTree>
    <p:extLst>
      <p:ext uri="{BB962C8B-B14F-4D97-AF65-F5344CB8AC3E}">
        <p14:creationId xmlns:p14="http://schemas.microsoft.com/office/powerpoint/2010/main" val="2804926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34035-294A-E18B-9B2B-5685E7415094}"/>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CEFBE0A5-04EF-001E-5D77-04FD5DE1FF1B}"/>
              </a:ext>
            </a:extLst>
          </p:cNvPr>
          <p:cNvSpPr>
            <a:spLocks noGrp="1"/>
          </p:cNvSpPr>
          <p:nvPr>
            <p:ph type="sldNum" sz="quarter" idx="12"/>
          </p:nvPr>
        </p:nvSpPr>
        <p:spPr/>
        <p:txBody>
          <a:bodyPr/>
          <a:lstStyle/>
          <a:p>
            <a:fld id="{177CE274-8713-884F-B04F-B6B90AF41963}" type="slidenum">
              <a:rPr lang="en-US" smtClean="0"/>
              <a:pPr/>
              <a:t>55</a:t>
            </a:fld>
            <a:endParaRPr lang="en-US"/>
          </a:p>
        </p:txBody>
      </p:sp>
      <p:sp>
        <p:nvSpPr>
          <p:cNvPr id="4" name="Text Placeholder 3">
            <a:extLst>
              <a:ext uri="{FF2B5EF4-FFF2-40B4-BE49-F238E27FC236}">
                <a16:creationId xmlns:a16="http://schemas.microsoft.com/office/drawing/2014/main" id="{B67F3808-14D1-EAA4-A5AC-EC9E6A0F2A18}"/>
              </a:ext>
            </a:extLst>
          </p:cNvPr>
          <p:cNvSpPr>
            <a:spLocks noGrp="1"/>
          </p:cNvSpPr>
          <p:nvPr>
            <p:ph type="body" sz="quarter" idx="13"/>
          </p:nvPr>
        </p:nvSpPr>
        <p:spPr/>
        <p:txBody>
          <a:bodyPr/>
          <a:lstStyle/>
          <a:p>
            <a:endParaRPr lang="en-US"/>
          </a:p>
        </p:txBody>
      </p:sp>
      <p:pic>
        <p:nvPicPr>
          <p:cNvPr id="5" name="Picture 4" descr="Chart, bar chart&#10;&#10;Description automatically generated">
            <a:extLst>
              <a:ext uri="{FF2B5EF4-FFF2-40B4-BE49-F238E27FC236}">
                <a16:creationId xmlns:a16="http://schemas.microsoft.com/office/drawing/2014/main" id="{18DEEF88-A4DD-ACD9-CEA3-8D4B13EC18D4}"/>
              </a:ext>
            </a:extLst>
          </p:cNvPr>
          <p:cNvPicPr>
            <a:picLocks noChangeAspect="1"/>
          </p:cNvPicPr>
          <p:nvPr/>
        </p:nvPicPr>
        <p:blipFill>
          <a:blip r:embed="rId2"/>
          <a:stretch>
            <a:fillRect/>
          </a:stretch>
        </p:blipFill>
        <p:spPr>
          <a:xfrm>
            <a:off x="2108200" y="0"/>
            <a:ext cx="5779877" cy="4015038"/>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45D72FBA-1560-78D2-2F79-7ECC52CA9FDF}"/>
              </a:ext>
            </a:extLst>
          </p:cNvPr>
          <p:cNvPicPr>
            <a:picLocks noChangeAspect="1"/>
          </p:cNvPicPr>
          <p:nvPr/>
        </p:nvPicPr>
        <p:blipFill>
          <a:blip r:embed="rId3"/>
          <a:stretch>
            <a:fillRect/>
          </a:stretch>
        </p:blipFill>
        <p:spPr>
          <a:xfrm>
            <a:off x="2185318" y="3986897"/>
            <a:ext cx="5943600" cy="1758950"/>
          </a:xfrm>
          <a:prstGeom prst="rect">
            <a:avLst/>
          </a:prstGeom>
        </p:spPr>
      </p:pic>
    </p:spTree>
    <p:extLst>
      <p:ext uri="{BB962C8B-B14F-4D97-AF65-F5344CB8AC3E}">
        <p14:creationId xmlns:p14="http://schemas.microsoft.com/office/powerpoint/2010/main" val="1479332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FA939-E5A3-0B3E-3484-369AF515B0B2}"/>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2E53F7BD-94A1-286E-5A69-8A3DEE767BE0}"/>
              </a:ext>
            </a:extLst>
          </p:cNvPr>
          <p:cNvSpPr>
            <a:spLocks noGrp="1"/>
          </p:cNvSpPr>
          <p:nvPr>
            <p:ph type="sldNum" sz="quarter" idx="12"/>
          </p:nvPr>
        </p:nvSpPr>
        <p:spPr/>
        <p:txBody>
          <a:bodyPr/>
          <a:lstStyle/>
          <a:p>
            <a:fld id="{177CE274-8713-884F-B04F-B6B90AF41963}" type="slidenum">
              <a:rPr lang="en-US" smtClean="0"/>
              <a:pPr/>
              <a:t>56</a:t>
            </a:fld>
            <a:endParaRPr lang="en-US"/>
          </a:p>
        </p:txBody>
      </p:sp>
      <p:sp>
        <p:nvSpPr>
          <p:cNvPr id="4" name="Text Placeholder 3">
            <a:extLst>
              <a:ext uri="{FF2B5EF4-FFF2-40B4-BE49-F238E27FC236}">
                <a16:creationId xmlns:a16="http://schemas.microsoft.com/office/drawing/2014/main" id="{B91A9FC9-3AA6-4AB4-6BE2-175FF94CCCF1}"/>
              </a:ext>
            </a:extLst>
          </p:cNvPr>
          <p:cNvSpPr>
            <a:spLocks noGrp="1"/>
          </p:cNvSpPr>
          <p:nvPr>
            <p:ph type="body" sz="quarter" idx="13"/>
          </p:nvPr>
        </p:nvSpPr>
        <p:spPr/>
        <p:txBody>
          <a:bodyPr/>
          <a:lstStyle/>
          <a:p>
            <a:endParaRPr lang="en-US" dirty="0"/>
          </a:p>
        </p:txBody>
      </p:sp>
      <p:pic>
        <p:nvPicPr>
          <p:cNvPr id="5" name="Picture 4" descr="Chart, bar chart&#10;&#10;Description automatically generated">
            <a:extLst>
              <a:ext uri="{FF2B5EF4-FFF2-40B4-BE49-F238E27FC236}">
                <a16:creationId xmlns:a16="http://schemas.microsoft.com/office/drawing/2014/main" id="{BEEDF5C6-6C99-BFD2-31B7-0C363B3DA9AB}"/>
              </a:ext>
            </a:extLst>
          </p:cNvPr>
          <p:cNvPicPr>
            <a:picLocks noChangeAspect="1"/>
          </p:cNvPicPr>
          <p:nvPr/>
        </p:nvPicPr>
        <p:blipFill>
          <a:blip r:embed="rId2"/>
          <a:stretch>
            <a:fillRect/>
          </a:stretch>
        </p:blipFill>
        <p:spPr>
          <a:xfrm>
            <a:off x="2108200" y="0"/>
            <a:ext cx="5943600" cy="4156710"/>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2BCCE821-DECB-30BB-BCBC-F694D11AA718}"/>
              </a:ext>
            </a:extLst>
          </p:cNvPr>
          <p:cNvPicPr>
            <a:picLocks noChangeAspect="1"/>
          </p:cNvPicPr>
          <p:nvPr/>
        </p:nvPicPr>
        <p:blipFill>
          <a:blip r:embed="rId3"/>
          <a:stretch>
            <a:fillRect/>
          </a:stretch>
        </p:blipFill>
        <p:spPr>
          <a:xfrm>
            <a:off x="2736525" y="4084216"/>
            <a:ext cx="5127625" cy="1517015"/>
          </a:xfrm>
          <a:prstGeom prst="rect">
            <a:avLst/>
          </a:prstGeom>
        </p:spPr>
      </p:pic>
    </p:spTree>
    <p:extLst>
      <p:ext uri="{BB962C8B-B14F-4D97-AF65-F5344CB8AC3E}">
        <p14:creationId xmlns:p14="http://schemas.microsoft.com/office/powerpoint/2010/main" val="7487398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C87BE-FB3A-A1B7-CD24-104AA1104A1E}"/>
              </a:ext>
            </a:extLst>
          </p:cNvPr>
          <p:cNvSpPr>
            <a:spLocks noGrp="1"/>
          </p:cNvSpPr>
          <p:nvPr>
            <p:ph type="sldNum" sz="quarter" idx="12"/>
          </p:nvPr>
        </p:nvSpPr>
        <p:spPr/>
        <p:txBody>
          <a:bodyPr/>
          <a:lstStyle/>
          <a:p>
            <a:fld id="{177CE274-8713-884F-B04F-B6B90AF41963}" type="slidenum">
              <a:rPr lang="en-US" smtClean="0"/>
              <a:pPr/>
              <a:t>57</a:t>
            </a:fld>
            <a:endParaRPr lang="en-US"/>
          </a:p>
        </p:txBody>
      </p:sp>
      <p:sp>
        <p:nvSpPr>
          <p:cNvPr id="4" name="Text Placeholder 3">
            <a:extLst>
              <a:ext uri="{FF2B5EF4-FFF2-40B4-BE49-F238E27FC236}">
                <a16:creationId xmlns:a16="http://schemas.microsoft.com/office/drawing/2014/main" id="{37E8CEB6-D5D9-3004-4538-2CDDFE113D22}"/>
              </a:ext>
            </a:extLst>
          </p:cNvPr>
          <p:cNvSpPr>
            <a:spLocks noGrp="1"/>
          </p:cNvSpPr>
          <p:nvPr>
            <p:ph type="body" sz="quarter" idx="13"/>
          </p:nvPr>
        </p:nvSpPr>
        <p:spPr/>
        <p:txBody>
          <a:bodyPr/>
          <a:lstStyle/>
          <a:p>
            <a:endParaRPr lang="en-US" dirty="0"/>
          </a:p>
        </p:txBody>
      </p:sp>
      <p:pic>
        <p:nvPicPr>
          <p:cNvPr id="6" name="Picture 5">
            <a:extLst>
              <a:ext uri="{FF2B5EF4-FFF2-40B4-BE49-F238E27FC236}">
                <a16:creationId xmlns:a16="http://schemas.microsoft.com/office/drawing/2014/main" id="{4CD633B7-C6F6-A75C-D34A-CD3E53D13811}"/>
              </a:ext>
            </a:extLst>
          </p:cNvPr>
          <p:cNvPicPr>
            <a:picLocks noChangeAspect="1"/>
          </p:cNvPicPr>
          <p:nvPr/>
        </p:nvPicPr>
        <p:blipFill>
          <a:blip r:embed="rId4"/>
          <a:stretch>
            <a:fillRect/>
          </a:stretch>
        </p:blipFill>
        <p:spPr>
          <a:xfrm>
            <a:off x="558354" y="1298864"/>
            <a:ext cx="2940201" cy="3968954"/>
          </a:xfrm>
          <a:prstGeom prst="rect">
            <a:avLst/>
          </a:prstGeom>
        </p:spPr>
      </p:pic>
      <p:pic>
        <p:nvPicPr>
          <p:cNvPr id="8" name="Picture 7">
            <a:extLst>
              <a:ext uri="{FF2B5EF4-FFF2-40B4-BE49-F238E27FC236}">
                <a16:creationId xmlns:a16="http://schemas.microsoft.com/office/drawing/2014/main" id="{906853C2-13D1-DE76-D389-D4120229CEDB}"/>
              </a:ext>
            </a:extLst>
          </p:cNvPr>
          <p:cNvPicPr>
            <a:picLocks noChangeAspect="1"/>
          </p:cNvPicPr>
          <p:nvPr/>
        </p:nvPicPr>
        <p:blipFill>
          <a:blip r:embed="rId5"/>
          <a:stretch>
            <a:fillRect/>
          </a:stretch>
        </p:blipFill>
        <p:spPr>
          <a:xfrm>
            <a:off x="4763128" y="1248061"/>
            <a:ext cx="1378021" cy="4019757"/>
          </a:xfrm>
          <a:prstGeom prst="rect">
            <a:avLst/>
          </a:prstGeom>
        </p:spPr>
      </p:pic>
      <p:cxnSp>
        <p:nvCxnSpPr>
          <p:cNvPr id="10" name="Straight Connector 9">
            <a:extLst>
              <a:ext uri="{FF2B5EF4-FFF2-40B4-BE49-F238E27FC236}">
                <a16:creationId xmlns:a16="http://schemas.microsoft.com/office/drawing/2014/main" id="{B0B8DBC7-012F-9908-CEC2-2647406534DD}"/>
              </a:ext>
            </a:extLst>
          </p:cNvPr>
          <p:cNvCxnSpPr/>
          <p:nvPr/>
        </p:nvCxnSpPr>
        <p:spPr>
          <a:xfrm flipV="1">
            <a:off x="2934586" y="1454770"/>
            <a:ext cx="1860698" cy="326887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2314C96-6F71-7999-7E89-BD21CDDC0C36}"/>
              </a:ext>
            </a:extLst>
          </p:cNvPr>
          <p:cNvCxnSpPr>
            <a:cxnSpLocks/>
          </p:cNvCxnSpPr>
          <p:nvPr/>
        </p:nvCxnSpPr>
        <p:spPr>
          <a:xfrm>
            <a:off x="2934586" y="4891177"/>
            <a:ext cx="1956391" cy="19397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E28AEC5D-AE67-79CC-D144-DD4BEFEB4FE6}"/>
              </a:ext>
            </a:extLst>
          </p:cNvPr>
          <p:cNvSpPr/>
          <p:nvPr/>
        </p:nvSpPr>
        <p:spPr>
          <a:xfrm>
            <a:off x="7272670" y="2626242"/>
            <a:ext cx="133052" cy="133052"/>
          </a:xfrm>
          <a:prstGeom prst="ellipse">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F518C1B-A5ED-4C6D-E9CF-D7B0DEBD4BA9}"/>
              </a:ext>
            </a:extLst>
          </p:cNvPr>
          <p:cNvSpPr txBox="1"/>
          <p:nvPr/>
        </p:nvSpPr>
        <p:spPr>
          <a:xfrm>
            <a:off x="7531321" y="2514894"/>
            <a:ext cx="837089" cy="369332"/>
          </a:xfrm>
          <a:prstGeom prst="rect">
            <a:avLst/>
          </a:prstGeom>
          <a:noFill/>
        </p:spPr>
        <p:txBody>
          <a:bodyPr wrap="none" rtlCol="0">
            <a:spAutoFit/>
          </a:bodyPr>
          <a:lstStyle/>
          <a:p>
            <a:r>
              <a:rPr lang="en-US" dirty="0">
                <a:solidFill>
                  <a:schemeClr val="tx2"/>
                </a:solidFill>
              </a:rPr>
              <a:t>Outlier</a:t>
            </a:r>
          </a:p>
        </p:txBody>
      </p:sp>
      <p:cxnSp>
        <p:nvCxnSpPr>
          <p:cNvPr id="17" name="Straight Connector 16">
            <a:extLst>
              <a:ext uri="{FF2B5EF4-FFF2-40B4-BE49-F238E27FC236}">
                <a16:creationId xmlns:a16="http://schemas.microsoft.com/office/drawing/2014/main" id="{15F70331-5650-79AA-6143-B0CF8E4E0DE4}"/>
              </a:ext>
            </a:extLst>
          </p:cNvPr>
          <p:cNvCxnSpPr>
            <a:cxnSpLocks/>
          </p:cNvCxnSpPr>
          <p:nvPr/>
        </p:nvCxnSpPr>
        <p:spPr>
          <a:xfrm>
            <a:off x="7360962" y="3009220"/>
            <a:ext cx="0" cy="35829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97B8ECE-F8FD-BF7C-05A0-344771DEED8C}"/>
              </a:ext>
            </a:extLst>
          </p:cNvPr>
          <p:cNvCxnSpPr>
            <a:cxnSpLocks/>
          </p:cNvCxnSpPr>
          <p:nvPr/>
        </p:nvCxnSpPr>
        <p:spPr>
          <a:xfrm flipH="1">
            <a:off x="7194885" y="3369425"/>
            <a:ext cx="33102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970CD91-0668-8A90-284F-EA9DEFAF5641}"/>
              </a:ext>
            </a:extLst>
          </p:cNvPr>
          <p:cNvCxnSpPr>
            <a:cxnSpLocks/>
          </p:cNvCxnSpPr>
          <p:nvPr/>
        </p:nvCxnSpPr>
        <p:spPr>
          <a:xfrm>
            <a:off x="7360398" y="3630430"/>
            <a:ext cx="0" cy="35829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23177B6-6556-F256-AE9E-8FC5CD111698}"/>
              </a:ext>
            </a:extLst>
          </p:cNvPr>
          <p:cNvCxnSpPr>
            <a:cxnSpLocks/>
          </p:cNvCxnSpPr>
          <p:nvPr/>
        </p:nvCxnSpPr>
        <p:spPr>
          <a:xfrm flipH="1">
            <a:off x="7183688" y="3639756"/>
            <a:ext cx="33102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665662F-6ED1-FD95-9EFF-AE1BCE2AB386}"/>
              </a:ext>
            </a:extLst>
          </p:cNvPr>
          <p:cNvSpPr txBox="1"/>
          <p:nvPr/>
        </p:nvSpPr>
        <p:spPr>
          <a:xfrm>
            <a:off x="7554230" y="3033114"/>
            <a:ext cx="1099981" cy="369332"/>
          </a:xfrm>
          <a:prstGeom prst="rect">
            <a:avLst/>
          </a:prstGeom>
          <a:noFill/>
        </p:spPr>
        <p:txBody>
          <a:bodyPr wrap="none" rtlCol="0">
            <a:spAutoFit/>
          </a:bodyPr>
          <a:lstStyle/>
          <a:p>
            <a:r>
              <a:rPr lang="en-US" dirty="0">
                <a:solidFill>
                  <a:schemeClr val="tx2"/>
                </a:solidFill>
              </a:rPr>
              <a:t>Minimum</a:t>
            </a:r>
          </a:p>
        </p:txBody>
      </p:sp>
      <p:sp>
        <p:nvSpPr>
          <p:cNvPr id="25" name="TextBox 24">
            <a:extLst>
              <a:ext uri="{FF2B5EF4-FFF2-40B4-BE49-F238E27FC236}">
                <a16:creationId xmlns:a16="http://schemas.microsoft.com/office/drawing/2014/main" id="{6C0BDCBB-FB81-0D69-21E0-FA4DA1063F01}"/>
              </a:ext>
            </a:extLst>
          </p:cNvPr>
          <p:cNvSpPr txBox="1"/>
          <p:nvPr/>
        </p:nvSpPr>
        <p:spPr>
          <a:xfrm>
            <a:off x="7554229" y="3630430"/>
            <a:ext cx="1133131" cy="369332"/>
          </a:xfrm>
          <a:prstGeom prst="rect">
            <a:avLst/>
          </a:prstGeom>
          <a:noFill/>
        </p:spPr>
        <p:txBody>
          <a:bodyPr wrap="none" rtlCol="0">
            <a:spAutoFit/>
          </a:bodyPr>
          <a:lstStyle/>
          <a:p>
            <a:r>
              <a:rPr lang="en-US" dirty="0">
                <a:solidFill>
                  <a:schemeClr val="tx2"/>
                </a:solidFill>
              </a:rPr>
              <a:t>Maximum</a:t>
            </a:r>
          </a:p>
        </p:txBody>
      </p:sp>
      <p:cxnSp>
        <p:nvCxnSpPr>
          <p:cNvPr id="26" name="Straight Connector 25">
            <a:extLst>
              <a:ext uri="{FF2B5EF4-FFF2-40B4-BE49-F238E27FC236}">
                <a16:creationId xmlns:a16="http://schemas.microsoft.com/office/drawing/2014/main" id="{E76C1C75-4C55-E348-BE60-C801B8B2ECD6}"/>
              </a:ext>
            </a:extLst>
          </p:cNvPr>
          <p:cNvCxnSpPr>
            <a:cxnSpLocks/>
          </p:cNvCxnSpPr>
          <p:nvPr/>
        </p:nvCxnSpPr>
        <p:spPr>
          <a:xfrm flipH="1">
            <a:off x="7201097" y="4308634"/>
            <a:ext cx="331026" cy="0"/>
          </a:xfrm>
          <a:prstGeom prst="line">
            <a:avLst/>
          </a:prstGeom>
          <a:ln w="19050">
            <a:solidFill>
              <a:srgbClr val="FF892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FFD673D-D46F-466A-CA22-A3E09A998B20}"/>
              </a:ext>
            </a:extLst>
          </p:cNvPr>
          <p:cNvSpPr txBox="1"/>
          <p:nvPr/>
        </p:nvSpPr>
        <p:spPr>
          <a:xfrm>
            <a:off x="7554229" y="4115585"/>
            <a:ext cx="939296" cy="369332"/>
          </a:xfrm>
          <a:prstGeom prst="rect">
            <a:avLst/>
          </a:prstGeom>
          <a:noFill/>
        </p:spPr>
        <p:txBody>
          <a:bodyPr wrap="none" rtlCol="0">
            <a:spAutoFit/>
          </a:bodyPr>
          <a:lstStyle/>
          <a:p>
            <a:r>
              <a:rPr lang="en-US" dirty="0">
                <a:solidFill>
                  <a:schemeClr val="tx2"/>
                </a:solidFill>
              </a:rPr>
              <a:t>Average</a:t>
            </a:r>
          </a:p>
        </p:txBody>
      </p:sp>
      <p:sp>
        <p:nvSpPr>
          <p:cNvPr id="2" name="Title 1">
            <a:extLst>
              <a:ext uri="{FF2B5EF4-FFF2-40B4-BE49-F238E27FC236}">
                <a16:creationId xmlns:a16="http://schemas.microsoft.com/office/drawing/2014/main" id="{A724A56E-5E80-F150-AE28-BA4B7007602B}"/>
              </a:ext>
            </a:extLst>
          </p:cNvPr>
          <p:cNvSpPr>
            <a:spLocks noGrp="1"/>
          </p:cNvSpPr>
          <p:nvPr>
            <p:ph type="title"/>
          </p:nvPr>
        </p:nvSpPr>
        <p:spPr>
          <a:xfrm>
            <a:off x="108857" y="228070"/>
            <a:ext cx="9695543" cy="914929"/>
          </a:xfrm>
        </p:spPr>
        <p:txBody>
          <a:bodyPr>
            <a:normAutofit fontScale="90000"/>
          </a:bodyPr>
          <a:lstStyle/>
          <a:p>
            <a:r>
              <a:rPr lang="en-US" dirty="0"/>
              <a:t>Estimated emissions within a food category can vary significantly which is why using a category average or median is important    </a:t>
            </a:r>
          </a:p>
        </p:txBody>
      </p:sp>
    </p:spTree>
    <p:extLst>
      <p:ext uri="{BB962C8B-B14F-4D97-AF65-F5344CB8AC3E}">
        <p14:creationId xmlns:p14="http://schemas.microsoft.com/office/powerpoint/2010/main" val="45874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D97150-2870-DCD9-9207-10DE48404BF0}"/>
              </a:ext>
            </a:extLst>
          </p:cNvPr>
          <p:cNvSpPr>
            <a:spLocks noGrp="1"/>
          </p:cNvSpPr>
          <p:nvPr>
            <p:ph type="body" sz="quarter" idx="13"/>
          </p:nvPr>
        </p:nvSpPr>
        <p:spPr>
          <a:xfrm>
            <a:off x="182134" y="598340"/>
            <a:ext cx="9448800" cy="4075704"/>
          </a:xfrm>
        </p:spPr>
        <p:txBody>
          <a:bodyPr>
            <a:noAutofit/>
          </a:bodyPr>
          <a:lstStyle/>
          <a:p>
            <a:r>
              <a:rPr lang="en-US" sz="1200" dirty="0">
                <a:effectLst/>
                <a:latin typeface="Calibri" panose="020F0502020204030204" pitchFamily="34" charset="0"/>
              </a:rPr>
              <a:t>Field reports provide a great way to spotlight innovative and high-impact approaches for advancing sustainability based on the real-world experiences of higher education sustainability leaders.</a:t>
            </a:r>
          </a:p>
          <a:p>
            <a:r>
              <a:rPr lang="en-US" sz="1200" dirty="0"/>
              <a:t>45 minutes</a:t>
            </a:r>
          </a:p>
          <a:p>
            <a:r>
              <a:rPr lang="en-US" sz="1200" dirty="0">
                <a:solidFill>
                  <a:srgbClr val="505050"/>
                </a:solidFill>
                <a:effectLst/>
                <a:latin typeface="Arial" panose="020B0604020202020204" pitchFamily="34" charset="0"/>
              </a:rPr>
              <a:t>Currently, estimating purchased food emissions requires time intensive methods and cost prohibitive software which are limited to estimating emissions based on spend. To improve this process, The Automated Scope 3 tool for Tracking Emissions from Food (TASTE Food) was developed. This free tool uses a python-based script to categorize food purchases into 18 categories frequently used to analyze food emissions and is available to use online. In this session, we will discuss an overview of the tool and how it works, what scenarios it can be used in, including both spend-based and weight-based analyses, discuss frequently asked questions, and do a live demonstration of the tool. By using TASTE Food, institutions can quickly categorize food purchases, facilitating the process, and guaranteeing that the calculated emissions are determined consistently and can be compared from one institution to another. In this way, many of the barriers to quantifying, and subsequently mitigating, emissions from purchased foods can be eliminated. Previously, institutions that analyzed purchased food emissions underwent the slow and error-prone process of hand categorization. Due to the large amount of effort required by hand categorization, many institutions have been unable to prioritize quantifying and mitigating these emissions. Even for those institutions that have conducted hand categorizations, differences in how institutions categorize the same type of item, as well as high rates of human error, make it difficult to compare results between institutions. TASTE Food was validated using hand categorized data sets from 8 universities, and it was found that the tool-categorized data estimated no more than 5% difference in emissions as compared to the hand categorized emissions and the data analysis at maximum took 10 minutes. TASTE Food has now officially been recommended for use by SIMAP, the University of New Hampshire tool often used by universities to disclose Scope 1, 2, and some components of Scope 3 emissions. TASTE Food has also been used by several universities associated with the Menus of Change University Research Collaborative and in total has now been used by more than 40 universities worldwide.</a:t>
            </a:r>
          </a:p>
          <a:p>
            <a:r>
              <a:rPr lang="en-US" sz="1200" dirty="0">
                <a:solidFill>
                  <a:srgbClr val="505050"/>
                </a:solidFill>
                <a:effectLst/>
                <a:latin typeface="Arial" panose="020B0604020202020204" pitchFamily="34" charset="0"/>
              </a:rPr>
              <a:t>Many universities who are part of the AASHE community can directly benefit from the knowledge and use of this tool to quantify the emissions from purchased foods quickly and effectively. I plan to conduct a live demo and go over frequently asked questions such that attendees will be able to walk away ready to use the tool. The output of the tool is in the same format as SIMAP requires, which is particularly helpful because many AASHE community institutions use SIMAP to disclose or calculate their emissions. If possible, it would be wonderful to ask attendees to come to the session with a data set they want to analyze, and I can be ready to help after the session or use one of these as the live demo</a:t>
            </a:r>
            <a:endParaRPr lang="en-US" sz="1200" dirty="0"/>
          </a:p>
        </p:txBody>
      </p:sp>
      <p:sp>
        <p:nvSpPr>
          <p:cNvPr id="2" name="TextBox 1">
            <a:extLst>
              <a:ext uri="{FF2B5EF4-FFF2-40B4-BE49-F238E27FC236}">
                <a16:creationId xmlns:a16="http://schemas.microsoft.com/office/drawing/2014/main" id="{4688C7FB-2CA7-88F6-0309-BA52A93D2DBE}"/>
              </a:ext>
            </a:extLst>
          </p:cNvPr>
          <p:cNvSpPr txBox="1"/>
          <p:nvPr/>
        </p:nvSpPr>
        <p:spPr>
          <a:xfrm>
            <a:off x="182134" y="229008"/>
            <a:ext cx="7579447" cy="369332"/>
          </a:xfrm>
          <a:prstGeom prst="rect">
            <a:avLst/>
          </a:prstGeom>
          <a:noFill/>
        </p:spPr>
        <p:txBody>
          <a:bodyPr wrap="none" rtlCol="0">
            <a:spAutoFit/>
          </a:bodyPr>
          <a:lstStyle/>
          <a:p>
            <a:r>
              <a:rPr lang="en-US" dirty="0"/>
              <a:t>This is the information I submitted for the session – do these slides match this?</a:t>
            </a:r>
          </a:p>
        </p:txBody>
      </p:sp>
    </p:spTree>
    <p:extLst>
      <p:ext uri="{BB962C8B-B14F-4D97-AF65-F5344CB8AC3E}">
        <p14:creationId xmlns:p14="http://schemas.microsoft.com/office/powerpoint/2010/main" val="13758112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6CD0D-DBC1-4B89-E8CA-23CA2DF07104}"/>
              </a:ext>
            </a:extLst>
          </p:cNvPr>
          <p:cNvSpPr>
            <a:spLocks noGrp="1"/>
          </p:cNvSpPr>
          <p:nvPr>
            <p:ph type="title"/>
          </p:nvPr>
        </p:nvSpPr>
        <p:spPr/>
        <p:txBody>
          <a:bodyPr>
            <a:normAutofit fontScale="90000"/>
          </a:bodyPr>
          <a:lstStyle/>
          <a:p>
            <a:r>
              <a:rPr lang="en-US" dirty="0"/>
              <a:t>I can add info about the validation and more about how it works – should I?</a:t>
            </a:r>
          </a:p>
        </p:txBody>
      </p:sp>
      <p:sp>
        <p:nvSpPr>
          <p:cNvPr id="3" name="Slide Number Placeholder 2">
            <a:extLst>
              <a:ext uri="{FF2B5EF4-FFF2-40B4-BE49-F238E27FC236}">
                <a16:creationId xmlns:a16="http://schemas.microsoft.com/office/drawing/2014/main" id="{7B9EAAE2-56F5-03B8-1A47-CDA60D80B924}"/>
              </a:ext>
            </a:extLst>
          </p:cNvPr>
          <p:cNvSpPr>
            <a:spLocks noGrp="1"/>
          </p:cNvSpPr>
          <p:nvPr>
            <p:ph type="sldNum" sz="quarter" idx="12"/>
          </p:nvPr>
        </p:nvSpPr>
        <p:spPr/>
        <p:txBody>
          <a:bodyPr/>
          <a:lstStyle/>
          <a:p>
            <a:fld id="{177CE274-8713-884F-B04F-B6B90AF41963}" type="slidenum">
              <a:rPr lang="en-US" smtClean="0"/>
              <a:pPr/>
              <a:t>59</a:t>
            </a:fld>
            <a:endParaRPr lang="en-US"/>
          </a:p>
        </p:txBody>
      </p:sp>
      <p:sp>
        <p:nvSpPr>
          <p:cNvPr id="4" name="Text Placeholder 3">
            <a:extLst>
              <a:ext uri="{FF2B5EF4-FFF2-40B4-BE49-F238E27FC236}">
                <a16:creationId xmlns:a16="http://schemas.microsoft.com/office/drawing/2014/main" id="{50FF0EEC-841A-EAAC-5FFA-6061A71152B0}"/>
              </a:ext>
            </a:extLst>
          </p:cNvPr>
          <p:cNvSpPr>
            <a:spLocks noGrp="1"/>
          </p:cNvSpPr>
          <p:nvPr>
            <p:ph type="body" sz="quarter" idx="13"/>
          </p:nvPr>
        </p:nvSpPr>
        <p:spPr/>
        <p:txBody>
          <a:bodyPr>
            <a:normAutofit fontScale="92500" lnSpcReduction="10000"/>
          </a:bodyPr>
          <a:lstStyle/>
          <a:p>
            <a:r>
              <a:rPr lang="en-US" sz="2800" dirty="0">
                <a:solidFill>
                  <a:srgbClr val="8C2021"/>
                </a:solidFill>
                <a:latin typeface="Times New Roman" panose="02020603050405020304" pitchFamily="18" charset="0"/>
                <a:ea typeface="Calibri" panose="020F0502020204030204" pitchFamily="34" charset="0"/>
                <a:cs typeface="Times New Roman" panose="02020603050405020304" pitchFamily="18" charset="0"/>
              </a:rPr>
              <a:t>This work describes the development and validation of an automated Python-based categorization tool, called TASTE Food, for food purchases which has allowed for a new data set which represents 107,000+ unique items, 18,000+ metric tons of food purchasing data, and $124.7+ million in spending. Validation of the tool was conducted by comparing the tool-categorized data to samples of hand-categorized data provided through a partnership with SIMAP. TASTE Food is </a:t>
            </a:r>
            <a:r>
              <a:rPr lang="en-US" sz="2800" b="1" dirty="0">
                <a:solidFill>
                  <a:srgbClr val="8C2021"/>
                </a:solidFill>
                <a:latin typeface="Times New Roman" panose="02020603050405020304" pitchFamily="18" charset="0"/>
                <a:ea typeface="Calibri" panose="020F0502020204030204" pitchFamily="34" charset="0"/>
                <a:cs typeface="Times New Roman" panose="02020603050405020304" pitchFamily="18" charset="0"/>
              </a:rPr>
              <a:t>available online for free use by anyone. </a:t>
            </a:r>
            <a:r>
              <a:rPr lang="en-US" sz="2800" dirty="0">
                <a:solidFill>
                  <a:srgbClr val="8C2021"/>
                </a:solidFill>
                <a:latin typeface="Times New Roman" panose="02020603050405020304" pitchFamily="18" charset="0"/>
                <a:ea typeface="Calibri" panose="020F0502020204030204" pitchFamily="34" charset="0"/>
                <a:cs typeface="Times New Roman" panose="02020603050405020304" pitchFamily="18" charset="0"/>
              </a:rPr>
              <a:t>Analyses and work presented here were conducted as part of a Stanford University Master’s thesis in the Energy Science and Engineering Department published in 2022. </a:t>
            </a:r>
            <a:endParaRPr lang="en-US" sz="900" dirty="0">
              <a:solidFill>
                <a:srgbClr val="8C2021"/>
              </a:solidFill>
            </a:endParaRPr>
          </a:p>
          <a:p>
            <a:endParaRPr lang="en-US" dirty="0"/>
          </a:p>
        </p:txBody>
      </p:sp>
    </p:spTree>
    <p:extLst>
      <p:ext uri="{BB962C8B-B14F-4D97-AF65-F5344CB8AC3E}">
        <p14:creationId xmlns:p14="http://schemas.microsoft.com/office/powerpoint/2010/main" val="1282071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6A1A81-F29C-B1E6-EAE4-88B837D70AF6}"/>
              </a:ext>
            </a:extLst>
          </p:cNvPr>
          <p:cNvSpPr>
            <a:spLocks noGrp="1"/>
          </p:cNvSpPr>
          <p:nvPr>
            <p:ph type="title"/>
          </p:nvPr>
        </p:nvSpPr>
        <p:spPr>
          <a:xfrm>
            <a:off x="113016" y="304272"/>
            <a:ext cx="10046984" cy="914929"/>
          </a:xfrm>
        </p:spPr>
        <p:txBody>
          <a:bodyPr>
            <a:normAutofit/>
          </a:bodyPr>
          <a:lstStyle/>
          <a:p>
            <a:r>
              <a:rPr lang="en-US" dirty="0"/>
              <a:t>Quick Show of Hands</a:t>
            </a:r>
          </a:p>
        </p:txBody>
      </p:sp>
      <p:sp>
        <p:nvSpPr>
          <p:cNvPr id="5" name="Text Placeholder 4">
            <a:extLst>
              <a:ext uri="{FF2B5EF4-FFF2-40B4-BE49-F238E27FC236}">
                <a16:creationId xmlns:a16="http://schemas.microsoft.com/office/drawing/2014/main" id="{8B5714CB-EC78-D5CE-EAA9-B9EA5A48D723}"/>
              </a:ext>
            </a:extLst>
          </p:cNvPr>
          <p:cNvSpPr>
            <a:spLocks noGrp="1"/>
          </p:cNvSpPr>
          <p:nvPr>
            <p:ph type="body" sz="quarter" idx="13"/>
          </p:nvPr>
        </p:nvSpPr>
        <p:spPr>
          <a:xfrm>
            <a:off x="356306" y="1633590"/>
            <a:ext cx="9448800" cy="3514481"/>
          </a:xfrm>
        </p:spPr>
        <p:txBody>
          <a:bodyPr>
            <a:normAutofit/>
          </a:bodyPr>
          <a:lstStyle/>
          <a:p>
            <a:r>
              <a:rPr lang="en-US" dirty="0"/>
              <a:t>Who here hasn’t started and is interested in learning how to track emissions from food purchases? </a:t>
            </a:r>
          </a:p>
          <a:p>
            <a:endParaRPr lang="en-US" dirty="0"/>
          </a:p>
          <a:p>
            <a:r>
              <a:rPr lang="en-US" dirty="0"/>
              <a:t>Who here is already tracking food emissions from their institution?</a:t>
            </a:r>
          </a:p>
          <a:p>
            <a:pPr lvl="1"/>
            <a:r>
              <a:rPr lang="en-US" dirty="0"/>
              <a:t>Who is reporting food emissions with SIMAP?</a:t>
            </a:r>
          </a:p>
          <a:p>
            <a:pPr lvl="1"/>
            <a:r>
              <a:rPr lang="en-US" dirty="0"/>
              <a:t>Who is reporting plant based and organic food purchases with AASHE STARS?</a:t>
            </a:r>
          </a:p>
          <a:p>
            <a:pPr lvl="1"/>
            <a:r>
              <a:rPr lang="en-US" dirty="0"/>
              <a:t>Who is reporting using WRI Cool Food Pledge? </a:t>
            </a:r>
          </a:p>
          <a:p>
            <a:pPr lvl="1"/>
            <a:r>
              <a:rPr lang="en-US" dirty="0"/>
              <a:t>Who is reporting using something else? </a:t>
            </a:r>
          </a:p>
          <a:p>
            <a:endParaRPr lang="en-US" dirty="0"/>
          </a:p>
        </p:txBody>
      </p:sp>
    </p:spTree>
    <p:extLst>
      <p:ext uri="{BB962C8B-B14F-4D97-AF65-F5344CB8AC3E}">
        <p14:creationId xmlns:p14="http://schemas.microsoft.com/office/powerpoint/2010/main" val="196941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3"/>
          <p:cNvSpPr txBox="1">
            <a:spLocks noGrp="1"/>
          </p:cNvSpPr>
          <p:nvPr>
            <p:ph type="ctrTitle"/>
          </p:nvPr>
        </p:nvSpPr>
        <p:spPr>
          <a:xfrm>
            <a:off x="346334" y="156611"/>
            <a:ext cx="9467333" cy="1183667"/>
          </a:xfrm>
          <a:prstGeom prst="rect">
            <a:avLst/>
          </a:prstGeom>
        </p:spPr>
        <p:txBody>
          <a:bodyPr spcFirstLastPara="1" vert="horz" wrap="square" lIns="101583" tIns="101583" rIns="101583" bIns="101583" rtlCol="0" anchor="b" anchorCtr="0">
            <a:normAutofit/>
          </a:bodyPr>
          <a:lstStyle/>
          <a:p>
            <a:pPr algn="l"/>
            <a:r>
              <a:rPr lang="en" sz="4000">
                <a:solidFill>
                  <a:srgbClr val="253D51"/>
                </a:solidFill>
                <a:latin typeface="Libre Franklin"/>
                <a:ea typeface="Libre Franklin"/>
                <a:cs typeface="Libre Franklin"/>
                <a:sym typeface="Libre Franklin"/>
              </a:rPr>
              <a:t>Credits and Indicators</a:t>
            </a:r>
            <a:endParaRPr sz="4000">
              <a:solidFill>
                <a:srgbClr val="253D51"/>
              </a:solidFill>
              <a:latin typeface="Libre Franklin"/>
              <a:ea typeface="Libre Franklin"/>
              <a:cs typeface="Libre Franklin"/>
              <a:sym typeface="Libre Franklin"/>
            </a:endParaRPr>
          </a:p>
        </p:txBody>
      </p:sp>
      <p:cxnSp>
        <p:nvCxnSpPr>
          <p:cNvPr id="147" name="Google Shape;147;p23"/>
          <p:cNvCxnSpPr/>
          <p:nvPr/>
        </p:nvCxnSpPr>
        <p:spPr>
          <a:xfrm>
            <a:off x="481361" y="1319583"/>
            <a:ext cx="9237667" cy="28000"/>
          </a:xfrm>
          <a:prstGeom prst="straightConnector1">
            <a:avLst/>
          </a:prstGeom>
          <a:noFill/>
          <a:ln w="9525" cap="flat" cmpd="sng">
            <a:solidFill>
              <a:srgbClr val="253D51"/>
            </a:solidFill>
            <a:prstDash val="solid"/>
            <a:round/>
            <a:headEnd type="none" w="med" len="med"/>
            <a:tailEnd type="none" w="med" len="med"/>
          </a:ln>
        </p:spPr>
      </p:cxnSp>
      <p:pic>
        <p:nvPicPr>
          <p:cNvPr id="148" name="Google Shape;148;p23" title="STARS_4c_reg.png"/>
          <p:cNvPicPr preferRelativeResize="0"/>
          <p:nvPr/>
        </p:nvPicPr>
        <p:blipFill>
          <a:blip r:embed="rId3">
            <a:alphaModFix/>
          </a:blip>
          <a:stretch>
            <a:fillRect/>
          </a:stretch>
        </p:blipFill>
        <p:spPr>
          <a:xfrm>
            <a:off x="8812804" y="4363307"/>
            <a:ext cx="1000860" cy="983334"/>
          </a:xfrm>
          <a:prstGeom prst="rect">
            <a:avLst/>
          </a:prstGeom>
          <a:noFill/>
          <a:ln>
            <a:noFill/>
          </a:ln>
        </p:spPr>
      </p:pic>
      <p:pic>
        <p:nvPicPr>
          <p:cNvPr id="149" name="Google Shape;149;p23"/>
          <p:cNvPicPr preferRelativeResize="0"/>
          <p:nvPr/>
        </p:nvPicPr>
        <p:blipFill>
          <a:blip r:embed="rId4">
            <a:alphaModFix/>
          </a:blip>
          <a:stretch>
            <a:fillRect/>
          </a:stretch>
        </p:blipFill>
        <p:spPr>
          <a:xfrm>
            <a:off x="1016001" y="1516917"/>
            <a:ext cx="3127659" cy="4028750"/>
          </a:xfrm>
          <a:prstGeom prst="rect">
            <a:avLst/>
          </a:prstGeom>
          <a:noFill/>
          <a:ln>
            <a:noFill/>
          </a:ln>
          <a:effectLst>
            <a:outerShdw blurRad="57150" dist="19050" dir="5400000" algn="bl" rotWithShape="0">
              <a:srgbClr val="000000">
                <a:alpha val="50000"/>
              </a:srgbClr>
            </a:outerShdw>
          </a:effectLst>
        </p:spPr>
      </p:pic>
      <p:pic>
        <p:nvPicPr>
          <p:cNvPr id="150" name="Google Shape;150;p23"/>
          <p:cNvPicPr preferRelativeResize="0"/>
          <p:nvPr/>
        </p:nvPicPr>
        <p:blipFill>
          <a:blip r:embed="rId5">
            <a:alphaModFix/>
          </a:blip>
          <a:stretch>
            <a:fillRect/>
          </a:stretch>
        </p:blipFill>
        <p:spPr>
          <a:xfrm>
            <a:off x="4482326" y="1516917"/>
            <a:ext cx="3102600" cy="4028750"/>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20180127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ctrTitle"/>
          </p:nvPr>
        </p:nvSpPr>
        <p:spPr>
          <a:xfrm>
            <a:off x="346334" y="156611"/>
            <a:ext cx="9467333" cy="1183667"/>
          </a:xfrm>
          <a:prstGeom prst="rect">
            <a:avLst/>
          </a:prstGeom>
        </p:spPr>
        <p:txBody>
          <a:bodyPr spcFirstLastPara="1" vert="horz" wrap="square" lIns="101583" tIns="101583" rIns="101583" bIns="101583" rtlCol="0" anchor="b" anchorCtr="0">
            <a:normAutofit/>
          </a:bodyPr>
          <a:lstStyle/>
          <a:p>
            <a:pPr algn="l"/>
            <a:r>
              <a:rPr lang="en" sz="4000">
                <a:solidFill>
                  <a:srgbClr val="253D51"/>
                </a:solidFill>
                <a:latin typeface="Libre Franklin"/>
                <a:ea typeface="Libre Franklin"/>
                <a:cs typeface="Libre Franklin"/>
                <a:sym typeface="Libre Franklin"/>
              </a:rPr>
              <a:t>Food &amp; Dining Credits</a:t>
            </a:r>
            <a:endParaRPr sz="4000">
              <a:solidFill>
                <a:srgbClr val="253D51"/>
              </a:solidFill>
              <a:latin typeface="Libre Franklin"/>
              <a:ea typeface="Libre Franklin"/>
              <a:cs typeface="Libre Franklin"/>
              <a:sym typeface="Libre Franklin"/>
            </a:endParaRPr>
          </a:p>
        </p:txBody>
      </p:sp>
      <p:sp>
        <p:nvSpPr>
          <p:cNvPr id="164" name="Google Shape;164;p25"/>
          <p:cNvSpPr txBox="1"/>
          <p:nvPr/>
        </p:nvSpPr>
        <p:spPr>
          <a:xfrm>
            <a:off x="439445" y="1586806"/>
            <a:ext cx="9374333" cy="3158000"/>
          </a:xfrm>
          <a:prstGeom prst="rect">
            <a:avLst/>
          </a:prstGeom>
          <a:noFill/>
          <a:ln>
            <a:noFill/>
          </a:ln>
        </p:spPr>
        <p:txBody>
          <a:bodyPr spcFirstLastPara="1" wrap="square" lIns="101583" tIns="101583" rIns="101583" bIns="101583" anchor="t" anchorCtr="0">
            <a:noAutofit/>
          </a:bodyPr>
          <a:lstStyle/>
          <a:p>
            <a:pPr>
              <a:lnSpc>
                <a:spcPct val="115000"/>
              </a:lnSpc>
              <a:spcBef>
                <a:spcPts val="1111"/>
              </a:spcBef>
            </a:pPr>
            <a:r>
              <a:rPr lang="en" sz="2556">
                <a:solidFill>
                  <a:srgbClr val="0080CF"/>
                </a:solidFill>
                <a:latin typeface="Libre Franklin"/>
                <a:ea typeface="Libre Franklin"/>
                <a:cs typeface="Libre Franklin"/>
                <a:sym typeface="Libre Franklin"/>
              </a:rPr>
              <a:t>OP 7: Dining Service Procurement				8 points</a:t>
            </a:r>
            <a:endParaRPr sz="2556">
              <a:solidFill>
                <a:srgbClr val="0080CF"/>
              </a:solidFill>
              <a:latin typeface="Libre Franklin"/>
              <a:ea typeface="Libre Franklin"/>
              <a:cs typeface="Libre Franklin"/>
              <a:sym typeface="Libre Franklin"/>
            </a:endParaRPr>
          </a:p>
          <a:p>
            <a:pPr>
              <a:lnSpc>
                <a:spcPct val="115000"/>
              </a:lnSpc>
              <a:spcBef>
                <a:spcPts val="1111"/>
              </a:spcBef>
            </a:pPr>
            <a:r>
              <a:rPr lang="en" sz="2000">
                <a:solidFill>
                  <a:srgbClr val="253D51"/>
                </a:solidFill>
                <a:latin typeface="Libre Franklin"/>
                <a:ea typeface="Libre Franklin"/>
                <a:cs typeface="Libre Franklin"/>
                <a:sym typeface="Libre Franklin"/>
              </a:rPr>
              <a:t>7.1 Percentage of food and beverage spend that meets sustainability criteria</a:t>
            </a:r>
            <a:endParaRPr sz="2000">
              <a:solidFill>
                <a:srgbClr val="253D51"/>
              </a:solidFill>
              <a:latin typeface="Libre Franklin"/>
              <a:ea typeface="Libre Franklin"/>
              <a:cs typeface="Libre Franklin"/>
              <a:sym typeface="Libre Franklin"/>
            </a:endParaRPr>
          </a:p>
          <a:p>
            <a:pPr>
              <a:lnSpc>
                <a:spcPct val="115000"/>
              </a:lnSpc>
              <a:spcBef>
                <a:spcPts val="1111"/>
              </a:spcBef>
            </a:pPr>
            <a:r>
              <a:rPr lang="en" sz="2000">
                <a:solidFill>
                  <a:srgbClr val="253D51"/>
                </a:solidFill>
                <a:latin typeface="Libre Franklin"/>
                <a:ea typeface="Libre Franklin"/>
                <a:cs typeface="Libre Franklin"/>
                <a:sym typeface="Libre Franklin"/>
              </a:rPr>
              <a:t>7.2 Percentage of dining service spend with social impact suppliers</a:t>
            </a:r>
            <a:endParaRPr sz="2000">
              <a:solidFill>
                <a:srgbClr val="253D51"/>
              </a:solidFill>
              <a:latin typeface="Libre Franklin"/>
              <a:ea typeface="Libre Franklin"/>
              <a:cs typeface="Libre Franklin"/>
              <a:sym typeface="Libre Franklin"/>
            </a:endParaRPr>
          </a:p>
          <a:p>
            <a:pPr>
              <a:lnSpc>
                <a:spcPct val="115000"/>
              </a:lnSpc>
              <a:spcBef>
                <a:spcPts val="1111"/>
              </a:spcBef>
            </a:pPr>
            <a:endParaRPr sz="2000">
              <a:solidFill>
                <a:srgbClr val="253D51"/>
              </a:solidFill>
              <a:latin typeface="Libre Franklin"/>
              <a:ea typeface="Libre Franklin"/>
              <a:cs typeface="Libre Franklin"/>
              <a:sym typeface="Libre Franklin"/>
            </a:endParaRPr>
          </a:p>
          <a:p>
            <a:pPr>
              <a:lnSpc>
                <a:spcPct val="115000"/>
              </a:lnSpc>
            </a:pPr>
            <a:r>
              <a:rPr lang="en" sz="2556">
                <a:solidFill>
                  <a:srgbClr val="0080CF"/>
                </a:solidFill>
                <a:latin typeface="Libre Franklin"/>
                <a:ea typeface="Libre Franklin"/>
                <a:cs typeface="Libre Franklin"/>
                <a:sym typeface="Libre Franklin"/>
              </a:rPr>
              <a:t>OP 8: Food Recovery								2 points</a:t>
            </a:r>
            <a:endParaRPr sz="2556">
              <a:solidFill>
                <a:srgbClr val="0080CF"/>
              </a:solidFill>
              <a:latin typeface="Libre Franklin"/>
              <a:ea typeface="Libre Franklin"/>
              <a:cs typeface="Libre Franklin"/>
              <a:sym typeface="Libre Franklin"/>
            </a:endParaRPr>
          </a:p>
          <a:p>
            <a:pPr>
              <a:lnSpc>
                <a:spcPct val="115000"/>
              </a:lnSpc>
              <a:spcBef>
                <a:spcPts val="1111"/>
              </a:spcBef>
            </a:pPr>
            <a:r>
              <a:rPr lang="en" sz="2000">
                <a:solidFill>
                  <a:srgbClr val="253D51"/>
                </a:solidFill>
                <a:latin typeface="Libre Franklin"/>
                <a:ea typeface="Libre Franklin"/>
                <a:cs typeface="Libre Franklin"/>
                <a:sym typeface="Libre Franklin"/>
              </a:rPr>
              <a:t>8.1 Food recovery program</a:t>
            </a:r>
            <a:endParaRPr sz="2000">
              <a:solidFill>
                <a:srgbClr val="253D51"/>
              </a:solidFill>
              <a:latin typeface="Libre Franklin"/>
              <a:ea typeface="Libre Franklin"/>
              <a:cs typeface="Libre Franklin"/>
              <a:sym typeface="Libre Franklin"/>
            </a:endParaRPr>
          </a:p>
          <a:p>
            <a:endParaRPr sz="2556">
              <a:solidFill>
                <a:srgbClr val="0080CF"/>
              </a:solidFill>
              <a:latin typeface="Libre Franklin"/>
              <a:ea typeface="Libre Franklin"/>
              <a:cs typeface="Libre Franklin"/>
              <a:sym typeface="Libre Franklin"/>
            </a:endParaRPr>
          </a:p>
          <a:p>
            <a:endParaRPr sz="4000">
              <a:solidFill>
                <a:schemeClr val="dk1"/>
              </a:solidFill>
              <a:latin typeface="Libre Franklin"/>
              <a:ea typeface="Libre Franklin"/>
              <a:cs typeface="Libre Franklin"/>
              <a:sym typeface="Libre Franklin"/>
            </a:endParaRPr>
          </a:p>
          <a:p>
            <a:pPr>
              <a:lnSpc>
                <a:spcPct val="115000"/>
              </a:lnSpc>
              <a:spcBef>
                <a:spcPts val="1111"/>
              </a:spcBef>
            </a:pPr>
            <a:endParaRPr sz="2556">
              <a:solidFill>
                <a:schemeClr val="dk1"/>
              </a:solidFill>
              <a:latin typeface="Libre Franklin"/>
              <a:ea typeface="Libre Franklin"/>
              <a:cs typeface="Libre Franklin"/>
              <a:sym typeface="Libre Franklin"/>
            </a:endParaRPr>
          </a:p>
          <a:p>
            <a:pPr>
              <a:lnSpc>
                <a:spcPct val="115000"/>
              </a:lnSpc>
              <a:spcBef>
                <a:spcPts val="1111"/>
              </a:spcBef>
            </a:pPr>
            <a:endParaRPr sz="2556">
              <a:solidFill>
                <a:schemeClr val="dk1"/>
              </a:solidFill>
              <a:latin typeface="Libre Franklin"/>
              <a:ea typeface="Libre Franklin"/>
              <a:cs typeface="Libre Franklin"/>
              <a:sym typeface="Libre Franklin"/>
            </a:endParaRPr>
          </a:p>
          <a:p>
            <a:pPr>
              <a:lnSpc>
                <a:spcPct val="115000"/>
              </a:lnSpc>
              <a:spcBef>
                <a:spcPts val="1111"/>
              </a:spcBef>
            </a:pPr>
            <a:endParaRPr sz="2000">
              <a:solidFill>
                <a:schemeClr val="dk1"/>
              </a:solidFill>
            </a:endParaRPr>
          </a:p>
          <a:p>
            <a:endParaRPr sz="2000">
              <a:solidFill>
                <a:schemeClr val="lt2"/>
              </a:solidFill>
            </a:endParaRPr>
          </a:p>
        </p:txBody>
      </p:sp>
      <p:cxnSp>
        <p:nvCxnSpPr>
          <p:cNvPr id="165" name="Google Shape;165;p25"/>
          <p:cNvCxnSpPr/>
          <p:nvPr/>
        </p:nvCxnSpPr>
        <p:spPr>
          <a:xfrm>
            <a:off x="481361" y="1319583"/>
            <a:ext cx="9237667" cy="28000"/>
          </a:xfrm>
          <a:prstGeom prst="straightConnector1">
            <a:avLst/>
          </a:prstGeom>
          <a:noFill/>
          <a:ln w="9525" cap="flat" cmpd="sng">
            <a:solidFill>
              <a:srgbClr val="253D51"/>
            </a:solidFill>
            <a:prstDash val="solid"/>
            <a:round/>
            <a:headEnd type="none" w="med" len="med"/>
            <a:tailEnd type="none" w="med" len="med"/>
          </a:ln>
        </p:spPr>
      </p:cxnSp>
      <p:pic>
        <p:nvPicPr>
          <p:cNvPr id="166" name="Google Shape;166;p25" title="STARS_4c_reg.png"/>
          <p:cNvPicPr preferRelativeResize="0"/>
          <p:nvPr/>
        </p:nvPicPr>
        <p:blipFill>
          <a:blip r:embed="rId3">
            <a:alphaModFix/>
          </a:blip>
          <a:stretch>
            <a:fillRect/>
          </a:stretch>
        </p:blipFill>
        <p:spPr>
          <a:xfrm>
            <a:off x="8812804" y="4363307"/>
            <a:ext cx="1000860" cy="983334"/>
          </a:xfrm>
          <a:prstGeom prst="rect">
            <a:avLst/>
          </a:prstGeom>
          <a:noFill/>
          <a:ln>
            <a:noFill/>
          </a:ln>
        </p:spPr>
      </p:pic>
    </p:spTree>
    <p:extLst>
      <p:ext uri="{BB962C8B-B14F-4D97-AF65-F5344CB8AC3E}">
        <p14:creationId xmlns:p14="http://schemas.microsoft.com/office/powerpoint/2010/main" val="39885796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6"/>
          <p:cNvSpPr txBox="1">
            <a:spLocks noGrp="1"/>
          </p:cNvSpPr>
          <p:nvPr>
            <p:ph type="ctrTitle"/>
          </p:nvPr>
        </p:nvSpPr>
        <p:spPr>
          <a:xfrm>
            <a:off x="346334" y="156611"/>
            <a:ext cx="9467333" cy="1183667"/>
          </a:xfrm>
          <a:prstGeom prst="rect">
            <a:avLst/>
          </a:prstGeom>
        </p:spPr>
        <p:txBody>
          <a:bodyPr spcFirstLastPara="1" vert="horz" wrap="square" lIns="101583" tIns="101583" rIns="101583" bIns="101583" rtlCol="0" anchor="b" anchorCtr="0">
            <a:normAutofit/>
          </a:bodyPr>
          <a:lstStyle/>
          <a:p>
            <a:pPr algn="l"/>
            <a:r>
              <a:rPr lang="en" sz="4000">
                <a:solidFill>
                  <a:srgbClr val="253D51"/>
                </a:solidFill>
                <a:latin typeface="Libre Franklin"/>
                <a:ea typeface="Libre Franklin"/>
                <a:cs typeface="Libre Franklin"/>
                <a:sym typeface="Libre Franklin"/>
              </a:rPr>
              <a:t>OP 7: Dining Service Procurement</a:t>
            </a:r>
            <a:endParaRPr sz="4000">
              <a:solidFill>
                <a:srgbClr val="253D51"/>
              </a:solidFill>
              <a:latin typeface="Libre Franklin"/>
              <a:ea typeface="Libre Franklin"/>
              <a:cs typeface="Libre Franklin"/>
              <a:sym typeface="Libre Franklin"/>
            </a:endParaRPr>
          </a:p>
        </p:txBody>
      </p:sp>
      <p:cxnSp>
        <p:nvCxnSpPr>
          <p:cNvPr id="172" name="Google Shape;172;p26"/>
          <p:cNvCxnSpPr/>
          <p:nvPr/>
        </p:nvCxnSpPr>
        <p:spPr>
          <a:xfrm>
            <a:off x="481361" y="1319583"/>
            <a:ext cx="9237667" cy="28000"/>
          </a:xfrm>
          <a:prstGeom prst="straightConnector1">
            <a:avLst/>
          </a:prstGeom>
          <a:noFill/>
          <a:ln w="9525" cap="flat" cmpd="sng">
            <a:solidFill>
              <a:srgbClr val="253D51"/>
            </a:solidFill>
            <a:prstDash val="solid"/>
            <a:round/>
            <a:headEnd type="none" w="med" len="med"/>
            <a:tailEnd type="none" w="med" len="med"/>
          </a:ln>
        </p:spPr>
      </p:cxnSp>
      <p:pic>
        <p:nvPicPr>
          <p:cNvPr id="173" name="Google Shape;173;p26" title="STARS_4c_reg.png"/>
          <p:cNvPicPr preferRelativeResize="0"/>
          <p:nvPr/>
        </p:nvPicPr>
        <p:blipFill>
          <a:blip r:embed="rId3">
            <a:alphaModFix/>
          </a:blip>
          <a:stretch>
            <a:fillRect/>
          </a:stretch>
        </p:blipFill>
        <p:spPr>
          <a:xfrm>
            <a:off x="8812804" y="4363307"/>
            <a:ext cx="1000860" cy="983334"/>
          </a:xfrm>
          <a:prstGeom prst="rect">
            <a:avLst/>
          </a:prstGeom>
          <a:noFill/>
          <a:ln>
            <a:noFill/>
          </a:ln>
        </p:spPr>
      </p:pic>
      <p:sp>
        <p:nvSpPr>
          <p:cNvPr id="174" name="Google Shape;174;p26"/>
          <p:cNvSpPr txBox="1"/>
          <p:nvPr/>
        </p:nvSpPr>
        <p:spPr>
          <a:xfrm>
            <a:off x="608778" y="1586806"/>
            <a:ext cx="9374333" cy="3158000"/>
          </a:xfrm>
          <a:prstGeom prst="rect">
            <a:avLst/>
          </a:prstGeom>
          <a:noFill/>
          <a:ln>
            <a:noFill/>
          </a:ln>
        </p:spPr>
        <p:txBody>
          <a:bodyPr spcFirstLastPara="1" wrap="square" lIns="101583" tIns="101583" rIns="101583" bIns="101583" anchor="t" anchorCtr="0">
            <a:noAutofit/>
          </a:bodyPr>
          <a:lstStyle/>
          <a:p>
            <a:pPr>
              <a:lnSpc>
                <a:spcPct val="115000"/>
              </a:lnSpc>
              <a:spcBef>
                <a:spcPts val="1111"/>
              </a:spcBef>
            </a:pPr>
            <a:r>
              <a:rPr lang="en" sz="2556">
                <a:solidFill>
                  <a:srgbClr val="0080CF"/>
                </a:solidFill>
                <a:latin typeface="Libre Franklin"/>
                <a:ea typeface="Libre Franklin"/>
                <a:cs typeface="Libre Franklin"/>
                <a:sym typeface="Libre Franklin"/>
              </a:rPr>
              <a:t>7.1 Percentage of food and beverage spend that meets sustainability criteria</a:t>
            </a:r>
            <a:endParaRPr sz="2556">
              <a:solidFill>
                <a:srgbClr val="0080CF"/>
              </a:solidFill>
              <a:latin typeface="Libre Franklin"/>
              <a:ea typeface="Libre Franklin"/>
              <a:cs typeface="Libre Franklin"/>
              <a:sym typeface="Libre Franklin"/>
            </a:endParaRPr>
          </a:p>
          <a:p>
            <a:pPr>
              <a:lnSpc>
                <a:spcPct val="115000"/>
              </a:lnSpc>
              <a:spcBef>
                <a:spcPts val="1111"/>
              </a:spcBef>
            </a:pPr>
            <a:endParaRPr sz="2556">
              <a:solidFill>
                <a:srgbClr val="253D51"/>
              </a:solidFill>
              <a:latin typeface="Libre Franklin"/>
              <a:ea typeface="Libre Franklin"/>
              <a:cs typeface="Libre Franklin"/>
              <a:sym typeface="Libre Franklin"/>
            </a:endParaRPr>
          </a:p>
          <a:p>
            <a:endParaRPr sz="2000">
              <a:solidFill>
                <a:srgbClr val="253D51"/>
              </a:solidFill>
            </a:endParaRPr>
          </a:p>
          <a:p>
            <a:endParaRPr sz="2000">
              <a:solidFill>
                <a:schemeClr val="lt2"/>
              </a:solidFill>
            </a:endParaRPr>
          </a:p>
        </p:txBody>
      </p:sp>
      <p:graphicFrame>
        <p:nvGraphicFramePr>
          <p:cNvPr id="175" name="Google Shape;175;p26"/>
          <p:cNvGraphicFramePr/>
          <p:nvPr/>
        </p:nvGraphicFramePr>
        <p:xfrm>
          <a:off x="804334" y="2857500"/>
          <a:ext cx="8043333" cy="1732388"/>
        </p:xfrm>
        <a:graphic>
          <a:graphicData uri="http://schemas.openxmlformats.org/drawingml/2006/table">
            <a:tbl>
              <a:tblPr>
                <a:noFill/>
              </a:tblPr>
              <a:tblGrid>
                <a:gridCol w="3847444">
                  <a:extLst>
                    <a:ext uri="{9D8B030D-6E8A-4147-A177-3AD203B41FA5}">
                      <a16:colId xmlns:a16="http://schemas.microsoft.com/office/drawing/2014/main" val="20000"/>
                    </a:ext>
                  </a:extLst>
                </a:gridCol>
                <a:gridCol w="425389">
                  <a:extLst>
                    <a:ext uri="{9D8B030D-6E8A-4147-A177-3AD203B41FA5}">
                      <a16:colId xmlns:a16="http://schemas.microsoft.com/office/drawing/2014/main" val="20001"/>
                    </a:ext>
                  </a:extLst>
                </a:gridCol>
                <a:gridCol w="3770500">
                  <a:extLst>
                    <a:ext uri="{9D8B030D-6E8A-4147-A177-3AD203B41FA5}">
                      <a16:colId xmlns:a16="http://schemas.microsoft.com/office/drawing/2014/main" val="20002"/>
                    </a:ext>
                  </a:extLst>
                </a:gridCol>
              </a:tblGrid>
              <a:tr h="1732388">
                <a:tc>
                  <a:txBody>
                    <a:bodyPr/>
                    <a:lstStyle/>
                    <a:p>
                      <a:pPr marL="0" lvl="0" indent="0" algn="ctr" rtl="0">
                        <a:lnSpc>
                          <a:spcPct val="115000"/>
                        </a:lnSpc>
                        <a:spcBef>
                          <a:spcPts val="0"/>
                        </a:spcBef>
                        <a:spcAft>
                          <a:spcPts val="0"/>
                        </a:spcAft>
                        <a:buNone/>
                      </a:pPr>
                      <a:r>
                        <a:rPr lang="en" sz="2200">
                          <a:solidFill>
                            <a:srgbClr val="253D51"/>
                          </a:solidFill>
                          <a:latin typeface="Libre Franklin"/>
                          <a:ea typeface="Libre Franklin"/>
                          <a:cs typeface="Libre Franklin"/>
                          <a:sym typeface="Libre Franklin"/>
                        </a:rPr>
                        <a:t>A. </a:t>
                      </a:r>
                      <a:endParaRPr sz="2200">
                        <a:solidFill>
                          <a:srgbClr val="253D51"/>
                        </a:solidFill>
                        <a:latin typeface="Libre Franklin"/>
                        <a:ea typeface="Libre Franklin"/>
                        <a:cs typeface="Libre Franklin"/>
                        <a:sym typeface="Libre Franklin"/>
                      </a:endParaRPr>
                    </a:p>
                    <a:p>
                      <a:pPr marL="0" lvl="0" indent="0" algn="ctr" rtl="0">
                        <a:lnSpc>
                          <a:spcPct val="115000"/>
                        </a:lnSpc>
                        <a:spcBef>
                          <a:spcPts val="0"/>
                        </a:spcBef>
                        <a:spcAft>
                          <a:spcPts val="0"/>
                        </a:spcAft>
                        <a:buNone/>
                      </a:pPr>
                      <a:r>
                        <a:rPr lang="en" sz="2200">
                          <a:solidFill>
                            <a:srgbClr val="253D51"/>
                          </a:solidFill>
                          <a:latin typeface="Libre Franklin"/>
                          <a:ea typeface="Libre Franklin"/>
                          <a:cs typeface="Libre Franklin"/>
                          <a:sym typeface="Libre Franklin"/>
                        </a:rPr>
                        <a:t>% of spend on products that are sustainably or ethically produced</a:t>
                      </a:r>
                      <a:endParaRPr sz="2200">
                        <a:solidFill>
                          <a:srgbClr val="253D51"/>
                        </a:solidFill>
                        <a:latin typeface="Libre Franklin"/>
                        <a:ea typeface="Libre Franklin"/>
                        <a:cs typeface="Libre Franklin"/>
                        <a:sym typeface="Libre Franklin"/>
                      </a:endParaRPr>
                    </a:p>
                  </a:txBody>
                  <a:tcPr marL="101583" marR="101583" marT="101583" marB="101583"/>
                </a:tc>
                <a:tc>
                  <a:txBody>
                    <a:bodyPr/>
                    <a:lstStyle/>
                    <a:p>
                      <a:pPr marL="0" lvl="0" indent="0" algn="l" rtl="0">
                        <a:lnSpc>
                          <a:spcPct val="115000"/>
                        </a:lnSpc>
                        <a:spcBef>
                          <a:spcPts val="0"/>
                        </a:spcBef>
                        <a:spcAft>
                          <a:spcPts val="0"/>
                        </a:spcAft>
                        <a:buNone/>
                      </a:pPr>
                      <a:endParaRPr sz="2200">
                        <a:solidFill>
                          <a:srgbClr val="253D51"/>
                        </a:solidFill>
                        <a:latin typeface="Libre Franklin"/>
                        <a:ea typeface="Libre Franklin"/>
                        <a:cs typeface="Libre Franklin"/>
                        <a:sym typeface="Libre Franklin"/>
                      </a:endParaRPr>
                    </a:p>
                    <a:p>
                      <a:pPr marL="0" lvl="0" indent="0" algn="l" rtl="0">
                        <a:lnSpc>
                          <a:spcPct val="115000"/>
                        </a:lnSpc>
                        <a:spcBef>
                          <a:spcPts val="0"/>
                        </a:spcBef>
                        <a:spcAft>
                          <a:spcPts val="0"/>
                        </a:spcAft>
                        <a:buNone/>
                      </a:pPr>
                      <a:endParaRPr sz="1400">
                        <a:solidFill>
                          <a:srgbClr val="253D51"/>
                        </a:solidFill>
                        <a:latin typeface="Libre Franklin"/>
                        <a:ea typeface="Libre Franklin"/>
                        <a:cs typeface="Libre Franklin"/>
                        <a:sym typeface="Libre Franklin"/>
                      </a:endParaRPr>
                    </a:p>
                    <a:p>
                      <a:pPr marL="0" lvl="0" indent="0" algn="l" rtl="0">
                        <a:lnSpc>
                          <a:spcPct val="115000"/>
                        </a:lnSpc>
                        <a:spcBef>
                          <a:spcPts val="0"/>
                        </a:spcBef>
                        <a:spcAft>
                          <a:spcPts val="1000"/>
                        </a:spcAft>
                        <a:buNone/>
                      </a:pPr>
                      <a:r>
                        <a:rPr lang="en" sz="2200">
                          <a:solidFill>
                            <a:srgbClr val="253D51"/>
                          </a:solidFill>
                          <a:latin typeface="Libre Franklin"/>
                          <a:ea typeface="Libre Franklin"/>
                          <a:cs typeface="Libre Franklin"/>
                          <a:sym typeface="Libre Franklin"/>
                        </a:rPr>
                        <a:t>+</a:t>
                      </a:r>
                      <a:endParaRPr sz="2200">
                        <a:solidFill>
                          <a:srgbClr val="253D51"/>
                        </a:solidFill>
                        <a:latin typeface="Libre Franklin"/>
                        <a:ea typeface="Libre Franklin"/>
                        <a:cs typeface="Libre Franklin"/>
                        <a:sym typeface="Libre Franklin"/>
                      </a:endParaRPr>
                    </a:p>
                  </a:txBody>
                  <a:tcPr marL="101583" marR="101583" marT="101583" marB="101583"/>
                </a:tc>
                <a:tc>
                  <a:txBody>
                    <a:bodyPr/>
                    <a:lstStyle/>
                    <a:p>
                      <a:pPr marL="0" lvl="0" indent="0" algn="ctr" rtl="0">
                        <a:lnSpc>
                          <a:spcPct val="115000"/>
                        </a:lnSpc>
                        <a:spcBef>
                          <a:spcPts val="0"/>
                        </a:spcBef>
                        <a:spcAft>
                          <a:spcPts val="0"/>
                        </a:spcAft>
                        <a:buNone/>
                      </a:pPr>
                      <a:r>
                        <a:rPr lang="en" sz="2200">
                          <a:solidFill>
                            <a:srgbClr val="253D51"/>
                          </a:solidFill>
                          <a:latin typeface="Libre Franklin"/>
                          <a:ea typeface="Libre Franklin"/>
                          <a:cs typeface="Libre Franklin"/>
                          <a:sym typeface="Libre Franklin"/>
                        </a:rPr>
                        <a:t>B. </a:t>
                      </a:r>
                      <a:endParaRPr sz="2200">
                        <a:solidFill>
                          <a:srgbClr val="253D51"/>
                        </a:solidFill>
                        <a:latin typeface="Libre Franklin"/>
                        <a:ea typeface="Libre Franklin"/>
                        <a:cs typeface="Libre Franklin"/>
                        <a:sym typeface="Libre Franklin"/>
                      </a:endParaRPr>
                    </a:p>
                    <a:p>
                      <a:pPr marL="0" lvl="0" indent="0" algn="ctr" rtl="0">
                        <a:lnSpc>
                          <a:spcPct val="115000"/>
                        </a:lnSpc>
                        <a:spcBef>
                          <a:spcPts val="0"/>
                        </a:spcBef>
                        <a:spcAft>
                          <a:spcPts val="0"/>
                        </a:spcAft>
                        <a:buNone/>
                      </a:pPr>
                      <a:r>
                        <a:rPr lang="en" sz="2200">
                          <a:solidFill>
                            <a:srgbClr val="253D51"/>
                          </a:solidFill>
                          <a:latin typeface="Libre Franklin"/>
                          <a:ea typeface="Libre Franklin"/>
                          <a:cs typeface="Libre Franklin"/>
                          <a:sym typeface="Libre Franklin"/>
                        </a:rPr>
                        <a:t>% of spend on plant-based foods</a:t>
                      </a:r>
                      <a:endParaRPr sz="2200">
                        <a:solidFill>
                          <a:srgbClr val="253D51"/>
                        </a:solidFill>
                        <a:latin typeface="Libre Franklin"/>
                        <a:ea typeface="Libre Franklin"/>
                        <a:cs typeface="Libre Franklin"/>
                        <a:sym typeface="Libre Franklin"/>
                      </a:endParaRPr>
                    </a:p>
                  </a:txBody>
                  <a:tcPr marL="101583" marR="101583" marT="101583" marB="101583"/>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190168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7"/>
          <p:cNvSpPr txBox="1">
            <a:spLocks noGrp="1"/>
          </p:cNvSpPr>
          <p:nvPr>
            <p:ph type="ctrTitle"/>
          </p:nvPr>
        </p:nvSpPr>
        <p:spPr>
          <a:xfrm>
            <a:off x="346334" y="156611"/>
            <a:ext cx="9467333" cy="1183667"/>
          </a:xfrm>
          <a:prstGeom prst="rect">
            <a:avLst/>
          </a:prstGeom>
        </p:spPr>
        <p:txBody>
          <a:bodyPr spcFirstLastPara="1" vert="horz" wrap="square" lIns="101583" tIns="101583" rIns="101583" bIns="101583" rtlCol="0" anchor="b" anchorCtr="0">
            <a:normAutofit/>
          </a:bodyPr>
          <a:lstStyle/>
          <a:p>
            <a:pPr algn="l"/>
            <a:r>
              <a:rPr lang="en" sz="4000">
                <a:solidFill>
                  <a:srgbClr val="253D51"/>
                </a:solidFill>
                <a:latin typeface="Libre Franklin"/>
                <a:ea typeface="Libre Franklin"/>
                <a:cs typeface="Libre Franklin"/>
                <a:sym typeface="Libre Franklin"/>
              </a:rPr>
              <a:t>OP 7: Dining Service Procurement</a:t>
            </a:r>
            <a:endParaRPr sz="4000">
              <a:solidFill>
                <a:srgbClr val="253D51"/>
              </a:solidFill>
              <a:latin typeface="Libre Franklin"/>
              <a:ea typeface="Libre Franklin"/>
              <a:cs typeface="Libre Franklin"/>
              <a:sym typeface="Libre Franklin"/>
            </a:endParaRPr>
          </a:p>
        </p:txBody>
      </p:sp>
      <p:cxnSp>
        <p:nvCxnSpPr>
          <p:cNvPr id="181" name="Google Shape;181;p27"/>
          <p:cNvCxnSpPr/>
          <p:nvPr/>
        </p:nvCxnSpPr>
        <p:spPr>
          <a:xfrm>
            <a:off x="481361" y="1319583"/>
            <a:ext cx="9237667" cy="28000"/>
          </a:xfrm>
          <a:prstGeom prst="straightConnector1">
            <a:avLst/>
          </a:prstGeom>
          <a:noFill/>
          <a:ln w="9525" cap="flat" cmpd="sng">
            <a:solidFill>
              <a:srgbClr val="253D51"/>
            </a:solidFill>
            <a:prstDash val="solid"/>
            <a:round/>
            <a:headEnd type="none" w="med" len="med"/>
            <a:tailEnd type="none" w="med" len="med"/>
          </a:ln>
        </p:spPr>
      </p:cxnSp>
      <p:pic>
        <p:nvPicPr>
          <p:cNvPr id="182" name="Google Shape;182;p27" title="STARS_4c_reg.png"/>
          <p:cNvPicPr preferRelativeResize="0"/>
          <p:nvPr/>
        </p:nvPicPr>
        <p:blipFill>
          <a:blip r:embed="rId3">
            <a:alphaModFix/>
          </a:blip>
          <a:stretch>
            <a:fillRect/>
          </a:stretch>
        </p:blipFill>
        <p:spPr>
          <a:xfrm>
            <a:off x="8812804" y="4363307"/>
            <a:ext cx="1000860" cy="983334"/>
          </a:xfrm>
          <a:prstGeom prst="rect">
            <a:avLst/>
          </a:prstGeom>
          <a:noFill/>
          <a:ln>
            <a:noFill/>
          </a:ln>
        </p:spPr>
      </p:pic>
      <p:sp>
        <p:nvSpPr>
          <p:cNvPr id="183" name="Google Shape;183;p27"/>
          <p:cNvSpPr txBox="1"/>
          <p:nvPr/>
        </p:nvSpPr>
        <p:spPr>
          <a:xfrm>
            <a:off x="608778" y="1586806"/>
            <a:ext cx="9374333" cy="3158000"/>
          </a:xfrm>
          <a:prstGeom prst="rect">
            <a:avLst/>
          </a:prstGeom>
          <a:noFill/>
          <a:ln>
            <a:noFill/>
          </a:ln>
        </p:spPr>
        <p:txBody>
          <a:bodyPr spcFirstLastPara="1" wrap="square" lIns="101583" tIns="101583" rIns="101583" bIns="101583" anchor="t" anchorCtr="0">
            <a:noAutofit/>
          </a:bodyPr>
          <a:lstStyle/>
          <a:p>
            <a:pPr>
              <a:lnSpc>
                <a:spcPct val="115000"/>
              </a:lnSpc>
              <a:spcBef>
                <a:spcPts val="1111"/>
              </a:spcBef>
            </a:pPr>
            <a:r>
              <a:rPr lang="en" sz="2556">
                <a:solidFill>
                  <a:srgbClr val="0080CF"/>
                </a:solidFill>
                <a:latin typeface="Libre Franklin"/>
                <a:ea typeface="Libre Franklin"/>
                <a:cs typeface="Libre Franklin"/>
                <a:sym typeface="Libre Franklin"/>
              </a:rPr>
              <a:t>7.1 Percentage of food and beverage spend that meets sustainability criteria</a:t>
            </a:r>
            <a:endParaRPr sz="2556">
              <a:solidFill>
                <a:srgbClr val="0080CF"/>
              </a:solidFill>
              <a:latin typeface="Libre Franklin"/>
              <a:ea typeface="Libre Franklin"/>
              <a:cs typeface="Libre Franklin"/>
              <a:sym typeface="Libre Franklin"/>
            </a:endParaRPr>
          </a:p>
          <a:p>
            <a:pPr marL="507995" indent="-395107">
              <a:lnSpc>
                <a:spcPct val="115000"/>
              </a:lnSpc>
              <a:spcBef>
                <a:spcPts val="1111"/>
              </a:spcBef>
              <a:buClr>
                <a:srgbClr val="253D51"/>
              </a:buClr>
              <a:buSzPts val="2000"/>
              <a:buFont typeface="Libre Franklin"/>
              <a:buAutoNum type="alphaUcPeriod"/>
            </a:pPr>
            <a:r>
              <a:rPr lang="en" sz="2222">
                <a:solidFill>
                  <a:srgbClr val="253D51"/>
                </a:solidFill>
                <a:latin typeface="Libre Franklin"/>
                <a:ea typeface="Libre Franklin"/>
                <a:cs typeface="Libre Franklin"/>
                <a:sym typeface="Libre Franklin"/>
              </a:rPr>
              <a:t>Products that are sustainably or ethically produced</a:t>
            </a:r>
            <a:endParaRPr sz="2222">
              <a:solidFill>
                <a:srgbClr val="253D51"/>
              </a:solidFill>
              <a:latin typeface="Libre Franklin"/>
              <a:ea typeface="Libre Franklin"/>
              <a:cs typeface="Libre Franklin"/>
              <a:sym typeface="Libre Franklin"/>
            </a:endParaRPr>
          </a:p>
          <a:p>
            <a:pPr marL="507995" indent="-380996">
              <a:lnSpc>
                <a:spcPct val="115000"/>
              </a:lnSpc>
              <a:spcBef>
                <a:spcPts val="1111"/>
              </a:spcBef>
              <a:buClr>
                <a:srgbClr val="253D51"/>
              </a:buClr>
              <a:buSzPts val="1800"/>
              <a:buFont typeface="Libre Franklin"/>
              <a:buChar char="-"/>
            </a:pPr>
            <a:r>
              <a:rPr lang="en" sz="2000">
                <a:solidFill>
                  <a:srgbClr val="253D51"/>
                </a:solidFill>
                <a:latin typeface="Libre Franklin"/>
                <a:ea typeface="Libre Franklin"/>
                <a:cs typeface="Libre Franklin"/>
                <a:sym typeface="Libre Franklin"/>
              </a:rPr>
              <a:t>Certified products (e.g. Organic, Fairtrade, Rainforest Alliance); aligned with </a:t>
            </a:r>
            <a:r>
              <a:rPr lang="en" sz="2000" u="sng">
                <a:solidFill>
                  <a:srgbClr val="0080CF"/>
                </a:solidFill>
                <a:latin typeface="Libre Franklin"/>
                <a:ea typeface="Libre Franklin"/>
                <a:cs typeface="Libre Franklin"/>
                <a:sym typeface="Libre Franklin"/>
                <a:hlinkClick r:id="rId4">
                  <a:extLst>
                    <a:ext uri="{A12FA001-AC4F-418D-AE19-62706E023703}">
                      <ahyp:hlinkClr xmlns:ahyp="http://schemas.microsoft.com/office/drawing/2018/hyperlinkcolor" val="tx"/>
                    </a:ext>
                  </a:extLst>
                </a:hlinkClick>
              </a:rPr>
              <a:t>Anchors in Action</a:t>
            </a:r>
            <a:r>
              <a:rPr lang="en" sz="2000">
                <a:solidFill>
                  <a:srgbClr val="0080CF"/>
                </a:solidFill>
                <a:latin typeface="Libre Franklin"/>
                <a:ea typeface="Libre Franklin"/>
                <a:cs typeface="Libre Franklin"/>
                <a:sym typeface="Libre Franklin"/>
              </a:rPr>
              <a:t> </a:t>
            </a:r>
            <a:r>
              <a:rPr lang="en" sz="2000">
                <a:solidFill>
                  <a:srgbClr val="253D51"/>
                </a:solidFill>
                <a:latin typeface="Libre Franklin"/>
                <a:ea typeface="Libre Franklin"/>
                <a:cs typeface="Libre Franklin"/>
                <a:sym typeface="Libre Franklin"/>
              </a:rPr>
              <a:t>(HCWH, GFPP, Real Food)</a:t>
            </a:r>
            <a:endParaRPr sz="2000">
              <a:solidFill>
                <a:srgbClr val="253D51"/>
              </a:solidFill>
              <a:latin typeface="Libre Franklin"/>
              <a:ea typeface="Libre Franklin"/>
              <a:cs typeface="Libre Franklin"/>
              <a:sym typeface="Libre Franklin"/>
            </a:endParaRPr>
          </a:p>
          <a:p>
            <a:pPr marL="507995" indent="-380996">
              <a:lnSpc>
                <a:spcPct val="115000"/>
              </a:lnSpc>
              <a:spcBef>
                <a:spcPts val="1111"/>
              </a:spcBef>
              <a:buClr>
                <a:srgbClr val="253D51"/>
              </a:buClr>
              <a:buSzPts val="1800"/>
              <a:buFont typeface="Libre Franklin"/>
              <a:buChar char="-"/>
            </a:pPr>
            <a:r>
              <a:rPr lang="en" sz="2000">
                <a:solidFill>
                  <a:srgbClr val="253D51"/>
                </a:solidFill>
                <a:latin typeface="Libre Franklin"/>
                <a:ea typeface="Libre Franklin"/>
                <a:cs typeface="Libre Franklin"/>
                <a:sym typeface="Libre Franklin"/>
              </a:rPr>
              <a:t>Seafood Watch recommendations</a:t>
            </a:r>
            <a:endParaRPr sz="2000">
              <a:solidFill>
                <a:srgbClr val="253D51"/>
              </a:solidFill>
              <a:latin typeface="Libre Franklin"/>
              <a:ea typeface="Libre Franklin"/>
              <a:cs typeface="Libre Franklin"/>
              <a:sym typeface="Libre Franklin"/>
            </a:endParaRPr>
          </a:p>
          <a:p>
            <a:pPr marL="507995" indent="-380996">
              <a:lnSpc>
                <a:spcPct val="115000"/>
              </a:lnSpc>
              <a:spcBef>
                <a:spcPts val="1111"/>
              </a:spcBef>
              <a:buClr>
                <a:srgbClr val="253D51"/>
              </a:buClr>
              <a:buSzPts val="1800"/>
              <a:buFont typeface="Libre Franklin"/>
              <a:buChar char="-"/>
            </a:pPr>
            <a:r>
              <a:rPr lang="en" sz="2000">
                <a:solidFill>
                  <a:srgbClr val="253D51"/>
                </a:solidFill>
                <a:latin typeface="Libre Franklin"/>
                <a:ea typeface="Libre Franklin"/>
                <a:cs typeface="Libre Franklin"/>
                <a:sym typeface="Libre Franklin"/>
              </a:rPr>
              <a:t>Products from small-scale farms that use sustainable methods</a:t>
            </a:r>
            <a:endParaRPr sz="2000">
              <a:solidFill>
                <a:srgbClr val="253D51"/>
              </a:solidFill>
              <a:latin typeface="Libre Franklin"/>
              <a:ea typeface="Libre Franklin"/>
              <a:cs typeface="Libre Franklin"/>
              <a:sym typeface="Libre Franklin"/>
            </a:endParaRPr>
          </a:p>
          <a:p>
            <a:pPr>
              <a:lnSpc>
                <a:spcPct val="115000"/>
              </a:lnSpc>
              <a:spcBef>
                <a:spcPts val="1111"/>
              </a:spcBef>
            </a:pPr>
            <a:endParaRPr sz="2000">
              <a:solidFill>
                <a:srgbClr val="253D51"/>
              </a:solidFill>
              <a:latin typeface="Libre Franklin"/>
              <a:ea typeface="Libre Franklin"/>
              <a:cs typeface="Libre Franklin"/>
              <a:sym typeface="Libre Franklin"/>
            </a:endParaRPr>
          </a:p>
          <a:p>
            <a:endParaRPr sz="2000">
              <a:solidFill>
                <a:srgbClr val="253D51"/>
              </a:solidFill>
            </a:endParaRPr>
          </a:p>
          <a:p>
            <a:endParaRPr sz="2000">
              <a:solidFill>
                <a:schemeClr val="lt2"/>
              </a:solidFill>
            </a:endParaRPr>
          </a:p>
        </p:txBody>
      </p:sp>
    </p:spTree>
    <p:extLst>
      <p:ext uri="{BB962C8B-B14F-4D97-AF65-F5344CB8AC3E}">
        <p14:creationId xmlns:p14="http://schemas.microsoft.com/office/powerpoint/2010/main" val="33592497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8"/>
          <p:cNvSpPr txBox="1">
            <a:spLocks noGrp="1"/>
          </p:cNvSpPr>
          <p:nvPr>
            <p:ph type="ctrTitle"/>
          </p:nvPr>
        </p:nvSpPr>
        <p:spPr>
          <a:xfrm>
            <a:off x="346334" y="156611"/>
            <a:ext cx="9467333" cy="1183667"/>
          </a:xfrm>
          <a:prstGeom prst="rect">
            <a:avLst/>
          </a:prstGeom>
        </p:spPr>
        <p:txBody>
          <a:bodyPr spcFirstLastPara="1" vert="horz" wrap="square" lIns="101583" tIns="101583" rIns="101583" bIns="101583" rtlCol="0" anchor="b" anchorCtr="0">
            <a:normAutofit/>
          </a:bodyPr>
          <a:lstStyle/>
          <a:p>
            <a:pPr algn="l"/>
            <a:r>
              <a:rPr lang="en" sz="4000">
                <a:solidFill>
                  <a:srgbClr val="253D51"/>
                </a:solidFill>
                <a:latin typeface="Libre Franklin"/>
                <a:ea typeface="Libre Franklin"/>
                <a:cs typeface="Libre Franklin"/>
                <a:sym typeface="Libre Franklin"/>
              </a:rPr>
              <a:t>OP 7: Dining Service Procurement</a:t>
            </a:r>
            <a:endParaRPr sz="4000">
              <a:solidFill>
                <a:srgbClr val="253D51"/>
              </a:solidFill>
              <a:latin typeface="Libre Franklin"/>
              <a:ea typeface="Libre Franklin"/>
              <a:cs typeface="Libre Franklin"/>
              <a:sym typeface="Libre Franklin"/>
            </a:endParaRPr>
          </a:p>
        </p:txBody>
      </p:sp>
      <p:cxnSp>
        <p:nvCxnSpPr>
          <p:cNvPr id="189" name="Google Shape;189;p28"/>
          <p:cNvCxnSpPr/>
          <p:nvPr/>
        </p:nvCxnSpPr>
        <p:spPr>
          <a:xfrm>
            <a:off x="481361" y="1319583"/>
            <a:ext cx="9237667" cy="28000"/>
          </a:xfrm>
          <a:prstGeom prst="straightConnector1">
            <a:avLst/>
          </a:prstGeom>
          <a:noFill/>
          <a:ln w="9525" cap="flat" cmpd="sng">
            <a:solidFill>
              <a:srgbClr val="253D51"/>
            </a:solidFill>
            <a:prstDash val="solid"/>
            <a:round/>
            <a:headEnd type="none" w="med" len="med"/>
            <a:tailEnd type="none" w="med" len="med"/>
          </a:ln>
        </p:spPr>
      </p:cxnSp>
      <p:pic>
        <p:nvPicPr>
          <p:cNvPr id="190" name="Google Shape;190;p28" title="STARS_4c_reg.png"/>
          <p:cNvPicPr preferRelativeResize="0"/>
          <p:nvPr/>
        </p:nvPicPr>
        <p:blipFill>
          <a:blip r:embed="rId3">
            <a:alphaModFix/>
          </a:blip>
          <a:stretch>
            <a:fillRect/>
          </a:stretch>
        </p:blipFill>
        <p:spPr>
          <a:xfrm>
            <a:off x="8812804" y="4363307"/>
            <a:ext cx="1000860" cy="983334"/>
          </a:xfrm>
          <a:prstGeom prst="rect">
            <a:avLst/>
          </a:prstGeom>
          <a:noFill/>
          <a:ln>
            <a:noFill/>
          </a:ln>
        </p:spPr>
      </p:pic>
      <p:sp>
        <p:nvSpPr>
          <p:cNvPr id="191" name="Google Shape;191;p28"/>
          <p:cNvSpPr txBox="1"/>
          <p:nvPr/>
        </p:nvSpPr>
        <p:spPr>
          <a:xfrm>
            <a:off x="608778" y="1586806"/>
            <a:ext cx="9374333" cy="3158000"/>
          </a:xfrm>
          <a:prstGeom prst="rect">
            <a:avLst/>
          </a:prstGeom>
          <a:noFill/>
          <a:ln>
            <a:noFill/>
          </a:ln>
        </p:spPr>
        <p:txBody>
          <a:bodyPr spcFirstLastPara="1" wrap="square" lIns="101583" tIns="101583" rIns="101583" bIns="101583" anchor="t" anchorCtr="0">
            <a:noAutofit/>
          </a:bodyPr>
          <a:lstStyle/>
          <a:p>
            <a:pPr>
              <a:lnSpc>
                <a:spcPct val="115000"/>
              </a:lnSpc>
              <a:spcBef>
                <a:spcPts val="1111"/>
              </a:spcBef>
            </a:pPr>
            <a:r>
              <a:rPr lang="en" sz="2556">
                <a:solidFill>
                  <a:srgbClr val="0080CF"/>
                </a:solidFill>
                <a:latin typeface="Libre Franklin"/>
                <a:ea typeface="Libre Franklin"/>
                <a:cs typeface="Libre Franklin"/>
                <a:sym typeface="Libre Franklin"/>
              </a:rPr>
              <a:t>7.1 Percentage of food and beverage spend that meets sustainability criteria</a:t>
            </a:r>
            <a:endParaRPr sz="2556">
              <a:solidFill>
                <a:srgbClr val="0080CF"/>
              </a:solidFill>
              <a:latin typeface="Libre Franklin"/>
              <a:ea typeface="Libre Franklin"/>
              <a:cs typeface="Libre Franklin"/>
              <a:sym typeface="Libre Franklin"/>
            </a:endParaRPr>
          </a:p>
          <a:p>
            <a:pPr marL="507995" indent="-395107">
              <a:lnSpc>
                <a:spcPct val="115000"/>
              </a:lnSpc>
              <a:spcBef>
                <a:spcPts val="1111"/>
              </a:spcBef>
              <a:buClr>
                <a:srgbClr val="253D51"/>
              </a:buClr>
              <a:buSzPts val="2000"/>
              <a:buFont typeface="Libre Franklin"/>
              <a:buAutoNum type="alphaUcPeriod" startAt="2"/>
            </a:pPr>
            <a:r>
              <a:rPr lang="en" sz="2222">
                <a:solidFill>
                  <a:srgbClr val="253D51"/>
                </a:solidFill>
                <a:latin typeface="Libre Franklin"/>
                <a:ea typeface="Libre Franklin"/>
                <a:cs typeface="Libre Franklin"/>
                <a:sym typeface="Libre Franklin"/>
              </a:rPr>
              <a:t>Plant-based foods</a:t>
            </a:r>
            <a:endParaRPr sz="2222">
              <a:solidFill>
                <a:srgbClr val="253D51"/>
              </a:solidFill>
              <a:latin typeface="Libre Franklin"/>
              <a:ea typeface="Libre Franklin"/>
              <a:cs typeface="Libre Franklin"/>
              <a:sym typeface="Libre Franklin"/>
            </a:endParaRPr>
          </a:p>
          <a:p>
            <a:pPr marL="507995" indent="-380996">
              <a:lnSpc>
                <a:spcPct val="115000"/>
              </a:lnSpc>
              <a:spcBef>
                <a:spcPts val="1111"/>
              </a:spcBef>
              <a:buClr>
                <a:srgbClr val="253D51"/>
              </a:buClr>
              <a:buSzPts val="1800"/>
              <a:buFont typeface="Libre Franklin"/>
              <a:buChar char="-"/>
            </a:pPr>
            <a:r>
              <a:rPr lang="en" sz="2000">
                <a:solidFill>
                  <a:srgbClr val="253D51"/>
                </a:solidFill>
                <a:latin typeface="Libre Franklin"/>
                <a:ea typeface="Libre Franklin"/>
                <a:cs typeface="Libre Franklin"/>
                <a:sym typeface="Libre Franklin"/>
              </a:rPr>
              <a:t>Produce, nuts/seeds, herbs/spices, whole grains, coffee and tea</a:t>
            </a:r>
            <a:endParaRPr sz="2000">
              <a:solidFill>
                <a:srgbClr val="253D51"/>
              </a:solidFill>
              <a:latin typeface="Libre Franklin"/>
              <a:ea typeface="Libre Franklin"/>
              <a:cs typeface="Libre Franklin"/>
              <a:sym typeface="Libre Franklin"/>
            </a:endParaRPr>
          </a:p>
          <a:p>
            <a:pPr marL="507995" indent="-380996">
              <a:lnSpc>
                <a:spcPct val="115000"/>
              </a:lnSpc>
              <a:spcBef>
                <a:spcPts val="1111"/>
              </a:spcBef>
              <a:buClr>
                <a:srgbClr val="253D51"/>
              </a:buClr>
              <a:buSzPts val="1800"/>
              <a:buFont typeface="Libre Franklin"/>
              <a:buChar char="-"/>
            </a:pPr>
            <a:r>
              <a:rPr lang="en" sz="2000">
                <a:solidFill>
                  <a:srgbClr val="253D51"/>
                </a:solidFill>
                <a:latin typeface="Libre Franklin"/>
                <a:ea typeface="Libre Franklin"/>
                <a:cs typeface="Libre Franklin"/>
                <a:sym typeface="Libre Franklin"/>
              </a:rPr>
              <a:t>Processed foods that are predominantly derived from plants and/or fungi and contain no ingredients derived from animals</a:t>
            </a:r>
            <a:endParaRPr sz="2000">
              <a:solidFill>
                <a:srgbClr val="253D51"/>
              </a:solidFill>
              <a:latin typeface="Libre Franklin"/>
              <a:ea typeface="Libre Franklin"/>
              <a:cs typeface="Libre Franklin"/>
              <a:sym typeface="Libre Franklin"/>
            </a:endParaRPr>
          </a:p>
          <a:p>
            <a:pPr marL="507995" indent="-380996">
              <a:lnSpc>
                <a:spcPct val="115000"/>
              </a:lnSpc>
              <a:spcBef>
                <a:spcPts val="1111"/>
              </a:spcBef>
              <a:buClr>
                <a:srgbClr val="253D51"/>
              </a:buClr>
              <a:buSzPts val="1800"/>
              <a:buFont typeface="Libre Franklin"/>
              <a:buChar char="-"/>
            </a:pPr>
            <a:r>
              <a:rPr lang="en" sz="2000">
                <a:solidFill>
                  <a:srgbClr val="253D51"/>
                </a:solidFill>
                <a:latin typeface="Libre Franklin"/>
                <a:ea typeface="Libre Franklin"/>
                <a:cs typeface="Libre Franklin"/>
                <a:sym typeface="Libre Franklin"/>
              </a:rPr>
              <a:t>Dairy alternatives</a:t>
            </a:r>
            <a:endParaRPr sz="2000">
              <a:solidFill>
                <a:srgbClr val="253D51"/>
              </a:solidFill>
            </a:endParaRPr>
          </a:p>
          <a:p>
            <a:endParaRPr sz="2000">
              <a:solidFill>
                <a:schemeClr val="lt2"/>
              </a:solidFill>
            </a:endParaRPr>
          </a:p>
        </p:txBody>
      </p:sp>
    </p:spTree>
    <p:extLst>
      <p:ext uri="{BB962C8B-B14F-4D97-AF65-F5344CB8AC3E}">
        <p14:creationId xmlns:p14="http://schemas.microsoft.com/office/powerpoint/2010/main" val="21157864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4"/>
          <p:cNvSpPr txBox="1">
            <a:spLocks noGrp="1"/>
          </p:cNvSpPr>
          <p:nvPr>
            <p:ph type="ctrTitle"/>
          </p:nvPr>
        </p:nvSpPr>
        <p:spPr>
          <a:xfrm>
            <a:off x="346334" y="156611"/>
            <a:ext cx="9467333" cy="1183667"/>
          </a:xfrm>
          <a:prstGeom prst="rect">
            <a:avLst/>
          </a:prstGeom>
        </p:spPr>
        <p:txBody>
          <a:bodyPr spcFirstLastPara="1" vert="horz" wrap="square" lIns="101583" tIns="101583" rIns="101583" bIns="101583" rtlCol="0" anchor="b" anchorCtr="0">
            <a:normAutofit/>
          </a:bodyPr>
          <a:lstStyle/>
          <a:p>
            <a:pPr algn="l"/>
            <a:r>
              <a:rPr lang="en" sz="4000">
                <a:solidFill>
                  <a:srgbClr val="253D51"/>
                </a:solidFill>
                <a:latin typeface="Libre Franklin"/>
                <a:ea typeface="Libre Franklin"/>
                <a:cs typeface="Libre Franklin"/>
                <a:sym typeface="Libre Franklin"/>
              </a:rPr>
              <a:t>Innovation &amp; Leadership</a:t>
            </a:r>
            <a:endParaRPr sz="4000">
              <a:solidFill>
                <a:srgbClr val="253D51"/>
              </a:solidFill>
              <a:latin typeface="Libre Franklin"/>
              <a:ea typeface="Libre Franklin"/>
              <a:cs typeface="Libre Franklin"/>
              <a:sym typeface="Libre Franklin"/>
            </a:endParaRPr>
          </a:p>
        </p:txBody>
      </p:sp>
      <p:cxnSp>
        <p:nvCxnSpPr>
          <p:cNvPr id="239" name="Google Shape;239;p34"/>
          <p:cNvCxnSpPr/>
          <p:nvPr/>
        </p:nvCxnSpPr>
        <p:spPr>
          <a:xfrm>
            <a:off x="481361" y="1319583"/>
            <a:ext cx="9237667" cy="28000"/>
          </a:xfrm>
          <a:prstGeom prst="straightConnector1">
            <a:avLst/>
          </a:prstGeom>
          <a:noFill/>
          <a:ln w="9525" cap="flat" cmpd="sng">
            <a:solidFill>
              <a:srgbClr val="253D51"/>
            </a:solidFill>
            <a:prstDash val="solid"/>
            <a:round/>
            <a:headEnd type="none" w="med" len="med"/>
            <a:tailEnd type="none" w="med" len="med"/>
          </a:ln>
        </p:spPr>
      </p:cxnSp>
      <p:pic>
        <p:nvPicPr>
          <p:cNvPr id="240" name="Google Shape;240;p34" title="STARS_4c_reg.png"/>
          <p:cNvPicPr preferRelativeResize="0"/>
          <p:nvPr/>
        </p:nvPicPr>
        <p:blipFill>
          <a:blip r:embed="rId3">
            <a:alphaModFix/>
          </a:blip>
          <a:stretch>
            <a:fillRect/>
          </a:stretch>
        </p:blipFill>
        <p:spPr>
          <a:xfrm>
            <a:off x="8812804" y="4363307"/>
            <a:ext cx="1000860" cy="983334"/>
          </a:xfrm>
          <a:prstGeom prst="rect">
            <a:avLst/>
          </a:prstGeom>
          <a:noFill/>
          <a:ln>
            <a:noFill/>
          </a:ln>
        </p:spPr>
      </p:pic>
      <p:sp>
        <p:nvSpPr>
          <p:cNvPr id="241" name="Google Shape;241;p34"/>
          <p:cNvSpPr txBox="1"/>
          <p:nvPr/>
        </p:nvSpPr>
        <p:spPr>
          <a:xfrm>
            <a:off x="481361" y="1586806"/>
            <a:ext cx="8331333" cy="3158000"/>
          </a:xfrm>
          <a:prstGeom prst="rect">
            <a:avLst/>
          </a:prstGeom>
          <a:noFill/>
          <a:ln>
            <a:noFill/>
          </a:ln>
        </p:spPr>
        <p:txBody>
          <a:bodyPr spcFirstLastPara="1" wrap="square" lIns="101583" tIns="101583" rIns="101583" bIns="101583" anchor="t" anchorCtr="0">
            <a:noAutofit/>
          </a:bodyPr>
          <a:lstStyle/>
          <a:p>
            <a:pPr>
              <a:lnSpc>
                <a:spcPct val="115000"/>
              </a:lnSpc>
              <a:spcBef>
                <a:spcPts val="1111"/>
              </a:spcBef>
            </a:pPr>
            <a:r>
              <a:rPr lang="en" sz="2556">
                <a:solidFill>
                  <a:srgbClr val="0080CF"/>
                </a:solidFill>
                <a:latin typeface="Libre Franklin"/>
                <a:ea typeface="Libre Franklin"/>
                <a:cs typeface="Libre Franklin"/>
                <a:sym typeface="Libre Franklin"/>
              </a:rPr>
              <a:t>Bonus Credits</a:t>
            </a:r>
            <a:endParaRPr sz="2556">
              <a:solidFill>
                <a:srgbClr val="0080CF"/>
              </a:solidFill>
              <a:latin typeface="Libre Franklin"/>
              <a:ea typeface="Libre Franklin"/>
              <a:cs typeface="Libre Franklin"/>
              <a:sym typeface="Libre Franklin"/>
            </a:endParaRPr>
          </a:p>
          <a:p>
            <a:pPr>
              <a:lnSpc>
                <a:spcPct val="115000"/>
              </a:lnSpc>
              <a:spcBef>
                <a:spcPts val="1111"/>
              </a:spcBef>
            </a:pPr>
            <a:r>
              <a:rPr lang="en" sz="2000">
                <a:solidFill>
                  <a:srgbClr val="253D51"/>
                </a:solidFill>
                <a:latin typeface="Libre Franklin"/>
                <a:ea typeface="Libre Franklin"/>
                <a:cs typeface="Libre Franklin"/>
                <a:sym typeface="Libre Franklin"/>
              </a:rPr>
              <a:t>IL 34: Coolfood Pledge</a:t>
            </a:r>
            <a:endParaRPr sz="2000">
              <a:solidFill>
                <a:srgbClr val="253D51"/>
              </a:solidFill>
              <a:latin typeface="Libre Franklin"/>
              <a:ea typeface="Libre Franklin"/>
              <a:cs typeface="Libre Franklin"/>
              <a:sym typeface="Libre Franklin"/>
            </a:endParaRPr>
          </a:p>
          <a:p>
            <a:pPr>
              <a:lnSpc>
                <a:spcPct val="115000"/>
              </a:lnSpc>
              <a:spcBef>
                <a:spcPts val="1111"/>
              </a:spcBef>
            </a:pPr>
            <a:r>
              <a:rPr lang="en" sz="2000">
                <a:solidFill>
                  <a:srgbClr val="253D51"/>
                </a:solidFill>
                <a:latin typeface="Libre Franklin"/>
                <a:ea typeface="Libre Franklin"/>
                <a:cs typeface="Libre Franklin"/>
                <a:sym typeface="Libre Franklin"/>
              </a:rPr>
              <a:t>IL 35: Nitrogen Footprint</a:t>
            </a:r>
            <a:endParaRPr sz="2000">
              <a:solidFill>
                <a:srgbClr val="253D51"/>
              </a:solidFill>
              <a:latin typeface="Libre Franklin"/>
              <a:ea typeface="Libre Franklin"/>
              <a:cs typeface="Libre Franklin"/>
              <a:sym typeface="Libre Franklin"/>
            </a:endParaRPr>
          </a:p>
          <a:p>
            <a:pPr>
              <a:lnSpc>
                <a:spcPct val="115000"/>
              </a:lnSpc>
              <a:spcBef>
                <a:spcPts val="1111"/>
              </a:spcBef>
            </a:pPr>
            <a:r>
              <a:rPr lang="en" sz="2000">
                <a:solidFill>
                  <a:srgbClr val="253D51"/>
                </a:solidFill>
                <a:latin typeface="Libre Franklin"/>
                <a:ea typeface="Libre Franklin"/>
                <a:cs typeface="Libre Franklin"/>
                <a:sym typeface="Libre Franklin"/>
              </a:rPr>
              <a:t>IL 36: Red Listed Foods</a:t>
            </a:r>
            <a:endParaRPr sz="2000">
              <a:solidFill>
                <a:srgbClr val="253D51"/>
              </a:solidFill>
              <a:latin typeface="Libre Franklin"/>
              <a:ea typeface="Libre Franklin"/>
              <a:cs typeface="Libre Franklin"/>
              <a:sym typeface="Libre Franklin"/>
            </a:endParaRPr>
          </a:p>
          <a:p>
            <a:pPr>
              <a:lnSpc>
                <a:spcPct val="115000"/>
              </a:lnSpc>
              <a:spcBef>
                <a:spcPts val="1111"/>
              </a:spcBef>
            </a:pPr>
            <a:r>
              <a:rPr lang="en" sz="2000">
                <a:solidFill>
                  <a:srgbClr val="253D51"/>
                </a:solidFill>
                <a:latin typeface="Libre Franklin"/>
                <a:ea typeface="Libre Franklin"/>
                <a:cs typeface="Libre Franklin"/>
                <a:sym typeface="Libre Franklin"/>
              </a:rPr>
              <a:t>IL 37: Sustainable Dining Recognition</a:t>
            </a:r>
            <a:endParaRPr sz="2000">
              <a:solidFill>
                <a:srgbClr val="253D51"/>
              </a:solidFill>
              <a:latin typeface="Libre Franklin"/>
              <a:ea typeface="Libre Franklin"/>
              <a:cs typeface="Libre Franklin"/>
              <a:sym typeface="Libre Franklin"/>
            </a:endParaRPr>
          </a:p>
          <a:p>
            <a:pPr>
              <a:lnSpc>
                <a:spcPct val="115000"/>
              </a:lnSpc>
              <a:spcBef>
                <a:spcPts val="1111"/>
              </a:spcBef>
            </a:pPr>
            <a:endParaRPr sz="2000">
              <a:solidFill>
                <a:srgbClr val="253D5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1621518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5"/>
          <p:cNvSpPr txBox="1">
            <a:spLocks noGrp="1"/>
          </p:cNvSpPr>
          <p:nvPr>
            <p:ph type="ctrTitle"/>
          </p:nvPr>
        </p:nvSpPr>
        <p:spPr>
          <a:xfrm>
            <a:off x="346334" y="156611"/>
            <a:ext cx="9467333" cy="1183667"/>
          </a:xfrm>
          <a:prstGeom prst="rect">
            <a:avLst/>
          </a:prstGeom>
        </p:spPr>
        <p:txBody>
          <a:bodyPr spcFirstLastPara="1" vert="horz" wrap="square" lIns="101583" tIns="101583" rIns="101583" bIns="101583" rtlCol="0" anchor="b" anchorCtr="0">
            <a:normAutofit/>
          </a:bodyPr>
          <a:lstStyle/>
          <a:p>
            <a:pPr algn="l"/>
            <a:r>
              <a:rPr lang="en" sz="4000">
                <a:solidFill>
                  <a:srgbClr val="253D51"/>
                </a:solidFill>
                <a:latin typeface="Libre Franklin"/>
                <a:ea typeface="Libre Franklin"/>
                <a:cs typeface="Libre Franklin"/>
                <a:sym typeface="Libre Franklin"/>
              </a:rPr>
              <a:t>Resources on </a:t>
            </a:r>
            <a:r>
              <a:rPr lang="en" sz="4000" u="sng">
                <a:solidFill>
                  <a:srgbClr val="253D51"/>
                </a:solidFill>
                <a:latin typeface="Libre Franklin"/>
                <a:ea typeface="Libre Franklin"/>
                <a:cs typeface="Libre Franklin"/>
                <a:sym typeface="Libre Franklin"/>
                <a:hlinkClick r:id="rId3">
                  <a:extLst>
                    <a:ext uri="{A12FA001-AC4F-418D-AE19-62706E023703}">
                      <ahyp:hlinkClr xmlns:ahyp="http://schemas.microsoft.com/office/drawing/2018/hyperlinkcolor" val="tx"/>
                    </a:ext>
                  </a:extLst>
                </a:hlinkClick>
              </a:rPr>
              <a:t>stars.aashe.org</a:t>
            </a:r>
            <a:endParaRPr sz="4000">
              <a:solidFill>
                <a:srgbClr val="253D51"/>
              </a:solidFill>
              <a:latin typeface="Libre Franklin"/>
              <a:ea typeface="Libre Franklin"/>
              <a:cs typeface="Libre Franklin"/>
              <a:sym typeface="Libre Franklin"/>
            </a:endParaRPr>
          </a:p>
        </p:txBody>
      </p:sp>
      <p:cxnSp>
        <p:nvCxnSpPr>
          <p:cNvPr id="247" name="Google Shape;247;p35"/>
          <p:cNvCxnSpPr/>
          <p:nvPr/>
        </p:nvCxnSpPr>
        <p:spPr>
          <a:xfrm>
            <a:off x="481361" y="1319583"/>
            <a:ext cx="9237667" cy="28000"/>
          </a:xfrm>
          <a:prstGeom prst="straightConnector1">
            <a:avLst/>
          </a:prstGeom>
          <a:noFill/>
          <a:ln w="9525" cap="flat" cmpd="sng">
            <a:solidFill>
              <a:srgbClr val="253D51"/>
            </a:solidFill>
            <a:prstDash val="solid"/>
            <a:round/>
            <a:headEnd type="none" w="med" len="med"/>
            <a:tailEnd type="none" w="med" len="med"/>
          </a:ln>
        </p:spPr>
      </p:cxnSp>
      <p:pic>
        <p:nvPicPr>
          <p:cNvPr id="248" name="Google Shape;248;p35" title="STARS_4c_reg.png"/>
          <p:cNvPicPr preferRelativeResize="0"/>
          <p:nvPr/>
        </p:nvPicPr>
        <p:blipFill>
          <a:blip r:embed="rId4">
            <a:alphaModFix/>
          </a:blip>
          <a:stretch>
            <a:fillRect/>
          </a:stretch>
        </p:blipFill>
        <p:spPr>
          <a:xfrm>
            <a:off x="8812804" y="4363307"/>
            <a:ext cx="1000860" cy="983334"/>
          </a:xfrm>
          <a:prstGeom prst="rect">
            <a:avLst/>
          </a:prstGeom>
          <a:noFill/>
          <a:ln>
            <a:noFill/>
          </a:ln>
        </p:spPr>
      </p:pic>
      <p:sp>
        <p:nvSpPr>
          <p:cNvPr id="249" name="Google Shape;249;p35"/>
          <p:cNvSpPr txBox="1"/>
          <p:nvPr/>
        </p:nvSpPr>
        <p:spPr>
          <a:xfrm>
            <a:off x="481361" y="1586806"/>
            <a:ext cx="9237667" cy="3158000"/>
          </a:xfrm>
          <a:prstGeom prst="rect">
            <a:avLst/>
          </a:prstGeom>
          <a:noFill/>
          <a:ln>
            <a:noFill/>
          </a:ln>
        </p:spPr>
        <p:txBody>
          <a:bodyPr spcFirstLastPara="1" wrap="square" lIns="101583" tIns="101583" rIns="101583" bIns="101583" anchor="t" anchorCtr="0">
            <a:noAutofit/>
          </a:bodyPr>
          <a:lstStyle/>
          <a:p>
            <a:pPr marL="507995" indent="-416274">
              <a:lnSpc>
                <a:spcPct val="115000"/>
              </a:lnSpc>
              <a:buClr>
                <a:srgbClr val="253D51"/>
              </a:buClr>
              <a:buSzPts val="2300"/>
              <a:buFont typeface="Libre Franklin"/>
              <a:buChar char="●"/>
            </a:pPr>
            <a:r>
              <a:rPr lang="en" sz="2556" u="sng">
                <a:solidFill>
                  <a:srgbClr val="0080CF"/>
                </a:solidFill>
                <a:latin typeface="Libre Franklin"/>
                <a:ea typeface="Libre Franklin"/>
                <a:cs typeface="Libre Franklin"/>
                <a:sym typeface="Libre Franklin"/>
                <a:hlinkClick r:id="rId5">
                  <a:extLst>
                    <a:ext uri="{A12FA001-AC4F-418D-AE19-62706E023703}">
                      <ahyp:hlinkClr xmlns:ahyp="http://schemas.microsoft.com/office/drawing/2018/hyperlinkcolor" val="tx"/>
                    </a:ext>
                  </a:extLst>
                </a:hlinkClick>
              </a:rPr>
              <a:t>Credit language</a:t>
            </a:r>
            <a:endParaRPr sz="2556">
              <a:solidFill>
                <a:srgbClr val="0080CF"/>
              </a:solidFill>
              <a:latin typeface="Libre Franklin"/>
              <a:ea typeface="Libre Franklin"/>
              <a:cs typeface="Libre Franklin"/>
              <a:sym typeface="Libre Franklin"/>
            </a:endParaRPr>
          </a:p>
          <a:p>
            <a:pPr marL="507995" indent="-416274">
              <a:lnSpc>
                <a:spcPct val="115000"/>
              </a:lnSpc>
              <a:spcBef>
                <a:spcPts val="1111"/>
              </a:spcBef>
              <a:buClr>
                <a:srgbClr val="253D51"/>
              </a:buClr>
              <a:buSzPts val="2300"/>
              <a:buFont typeface="Libre Franklin"/>
              <a:buChar char="●"/>
            </a:pPr>
            <a:r>
              <a:rPr lang="en" sz="2556" u="sng">
                <a:solidFill>
                  <a:srgbClr val="0080CF"/>
                </a:solidFill>
                <a:latin typeface="Libre Franklin"/>
                <a:ea typeface="Libre Franklin"/>
                <a:cs typeface="Libre Franklin"/>
                <a:sym typeface="Libre Franklin"/>
                <a:hlinkClick r:id="rId6">
                  <a:extLst>
                    <a:ext uri="{A12FA001-AC4F-418D-AE19-62706E023703}">
                      <ahyp:hlinkClr xmlns:ahyp="http://schemas.microsoft.com/office/drawing/2018/hyperlinkcolor" val="tx"/>
                    </a:ext>
                  </a:extLst>
                </a:hlinkClick>
              </a:rPr>
              <a:t>Qualifying food/beverage certifications</a:t>
            </a:r>
            <a:r>
              <a:rPr lang="en" sz="2556">
                <a:solidFill>
                  <a:srgbClr val="253D51"/>
                </a:solidFill>
                <a:latin typeface="Libre Franklin"/>
                <a:ea typeface="Libre Franklin"/>
                <a:cs typeface="Libre Franklin"/>
                <a:sym typeface="Libre Franklin"/>
              </a:rPr>
              <a:t> (spreadsheet)</a:t>
            </a:r>
            <a:endParaRPr sz="2556">
              <a:solidFill>
                <a:srgbClr val="253D51"/>
              </a:solidFill>
              <a:latin typeface="Libre Franklin"/>
              <a:ea typeface="Libre Franklin"/>
              <a:cs typeface="Libre Franklin"/>
              <a:sym typeface="Libre Franklin"/>
            </a:endParaRPr>
          </a:p>
          <a:p>
            <a:pPr marL="507995" indent="-416274">
              <a:lnSpc>
                <a:spcPct val="115000"/>
              </a:lnSpc>
              <a:spcBef>
                <a:spcPts val="1111"/>
              </a:spcBef>
              <a:buClr>
                <a:srgbClr val="253D51"/>
              </a:buClr>
              <a:buSzPts val="2300"/>
              <a:buFont typeface="Libre Franklin"/>
              <a:buChar char="●"/>
            </a:pPr>
            <a:r>
              <a:rPr lang="en" sz="2556" u="sng">
                <a:solidFill>
                  <a:srgbClr val="0080CF"/>
                </a:solidFill>
                <a:latin typeface="Libre Franklin"/>
                <a:ea typeface="Libre Franklin"/>
                <a:cs typeface="Libre Franklin"/>
                <a:sym typeface="Libre Franklin"/>
                <a:hlinkClick r:id="rId7">
                  <a:extLst>
                    <a:ext uri="{A12FA001-AC4F-418D-AE19-62706E023703}">
                      <ahyp:hlinkClr xmlns:ahyp="http://schemas.microsoft.com/office/drawing/2018/hyperlinkcolor" val="tx"/>
                    </a:ext>
                  </a:extLst>
                </a:hlinkClick>
              </a:rPr>
              <a:t>Food and beverage spend template</a:t>
            </a:r>
            <a:r>
              <a:rPr lang="en" sz="2556">
                <a:solidFill>
                  <a:srgbClr val="0080CF"/>
                </a:solidFill>
                <a:latin typeface="Libre Franklin"/>
                <a:ea typeface="Libre Franklin"/>
                <a:cs typeface="Libre Franklin"/>
                <a:sym typeface="Libre Franklin"/>
              </a:rPr>
              <a:t> </a:t>
            </a:r>
            <a:r>
              <a:rPr lang="en" sz="2556">
                <a:solidFill>
                  <a:srgbClr val="253D51"/>
                </a:solidFill>
                <a:latin typeface="Libre Franklin"/>
                <a:ea typeface="Libre Franklin"/>
                <a:cs typeface="Libre Franklin"/>
                <a:sym typeface="Libre Franklin"/>
              </a:rPr>
              <a:t>(spreadsheet)</a:t>
            </a:r>
            <a:endParaRPr sz="2556">
              <a:solidFill>
                <a:srgbClr val="253D51"/>
              </a:solidFill>
              <a:latin typeface="Libre Franklin"/>
              <a:ea typeface="Libre Franklin"/>
              <a:cs typeface="Libre Franklin"/>
              <a:sym typeface="Libre Franklin"/>
            </a:endParaRPr>
          </a:p>
          <a:p>
            <a:pPr marL="507995" indent="-416274">
              <a:lnSpc>
                <a:spcPct val="115000"/>
              </a:lnSpc>
              <a:spcBef>
                <a:spcPts val="1111"/>
              </a:spcBef>
              <a:buClr>
                <a:srgbClr val="253D51"/>
              </a:buClr>
              <a:buSzPts val="2300"/>
              <a:buFont typeface="Libre Franklin"/>
              <a:buChar char="●"/>
            </a:pPr>
            <a:r>
              <a:rPr lang="en" sz="2556" u="sng">
                <a:solidFill>
                  <a:srgbClr val="0080CF"/>
                </a:solidFill>
                <a:latin typeface="Libre Franklin"/>
                <a:ea typeface="Libre Franklin"/>
                <a:cs typeface="Libre Franklin"/>
                <a:sym typeface="Libre Franklin"/>
                <a:hlinkClick r:id="rId8">
                  <a:extLst>
                    <a:ext uri="{A12FA001-AC4F-418D-AE19-62706E023703}">
                      <ahyp:hlinkClr xmlns:ahyp="http://schemas.microsoft.com/office/drawing/2018/hyperlinkcolor" val="tx"/>
                    </a:ext>
                  </a:extLst>
                </a:hlinkClick>
              </a:rPr>
              <a:t>Help Center</a:t>
            </a:r>
            <a:endParaRPr sz="2556">
              <a:solidFill>
                <a:srgbClr val="0080CF"/>
              </a:solidFill>
              <a:latin typeface="Libre Franklin"/>
              <a:ea typeface="Libre Franklin"/>
              <a:cs typeface="Libre Franklin"/>
              <a:sym typeface="Libre Franklin"/>
            </a:endParaRPr>
          </a:p>
          <a:p>
            <a:pPr>
              <a:lnSpc>
                <a:spcPct val="115000"/>
              </a:lnSpc>
              <a:spcBef>
                <a:spcPts val="1111"/>
              </a:spcBef>
            </a:pPr>
            <a:endParaRPr sz="2000">
              <a:solidFill>
                <a:srgbClr val="253D5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533923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3CDD3-69E5-5D20-1C4F-C7B8602ACE9D}"/>
              </a:ext>
            </a:extLst>
          </p:cNvPr>
          <p:cNvSpPr>
            <a:spLocks noGrp="1"/>
          </p:cNvSpPr>
          <p:nvPr>
            <p:ph type="title"/>
          </p:nvPr>
        </p:nvSpPr>
        <p:spPr/>
        <p:txBody>
          <a:bodyPr/>
          <a:lstStyle/>
          <a:p>
            <a:endParaRPr lang="en-US" dirty="0"/>
          </a:p>
        </p:txBody>
      </p:sp>
      <p:sp>
        <p:nvSpPr>
          <p:cNvPr id="3" name="Slide Number Placeholder 2">
            <a:extLst>
              <a:ext uri="{FF2B5EF4-FFF2-40B4-BE49-F238E27FC236}">
                <a16:creationId xmlns:a16="http://schemas.microsoft.com/office/drawing/2014/main" id="{F3161407-20E2-BC4F-77E9-175B34F1FC01}"/>
              </a:ext>
            </a:extLst>
          </p:cNvPr>
          <p:cNvSpPr>
            <a:spLocks noGrp="1"/>
          </p:cNvSpPr>
          <p:nvPr>
            <p:ph type="sldNum" sz="quarter" idx="12"/>
          </p:nvPr>
        </p:nvSpPr>
        <p:spPr/>
        <p:txBody>
          <a:bodyPr/>
          <a:lstStyle/>
          <a:p>
            <a:fld id="{177CE274-8713-884F-B04F-B6B90AF41963}" type="slidenum">
              <a:rPr lang="en-US" smtClean="0"/>
              <a:pPr/>
              <a:t>67</a:t>
            </a:fld>
            <a:endParaRPr lang="en-US"/>
          </a:p>
        </p:txBody>
      </p:sp>
      <p:pic>
        <p:nvPicPr>
          <p:cNvPr id="6" name="Picture 5">
            <a:extLst>
              <a:ext uri="{FF2B5EF4-FFF2-40B4-BE49-F238E27FC236}">
                <a16:creationId xmlns:a16="http://schemas.microsoft.com/office/drawing/2014/main" id="{AEA366BF-F520-1A4F-5D15-3809136E3AE4}"/>
              </a:ext>
            </a:extLst>
          </p:cNvPr>
          <p:cNvPicPr>
            <a:picLocks noChangeAspect="1"/>
          </p:cNvPicPr>
          <p:nvPr/>
        </p:nvPicPr>
        <p:blipFill>
          <a:blip r:embed="rId2"/>
          <a:stretch>
            <a:fillRect/>
          </a:stretch>
        </p:blipFill>
        <p:spPr>
          <a:xfrm>
            <a:off x="355600" y="309569"/>
            <a:ext cx="5411243" cy="514717"/>
          </a:xfrm>
          <a:prstGeom prst="rect">
            <a:avLst/>
          </a:prstGeom>
        </p:spPr>
      </p:pic>
      <p:pic>
        <p:nvPicPr>
          <p:cNvPr id="11" name="Picture 10">
            <a:extLst>
              <a:ext uri="{FF2B5EF4-FFF2-40B4-BE49-F238E27FC236}">
                <a16:creationId xmlns:a16="http://schemas.microsoft.com/office/drawing/2014/main" id="{07C36408-D9BC-4792-9A57-6BF22449A3B1}"/>
              </a:ext>
            </a:extLst>
          </p:cNvPr>
          <p:cNvPicPr>
            <a:picLocks noChangeAspect="1"/>
          </p:cNvPicPr>
          <p:nvPr/>
        </p:nvPicPr>
        <p:blipFill>
          <a:blip r:embed="rId3"/>
          <a:srcRect l="6652"/>
          <a:stretch/>
        </p:blipFill>
        <p:spPr>
          <a:xfrm>
            <a:off x="508000" y="1743740"/>
            <a:ext cx="7546832" cy="3306725"/>
          </a:xfrm>
          <a:prstGeom prst="rect">
            <a:avLst/>
          </a:prstGeom>
        </p:spPr>
      </p:pic>
      <p:pic>
        <p:nvPicPr>
          <p:cNvPr id="4" name="Picture 3">
            <a:extLst>
              <a:ext uri="{FF2B5EF4-FFF2-40B4-BE49-F238E27FC236}">
                <a16:creationId xmlns:a16="http://schemas.microsoft.com/office/drawing/2014/main" id="{F9054761-9471-240B-940C-32F218591FEA}"/>
              </a:ext>
            </a:extLst>
          </p:cNvPr>
          <p:cNvPicPr>
            <a:picLocks noChangeAspect="1"/>
          </p:cNvPicPr>
          <p:nvPr/>
        </p:nvPicPr>
        <p:blipFill>
          <a:blip r:embed="rId4"/>
          <a:srcRect b="85834"/>
          <a:stretch/>
        </p:blipFill>
        <p:spPr>
          <a:xfrm>
            <a:off x="508000" y="1146545"/>
            <a:ext cx="7717782" cy="597195"/>
          </a:xfrm>
          <a:prstGeom prst="rect">
            <a:avLst/>
          </a:prstGeom>
        </p:spPr>
      </p:pic>
    </p:spTree>
    <p:extLst>
      <p:ext uri="{BB962C8B-B14F-4D97-AF65-F5344CB8AC3E}">
        <p14:creationId xmlns:p14="http://schemas.microsoft.com/office/powerpoint/2010/main" val="1290982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ABF2480B-8278-14B0-B04F-AB4E1A88EFC4}"/>
              </a:ext>
            </a:extLst>
          </p:cNvPr>
          <p:cNvCxnSpPr/>
          <p:nvPr/>
        </p:nvCxnSpPr>
        <p:spPr>
          <a:xfrm>
            <a:off x="5079998" y="513708"/>
            <a:ext cx="0" cy="4783252"/>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26" name="Explosion: 14 Points 25">
            <a:extLst>
              <a:ext uri="{FF2B5EF4-FFF2-40B4-BE49-F238E27FC236}">
                <a16:creationId xmlns:a16="http://schemas.microsoft.com/office/drawing/2014/main" id="{78890A85-1F88-B424-EADC-5AA010EAD245}"/>
              </a:ext>
            </a:extLst>
          </p:cNvPr>
          <p:cNvSpPr/>
          <p:nvPr/>
        </p:nvSpPr>
        <p:spPr>
          <a:xfrm rot="1208159">
            <a:off x="5960781" y="2395815"/>
            <a:ext cx="3885702" cy="2619795"/>
          </a:xfrm>
          <a:prstGeom prst="irregularSeal2">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E44D83D1-9322-1FEE-BA41-E04667ADD291}"/>
              </a:ext>
            </a:extLst>
          </p:cNvPr>
          <p:cNvSpPr>
            <a:spLocks noGrp="1"/>
          </p:cNvSpPr>
          <p:nvPr>
            <p:ph type="sldNum" sz="quarter" idx="12"/>
          </p:nvPr>
        </p:nvSpPr>
        <p:spPr/>
        <p:txBody>
          <a:bodyPr/>
          <a:lstStyle/>
          <a:p>
            <a:fld id="{177CE274-8713-884F-B04F-B6B90AF41963}" type="slidenum">
              <a:rPr lang="en-US" smtClean="0"/>
              <a:pPr/>
              <a:t>7</a:t>
            </a:fld>
            <a:endParaRPr lang="en-US"/>
          </a:p>
        </p:txBody>
      </p:sp>
      <p:sp>
        <p:nvSpPr>
          <p:cNvPr id="5" name="Rectangle 4">
            <a:extLst>
              <a:ext uri="{FF2B5EF4-FFF2-40B4-BE49-F238E27FC236}">
                <a16:creationId xmlns:a16="http://schemas.microsoft.com/office/drawing/2014/main" id="{EE7BF4A1-3602-F676-DF30-28685F499F79}"/>
              </a:ext>
            </a:extLst>
          </p:cNvPr>
          <p:cNvSpPr/>
          <p:nvPr/>
        </p:nvSpPr>
        <p:spPr>
          <a:xfrm>
            <a:off x="4129640" y="1654139"/>
            <a:ext cx="1900719" cy="147048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Circular 5">
            <a:extLst>
              <a:ext uri="{FF2B5EF4-FFF2-40B4-BE49-F238E27FC236}">
                <a16:creationId xmlns:a16="http://schemas.microsoft.com/office/drawing/2014/main" id="{F7E790B3-56F0-F970-60D5-BBCDB301BC9B}"/>
              </a:ext>
            </a:extLst>
          </p:cNvPr>
          <p:cNvSpPr/>
          <p:nvPr/>
        </p:nvSpPr>
        <p:spPr>
          <a:xfrm>
            <a:off x="3534310" y="1062184"/>
            <a:ext cx="978408" cy="978408"/>
          </a:xfrm>
          <a:prstGeom prst="circularArrow">
            <a:avLst>
              <a:gd name="adj1" fmla="val 12500"/>
              <a:gd name="adj2" fmla="val 1142319"/>
              <a:gd name="adj3" fmla="val 20457681"/>
              <a:gd name="adj4" fmla="val 14740917"/>
              <a:gd name="adj5" fmla="val 2110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202B016D-39EF-0B64-223F-451C1268FBD3}"/>
              </a:ext>
            </a:extLst>
          </p:cNvPr>
          <p:cNvSpPr txBox="1"/>
          <p:nvPr/>
        </p:nvSpPr>
        <p:spPr>
          <a:xfrm>
            <a:off x="4252929" y="1934170"/>
            <a:ext cx="1654139" cy="923330"/>
          </a:xfrm>
          <a:prstGeom prst="rect">
            <a:avLst/>
          </a:prstGeom>
          <a:noFill/>
        </p:spPr>
        <p:txBody>
          <a:bodyPr wrap="square" rtlCol="0">
            <a:spAutoFit/>
          </a:bodyPr>
          <a:lstStyle/>
          <a:p>
            <a:r>
              <a:rPr lang="en-US" dirty="0">
                <a:solidFill>
                  <a:schemeClr val="tx2"/>
                </a:solidFill>
                <a:latin typeface="+mj-lt"/>
              </a:rPr>
              <a:t>Food Purchasing at a University</a:t>
            </a:r>
          </a:p>
        </p:txBody>
      </p:sp>
      <p:sp>
        <p:nvSpPr>
          <p:cNvPr id="8" name="TextBox 7">
            <a:extLst>
              <a:ext uri="{FF2B5EF4-FFF2-40B4-BE49-F238E27FC236}">
                <a16:creationId xmlns:a16="http://schemas.microsoft.com/office/drawing/2014/main" id="{1AE45F8D-06CC-6AB2-055A-342FC774BDBF}"/>
              </a:ext>
            </a:extLst>
          </p:cNvPr>
          <p:cNvSpPr txBox="1"/>
          <p:nvPr/>
        </p:nvSpPr>
        <p:spPr>
          <a:xfrm>
            <a:off x="2784012" y="1062184"/>
            <a:ext cx="1140717" cy="369332"/>
          </a:xfrm>
          <a:prstGeom prst="rect">
            <a:avLst/>
          </a:prstGeom>
          <a:noFill/>
        </p:spPr>
        <p:txBody>
          <a:bodyPr wrap="square" rtlCol="0">
            <a:spAutoFit/>
          </a:bodyPr>
          <a:lstStyle/>
          <a:p>
            <a:r>
              <a:rPr lang="en-US" dirty="0">
                <a:solidFill>
                  <a:schemeClr val="tx2"/>
                </a:solidFill>
                <a:latin typeface="+mj-lt"/>
              </a:rPr>
              <a:t>Nutrition</a:t>
            </a:r>
          </a:p>
        </p:txBody>
      </p:sp>
      <p:sp>
        <p:nvSpPr>
          <p:cNvPr id="11" name="Arrow: Circular 10">
            <a:extLst>
              <a:ext uri="{FF2B5EF4-FFF2-40B4-BE49-F238E27FC236}">
                <a16:creationId xmlns:a16="http://schemas.microsoft.com/office/drawing/2014/main" id="{0FEC9B96-248B-C437-146E-283532131CC4}"/>
              </a:ext>
            </a:extLst>
          </p:cNvPr>
          <p:cNvSpPr/>
          <p:nvPr/>
        </p:nvSpPr>
        <p:spPr>
          <a:xfrm rot="11541433" flipH="1">
            <a:off x="4053026" y="2915455"/>
            <a:ext cx="978408" cy="978408"/>
          </a:xfrm>
          <a:prstGeom prst="circularArrow">
            <a:avLst>
              <a:gd name="adj1" fmla="val 12500"/>
              <a:gd name="adj2" fmla="val 1142319"/>
              <a:gd name="adj3" fmla="val 20457681"/>
              <a:gd name="adj4" fmla="val 14740917"/>
              <a:gd name="adj5" fmla="val 2110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id="{F3BFADD0-7D72-D904-A323-51A9B035A2E5}"/>
              </a:ext>
            </a:extLst>
          </p:cNvPr>
          <p:cNvSpPr txBox="1"/>
          <p:nvPr/>
        </p:nvSpPr>
        <p:spPr>
          <a:xfrm>
            <a:off x="3006396" y="3117558"/>
            <a:ext cx="785155" cy="369332"/>
          </a:xfrm>
          <a:prstGeom prst="rect">
            <a:avLst/>
          </a:prstGeom>
          <a:noFill/>
        </p:spPr>
        <p:txBody>
          <a:bodyPr wrap="square" rtlCol="0">
            <a:spAutoFit/>
          </a:bodyPr>
          <a:lstStyle/>
          <a:p>
            <a:r>
              <a:rPr lang="en-US" dirty="0">
                <a:solidFill>
                  <a:schemeClr val="tx2"/>
                </a:solidFill>
                <a:latin typeface="+mj-lt"/>
              </a:rPr>
              <a:t>Costs</a:t>
            </a:r>
          </a:p>
        </p:txBody>
      </p:sp>
      <p:sp>
        <p:nvSpPr>
          <p:cNvPr id="13" name="TextBox 12">
            <a:extLst>
              <a:ext uri="{FF2B5EF4-FFF2-40B4-BE49-F238E27FC236}">
                <a16:creationId xmlns:a16="http://schemas.microsoft.com/office/drawing/2014/main" id="{33FDB410-CDFF-ABA0-9029-C10B817DEDD7}"/>
              </a:ext>
            </a:extLst>
          </p:cNvPr>
          <p:cNvSpPr txBox="1"/>
          <p:nvPr/>
        </p:nvSpPr>
        <p:spPr>
          <a:xfrm>
            <a:off x="3213348" y="3527086"/>
            <a:ext cx="1536779" cy="646331"/>
          </a:xfrm>
          <a:prstGeom prst="rect">
            <a:avLst/>
          </a:prstGeom>
          <a:noFill/>
        </p:spPr>
        <p:txBody>
          <a:bodyPr wrap="square" rtlCol="0">
            <a:spAutoFit/>
          </a:bodyPr>
          <a:lstStyle/>
          <a:p>
            <a:r>
              <a:rPr lang="en-US" dirty="0">
                <a:solidFill>
                  <a:schemeClr val="tx2"/>
                </a:solidFill>
                <a:latin typeface="+mj-lt"/>
              </a:rPr>
              <a:t>Student Preferences</a:t>
            </a:r>
          </a:p>
        </p:txBody>
      </p:sp>
      <p:sp>
        <p:nvSpPr>
          <p:cNvPr id="14" name="Arrow: Circular 13">
            <a:extLst>
              <a:ext uri="{FF2B5EF4-FFF2-40B4-BE49-F238E27FC236}">
                <a16:creationId xmlns:a16="http://schemas.microsoft.com/office/drawing/2014/main" id="{302D006C-E382-5E57-088E-0320713A0C2A}"/>
              </a:ext>
            </a:extLst>
          </p:cNvPr>
          <p:cNvSpPr/>
          <p:nvPr/>
        </p:nvSpPr>
        <p:spPr>
          <a:xfrm rot="14595550" flipH="1">
            <a:off x="3422320" y="2609766"/>
            <a:ext cx="978408" cy="978408"/>
          </a:xfrm>
          <a:prstGeom prst="circularArrow">
            <a:avLst>
              <a:gd name="adj1" fmla="val 12500"/>
              <a:gd name="adj2" fmla="val 1142319"/>
              <a:gd name="adj3" fmla="val 20457681"/>
              <a:gd name="adj4" fmla="val 17582642"/>
              <a:gd name="adj5" fmla="val 2110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B2271FBD-D2C9-7E64-268B-4F4D200A3412}"/>
              </a:ext>
            </a:extLst>
          </p:cNvPr>
          <p:cNvSpPr txBox="1"/>
          <p:nvPr/>
        </p:nvSpPr>
        <p:spPr>
          <a:xfrm>
            <a:off x="2290359" y="1860415"/>
            <a:ext cx="1301687" cy="369332"/>
          </a:xfrm>
          <a:prstGeom prst="rect">
            <a:avLst/>
          </a:prstGeom>
          <a:noFill/>
        </p:spPr>
        <p:txBody>
          <a:bodyPr wrap="square" rtlCol="0">
            <a:spAutoFit/>
          </a:bodyPr>
          <a:lstStyle/>
          <a:p>
            <a:r>
              <a:rPr lang="en-US" dirty="0">
                <a:solidFill>
                  <a:schemeClr val="tx2"/>
                </a:solidFill>
                <a:latin typeface="+mj-lt"/>
              </a:rPr>
              <a:t>Availability</a:t>
            </a:r>
          </a:p>
        </p:txBody>
      </p:sp>
      <p:sp>
        <p:nvSpPr>
          <p:cNvPr id="16" name="Arrow: Circular 15">
            <a:extLst>
              <a:ext uri="{FF2B5EF4-FFF2-40B4-BE49-F238E27FC236}">
                <a16:creationId xmlns:a16="http://schemas.microsoft.com/office/drawing/2014/main" id="{5E0B7240-7D5A-BEAB-C166-E1F4F39E390A}"/>
              </a:ext>
            </a:extLst>
          </p:cNvPr>
          <p:cNvSpPr/>
          <p:nvPr/>
        </p:nvSpPr>
        <p:spPr>
          <a:xfrm rot="7004450" flipH="1" flipV="1">
            <a:off x="3274047" y="1816994"/>
            <a:ext cx="978408" cy="978408"/>
          </a:xfrm>
          <a:prstGeom prst="circularArrow">
            <a:avLst>
              <a:gd name="adj1" fmla="val 12500"/>
              <a:gd name="adj2" fmla="val 1142319"/>
              <a:gd name="adj3" fmla="val 20457681"/>
              <a:gd name="adj4" fmla="val 17582642"/>
              <a:gd name="adj5" fmla="val 2110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Arrow: Circular 16">
            <a:extLst>
              <a:ext uri="{FF2B5EF4-FFF2-40B4-BE49-F238E27FC236}">
                <a16:creationId xmlns:a16="http://schemas.microsoft.com/office/drawing/2014/main" id="{1C413BCD-6159-4977-F09A-0D6B562060D7}"/>
              </a:ext>
            </a:extLst>
          </p:cNvPr>
          <p:cNvSpPr/>
          <p:nvPr/>
        </p:nvSpPr>
        <p:spPr>
          <a:xfrm rot="7004450" flipH="1" flipV="1">
            <a:off x="5729090" y="1167087"/>
            <a:ext cx="978408" cy="978408"/>
          </a:xfrm>
          <a:prstGeom prst="circularArrow">
            <a:avLst>
              <a:gd name="adj1" fmla="val 12500"/>
              <a:gd name="adj2" fmla="val 1142319"/>
              <a:gd name="adj3" fmla="val 20457681"/>
              <a:gd name="adj4" fmla="val 17582642"/>
              <a:gd name="adj5" fmla="val 2110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a:extLst>
              <a:ext uri="{FF2B5EF4-FFF2-40B4-BE49-F238E27FC236}">
                <a16:creationId xmlns:a16="http://schemas.microsoft.com/office/drawing/2014/main" id="{ECF3D48E-3CA3-37E6-3ACA-9A8B9E9F31A2}"/>
              </a:ext>
            </a:extLst>
          </p:cNvPr>
          <p:cNvSpPr txBox="1"/>
          <p:nvPr/>
        </p:nvSpPr>
        <p:spPr>
          <a:xfrm>
            <a:off x="6388358" y="1235805"/>
            <a:ext cx="2286000" cy="369332"/>
          </a:xfrm>
          <a:prstGeom prst="rect">
            <a:avLst/>
          </a:prstGeom>
          <a:noFill/>
        </p:spPr>
        <p:txBody>
          <a:bodyPr wrap="square" rtlCol="0">
            <a:spAutoFit/>
          </a:bodyPr>
          <a:lstStyle/>
          <a:p>
            <a:r>
              <a:rPr lang="en-US" dirty="0">
                <a:solidFill>
                  <a:schemeClr val="tx2"/>
                </a:solidFill>
                <a:latin typeface="+mj-lt"/>
              </a:rPr>
              <a:t>Scope 3 Commitments</a:t>
            </a:r>
          </a:p>
        </p:txBody>
      </p:sp>
      <p:sp>
        <p:nvSpPr>
          <p:cNvPr id="19" name="TextBox 18">
            <a:extLst>
              <a:ext uri="{FF2B5EF4-FFF2-40B4-BE49-F238E27FC236}">
                <a16:creationId xmlns:a16="http://schemas.microsoft.com/office/drawing/2014/main" id="{2A12A33E-7B86-4A33-5C76-FBA26BA59FA5}"/>
              </a:ext>
            </a:extLst>
          </p:cNvPr>
          <p:cNvSpPr txBox="1"/>
          <p:nvPr/>
        </p:nvSpPr>
        <p:spPr>
          <a:xfrm>
            <a:off x="6625689" y="2096182"/>
            <a:ext cx="2560333" cy="369332"/>
          </a:xfrm>
          <a:prstGeom prst="rect">
            <a:avLst/>
          </a:prstGeom>
          <a:noFill/>
        </p:spPr>
        <p:txBody>
          <a:bodyPr wrap="square" rtlCol="0">
            <a:spAutoFit/>
          </a:bodyPr>
          <a:lstStyle/>
          <a:p>
            <a:r>
              <a:rPr lang="en-US" dirty="0">
                <a:solidFill>
                  <a:schemeClr val="tx2"/>
                </a:solidFill>
                <a:latin typeface="+mj-lt"/>
              </a:rPr>
              <a:t>Waste Reduction Goals</a:t>
            </a:r>
          </a:p>
        </p:txBody>
      </p:sp>
      <p:sp>
        <p:nvSpPr>
          <p:cNvPr id="20" name="TextBox 19">
            <a:extLst>
              <a:ext uri="{FF2B5EF4-FFF2-40B4-BE49-F238E27FC236}">
                <a16:creationId xmlns:a16="http://schemas.microsoft.com/office/drawing/2014/main" id="{CDE537FE-155C-44AA-0F41-CE27EB77860B}"/>
              </a:ext>
            </a:extLst>
          </p:cNvPr>
          <p:cNvSpPr txBox="1"/>
          <p:nvPr/>
        </p:nvSpPr>
        <p:spPr>
          <a:xfrm>
            <a:off x="6676130" y="2967049"/>
            <a:ext cx="2560333" cy="1477328"/>
          </a:xfrm>
          <a:prstGeom prst="rect">
            <a:avLst/>
          </a:prstGeom>
          <a:noFill/>
        </p:spPr>
        <p:txBody>
          <a:bodyPr wrap="square" rtlCol="0">
            <a:spAutoFit/>
          </a:bodyPr>
          <a:lstStyle/>
          <a:p>
            <a:r>
              <a:rPr lang="en-US" dirty="0">
                <a:solidFill>
                  <a:schemeClr val="tx2"/>
                </a:solidFill>
                <a:latin typeface="+mj-lt"/>
              </a:rPr>
              <a:t>Reporting:</a:t>
            </a:r>
          </a:p>
          <a:p>
            <a:pPr marL="285750" indent="-285750">
              <a:buFont typeface="Arial" panose="020B0604020202020204" pitchFamily="34" charset="0"/>
              <a:buChar char="•"/>
            </a:pPr>
            <a:r>
              <a:rPr lang="en-US" dirty="0">
                <a:solidFill>
                  <a:schemeClr val="tx2"/>
                </a:solidFill>
                <a:latin typeface="+mj-lt"/>
              </a:rPr>
              <a:t>AASHE STARS</a:t>
            </a:r>
          </a:p>
          <a:p>
            <a:pPr marL="285750" indent="-285750">
              <a:buFont typeface="Arial" panose="020B0604020202020204" pitchFamily="34" charset="0"/>
              <a:buChar char="•"/>
            </a:pPr>
            <a:r>
              <a:rPr lang="en-US" dirty="0">
                <a:solidFill>
                  <a:schemeClr val="tx2"/>
                </a:solidFill>
                <a:latin typeface="+mj-lt"/>
              </a:rPr>
              <a:t>WRI Cool Food Pledge </a:t>
            </a:r>
          </a:p>
          <a:p>
            <a:pPr marL="285750" indent="-285750">
              <a:buFont typeface="Arial" panose="020B0604020202020204" pitchFamily="34" charset="0"/>
              <a:buChar char="•"/>
            </a:pPr>
            <a:r>
              <a:rPr lang="en-US" dirty="0">
                <a:solidFill>
                  <a:schemeClr val="tx2"/>
                </a:solidFill>
                <a:latin typeface="+mj-lt"/>
              </a:rPr>
              <a:t>SIMAP</a:t>
            </a:r>
          </a:p>
          <a:p>
            <a:pPr marL="285750" indent="-285750">
              <a:buFont typeface="Arial" panose="020B0604020202020204" pitchFamily="34" charset="0"/>
              <a:buChar char="•"/>
            </a:pPr>
            <a:r>
              <a:rPr lang="en-US" dirty="0">
                <a:solidFill>
                  <a:schemeClr val="tx2"/>
                </a:solidFill>
                <a:latin typeface="+mj-lt"/>
              </a:rPr>
              <a:t>Etc.</a:t>
            </a:r>
          </a:p>
        </p:txBody>
      </p:sp>
      <p:sp>
        <p:nvSpPr>
          <p:cNvPr id="21" name="Arrow: Circular 20">
            <a:extLst>
              <a:ext uri="{FF2B5EF4-FFF2-40B4-BE49-F238E27FC236}">
                <a16:creationId xmlns:a16="http://schemas.microsoft.com/office/drawing/2014/main" id="{026BC8F3-4348-1CAA-BA2D-71EF849B64E0}"/>
              </a:ext>
            </a:extLst>
          </p:cNvPr>
          <p:cNvSpPr/>
          <p:nvPr/>
        </p:nvSpPr>
        <p:spPr>
          <a:xfrm rot="14595550" flipH="1">
            <a:off x="5965505" y="1597007"/>
            <a:ext cx="978408" cy="978408"/>
          </a:xfrm>
          <a:prstGeom prst="circularArrow">
            <a:avLst>
              <a:gd name="adj1" fmla="val 12500"/>
              <a:gd name="adj2" fmla="val 1142319"/>
              <a:gd name="adj3" fmla="val 20457681"/>
              <a:gd name="adj4" fmla="val 17582642"/>
              <a:gd name="adj5" fmla="val 2110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Arrow: Circular 21">
            <a:extLst>
              <a:ext uri="{FF2B5EF4-FFF2-40B4-BE49-F238E27FC236}">
                <a16:creationId xmlns:a16="http://schemas.microsoft.com/office/drawing/2014/main" id="{4D4EA177-B2A9-A051-A284-67E9B1C058A7}"/>
              </a:ext>
            </a:extLst>
          </p:cNvPr>
          <p:cNvSpPr/>
          <p:nvPr/>
        </p:nvSpPr>
        <p:spPr>
          <a:xfrm rot="13144416" flipH="1">
            <a:off x="5985050" y="2538443"/>
            <a:ext cx="978408" cy="978408"/>
          </a:xfrm>
          <a:prstGeom prst="circularArrow">
            <a:avLst>
              <a:gd name="adj1" fmla="val 12500"/>
              <a:gd name="adj2" fmla="val 1142319"/>
              <a:gd name="adj3" fmla="val 20457681"/>
              <a:gd name="adj4" fmla="val 14740917"/>
              <a:gd name="adj5" fmla="val 2110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EE22B316-B5E5-FEE5-A6DF-94580718E584}"/>
              </a:ext>
            </a:extLst>
          </p:cNvPr>
          <p:cNvSpPr txBox="1"/>
          <p:nvPr/>
        </p:nvSpPr>
        <p:spPr>
          <a:xfrm>
            <a:off x="1510115" y="2290074"/>
            <a:ext cx="2170531" cy="369332"/>
          </a:xfrm>
          <a:prstGeom prst="rect">
            <a:avLst/>
          </a:prstGeom>
          <a:noFill/>
        </p:spPr>
        <p:txBody>
          <a:bodyPr wrap="square" rtlCol="0">
            <a:spAutoFit/>
          </a:bodyPr>
          <a:lstStyle/>
          <a:p>
            <a:r>
              <a:rPr lang="en-US" dirty="0">
                <a:solidFill>
                  <a:schemeClr val="tx2"/>
                </a:solidFill>
                <a:latin typeface="+mj-lt"/>
              </a:rPr>
              <a:t>Dietary Restrictions</a:t>
            </a:r>
          </a:p>
        </p:txBody>
      </p:sp>
      <p:sp>
        <p:nvSpPr>
          <p:cNvPr id="24" name="Arrow: Circular 23">
            <a:extLst>
              <a:ext uri="{FF2B5EF4-FFF2-40B4-BE49-F238E27FC236}">
                <a16:creationId xmlns:a16="http://schemas.microsoft.com/office/drawing/2014/main" id="{C0C6D0D4-DD7C-EE00-1442-87D8C17D2824}"/>
              </a:ext>
            </a:extLst>
          </p:cNvPr>
          <p:cNvSpPr/>
          <p:nvPr/>
        </p:nvSpPr>
        <p:spPr>
          <a:xfrm rot="5956130" flipH="1" flipV="1">
            <a:off x="3293521" y="2298674"/>
            <a:ext cx="978408" cy="978408"/>
          </a:xfrm>
          <a:prstGeom prst="circularArrow">
            <a:avLst>
              <a:gd name="adj1" fmla="val 12500"/>
              <a:gd name="adj2" fmla="val 1142319"/>
              <a:gd name="adj3" fmla="val 20457681"/>
              <a:gd name="adj4" fmla="val 18135112"/>
              <a:gd name="adj5" fmla="val 2110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itle 3">
            <a:extLst>
              <a:ext uri="{FF2B5EF4-FFF2-40B4-BE49-F238E27FC236}">
                <a16:creationId xmlns:a16="http://schemas.microsoft.com/office/drawing/2014/main" id="{443A59B6-D696-80B4-8A90-2B95AFDB4306}"/>
              </a:ext>
            </a:extLst>
          </p:cNvPr>
          <p:cNvSpPr>
            <a:spLocks noGrp="1"/>
          </p:cNvSpPr>
          <p:nvPr>
            <p:ph type="title"/>
          </p:nvPr>
        </p:nvSpPr>
        <p:spPr>
          <a:xfrm>
            <a:off x="180940" y="120612"/>
            <a:ext cx="9448800" cy="914929"/>
          </a:xfrm>
        </p:spPr>
        <p:txBody>
          <a:bodyPr>
            <a:normAutofit fontScale="90000"/>
          </a:bodyPr>
          <a:lstStyle/>
          <a:p>
            <a:r>
              <a:rPr lang="en-US" dirty="0"/>
              <a:t>Factors Influencing Food Purchasing at Universities are Varied and Complex</a:t>
            </a:r>
          </a:p>
        </p:txBody>
      </p:sp>
      <p:sp>
        <p:nvSpPr>
          <p:cNvPr id="2" name="TextBox 1">
            <a:extLst>
              <a:ext uri="{FF2B5EF4-FFF2-40B4-BE49-F238E27FC236}">
                <a16:creationId xmlns:a16="http://schemas.microsoft.com/office/drawing/2014/main" id="{F9CFA601-B0E0-2F0F-E9F5-2343925DFA9B}"/>
              </a:ext>
            </a:extLst>
          </p:cNvPr>
          <p:cNvSpPr txBox="1"/>
          <p:nvPr/>
        </p:nvSpPr>
        <p:spPr>
          <a:xfrm>
            <a:off x="1590578" y="4835714"/>
            <a:ext cx="2129109" cy="461665"/>
          </a:xfrm>
          <a:prstGeom prst="rect">
            <a:avLst/>
          </a:prstGeom>
          <a:noFill/>
        </p:spPr>
        <p:txBody>
          <a:bodyPr wrap="none" rtlCol="0">
            <a:spAutoFit/>
          </a:bodyPr>
          <a:lstStyle/>
          <a:p>
            <a:r>
              <a:rPr lang="en-US" sz="2400" dirty="0">
                <a:solidFill>
                  <a:schemeClr val="tx2"/>
                </a:solidFill>
                <a:latin typeface="+mj-lt"/>
              </a:rPr>
              <a:t>Dining Hall Side</a:t>
            </a:r>
          </a:p>
        </p:txBody>
      </p:sp>
      <p:sp>
        <p:nvSpPr>
          <p:cNvPr id="4" name="TextBox 3">
            <a:extLst>
              <a:ext uri="{FF2B5EF4-FFF2-40B4-BE49-F238E27FC236}">
                <a16:creationId xmlns:a16="http://schemas.microsoft.com/office/drawing/2014/main" id="{1A23C2A7-B2DF-83EC-D575-EAE4D566C90F}"/>
              </a:ext>
            </a:extLst>
          </p:cNvPr>
          <p:cNvSpPr txBox="1"/>
          <p:nvPr/>
        </p:nvSpPr>
        <p:spPr>
          <a:xfrm>
            <a:off x="5907068" y="4822223"/>
            <a:ext cx="3661900" cy="461665"/>
          </a:xfrm>
          <a:prstGeom prst="rect">
            <a:avLst/>
          </a:prstGeom>
          <a:noFill/>
        </p:spPr>
        <p:txBody>
          <a:bodyPr wrap="none" rtlCol="0">
            <a:spAutoFit/>
          </a:bodyPr>
          <a:lstStyle/>
          <a:p>
            <a:r>
              <a:rPr lang="en-US" sz="2400" dirty="0">
                <a:solidFill>
                  <a:schemeClr val="tx2"/>
                </a:solidFill>
                <a:latin typeface="+mj-lt"/>
              </a:rPr>
              <a:t>Administrative Side/Metrics</a:t>
            </a:r>
          </a:p>
        </p:txBody>
      </p:sp>
      <p:sp>
        <p:nvSpPr>
          <p:cNvPr id="9" name="TextBox 8">
            <a:extLst>
              <a:ext uri="{FF2B5EF4-FFF2-40B4-BE49-F238E27FC236}">
                <a16:creationId xmlns:a16="http://schemas.microsoft.com/office/drawing/2014/main" id="{4C689F8E-5863-2FB0-F7EE-4D6FE83DCDAC}"/>
              </a:ext>
            </a:extLst>
          </p:cNvPr>
          <p:cNvSpPr txBox="1"/>
          <p:nvPr/>
        </p:nvSpPr>
        <p:spPr>
          <a:xfrm>
            <a:off x="1443752" y="2725914"/>
            <a:ext cx="2212413" cy="369332"/>
          </a:xfrm>
          <a:prstGeom prst="rect">
            <a:avLst/>
          </a:prstGeom>
          <a:noFill/>
        </p:spPr>
        <p:txBody>
          <a:bodyPr wrap="square" rtlCol="0">
            <a:spAutoFit/>
          </a:bodyPr>
          <a:lstStyle/>
          <a:p>
            <a:r>
              <a:rPr lang="en-US" dirty="0">
                <a:solidFill>
                  <a:schemeClr val="tx2"/>
                </a:solidFill>
                <a:latin typeface="+mj-lt"/>
              </a:rPr>
              <a:t>Religious Constraints</a:t>
            </a:r>
          </a:p>
        </p:txBody>
      </p:sp>
      <p:sp>
        <p:nvSpPr>
          <p:cNvPr id="27" name="Arrow: Circular 26">
            <a:extLst>
              <a:ext uri="{FF2B5EF4-FFF2-40B4-BE49-F238E27FC236}">
                <a16:creationId xmlns:a16="http://schemas.microsoft.com/office/drawing/2014/main" id="{A2EAC9B8-D6EB-4F75-6F6A-434C2CD345D1}"/>
              </a:ext>
            </a:extLst>
          </p:cNvPr>
          <p:cNvSpPr/>
          <p:nvPr/>
        </p:nvSpPr>
        <p:spPr>
          <a:xfrm rot="14595550" flipH="1">
            <a:off x="3286934" y="2218122"/>
            <a:ext cx="978408" cy="978408"/>
          </a:xfrm>
          <a:prstGeom prst="circularArrow">
            <a:avLst>
              <a:gd name="adj1" fmla="val 12500"/>
              <a:gd name="adj2" fmla="val 1142319"/>
              <a:gd name="adj3" fmla="val 20457681"/>
              <a:gd name="adj4" fmla="val 17582642"/>
              <a:gd name="adj5" fmla="val 2110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8829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95B73D-003A-415E-A44F-2278C937C312}"/>
              </a:ext>
            </a:extLst>
          </p:cNvPr>
          <p:cNvSpPr>
            <a:spLocks noGrp="1"/>
          </p:cNvSpPr>
          <p:nvPr>
            <p:ph type="sldNum" sz="quarter" idx="11"/>
          </p:nvPr>
        </p:nvSpPr>
        <p:spPr>
          <a:xfrm>
            <a:off x="7728992" y="5272988"/>
            <a:ext cx="2286000" cy="303212"/>
          </a:xfrm>
        </p:spPr>
        <p:txBody>
          <a:bodyPr/>
          <a:lstStyle/>
          <a:p>
            <a:fld id="{E81C8FB3-7ECE-46F6-9A01-9EDE11B6242B}" type="slidenum">
              <a:rPr lang="en-US" altLang="en-US" smtClean="0">
                <a:solidFill>
                  <a:schemeClr val="tx1"/>
                </a:solidFill>
              </a:rPr>
              <a:pPr/>
              <a:t>8</a:t>
            </a:fld>
            <a:endParaRPr lang="en-US" altLang="en-US" dirty="0">
              <a:solidFill>
                <a:schemeClr val="tx1"/>
              </a:solidFill>
            </a:endParaRPr>
          </a:p>
        </p:txBody>
      </p:sp>
      <p:grpSp>
        <p:nvGrpSpPr>
          <p:cNvPr id="8" name="Group 7">
            <a:extLst>
              <a:ext uri="{FF2B5EF4-FFF2-40B4-BE49-F238E27FC236}">
                <a16:creationId xmlns:a16="http://schemas.microsoft.com/office/drawing/2014/main" id="{EAACD96E-3098-1DDC-4861-965095FB8F81}"/>
              </a:ext>
            </a:extLst>
          </p:cNvPr>
          <p:cNvGrpSpPr/>
          <p:nvPr/>
        </p:nvGrpSpPr>
        <p:grpSpPr>
          <a:xfrm>
            <a:off x="-155350" y="670145"/>
            <a:ext cx="10160000" cy="5520070"/>
            <a:chOff x="4138" y="64084"/>
            <a:chExt cx="10160000" cy="5520070"/>
          </a:xfrm>
        </p:grpSpPr>
        <p:graphicFrame>
          <p:nvGraphicFramePr>
            <p:cNvPr id="5" name="Diagram 4">
              <a:extLst>
                <a:ext uri="{FF2B5EF4-FFF2-40B4-BE49-F238E27FC236}">
                  <a16:creationId xmlns:a16="http://schemas.microsoft.com/office/drawing/2014/main" id="{CAFF187D-779B-423B-A99B-7E915DCAD54D}"/>
                </a:ext>
              </a:extLst>
            </p:cNvPr>
            <p:cNvGraphicFramePr/>
            <p:nvPr>
              <p:extLst>
                <p:ext uri="{D42A27DB-BD31-4B8C-83A1-F6EECF244321}">
                  <p14:modId xmlns:p14="http://schemas.microsoft.com/office/powerpoint/2010/main" val="1921001274"/>
                </p:ext>
              </p:extLst>
            </p:nvPr>
          </p:nvGraphicFramePr>
          <p:xfrm>
            <a:off x="4138" y="64084"/>
            <a:ext cx="10160000" cy="4525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B9BE19CB-6774-E658-37BF-D92354A1D426}"/>
                </a:ext>
              </a:extLst>
            </p:cNvPr>
            <p:cNvSpPr txBox="1"/>
            <p:nvPr/>
          </p:nvSpPr>
          <p:spPr>
            <a:xfrm>
              <a:off x="5943607" y="1213727"/>
              <a:ext cx="3902148" cy="4370427"/>
            </a:xfrm>
            <a:prstGeom prst="rect">
              <a:avLst/>
            </a:prstGeom>
            <a:noFill/>
          </p:spPr>
          <p:txBody>
            <a:bodyPr wrap="square" numCol="2" rtlCol="0">
              <a:spAutoFit/>
            </a:bodyPr>
            <a:lstStyle/>
            <a:p>
              <a:pPr lvl="0">
                <a:buNone/>
              </a:pPr>
              <a:r>
                <a:rPr lang="en-US" sz="1800" dirty="0">
                  <a:solidFill>
                    <a:schemeClr val="bg1"/>
                  </a:solidFill>
                  <a:latin typeface="+mj-lt"/>
                </a:rPr>
                <a:t>Upstream</a:t>
              </a:r>
              <a:endParaRPr lang="en-US" sz="1600" dirty="0">
                <a:solidFill>
                  <a:schemeClr val="bg1"/>
                </a:solidFill>
                <a:latin typeface="+mj-lt"/>
              </a:endParaRPr>
            </a:p>
            <a:p>
              <a:pPr marL="117475" lvl="1"/>
              <a:r>
                <a:rPr lang="en-US" sz="1400" dirty="0">
                  <a:solidFill>
                    <a:schemeClr val="bg1"/>
                  </a:solidFill>
                  <a:latin typeface="+mj-lt"/>
                </a:rPr>
                <a:t>Purchased Goods and Services</a:t>
              </a:r>
            </a:p>
            <a:p>
              <a:pPr marL="117475" lvl="1"/>
              <a:r>
                <a:rPr lang="en-US" sz="1400" dirty="0">
                  <a:solidFill>
                    <a:schemeClr val="bg1"/>
                  </a:solidFill>
                  <a:latin typeface="+mj-lt"/>
                </a:rPr>
                <a:t>Capital Goods</a:t>
              </a:r>
            </a:p>
            <a:p>
              <a:pPr marL="117475" lvl="1"/>
              <a:r>
                <a:rPr lang="en-US" sz="1400" dirty="0">
                  <a:solidFill>
                    <a:schemeClr val="bg1"/>
                  </a:solidFill>
                  <a:latin typeface="+mj-lt"/>
                </a:rPr>
                <a:t>Fuel and Energy Related Activities</a:t>
              </a:r>
            </a:p>
            <a:p>
              <a:pPr marL="117475" lvl="1"/>
              <a:r>
                <a:rPr lang="en-US" sz="1400" dirty="0">
                  <a:solidFill>
                    <a:schemeClr val="bg1"/>
                  </a:solidFill>
                  <a:latin typeface="+mj-lt"/>
                </a:rPr>
                <a:t>Transportation and Distribution</a:t>
              </a:r>
            </a:p>
            <a:p>
              <a:pPr marL="117475" lvl="1"/>
              <a:r>
                <a:rPr lang="en-US" sz="1400" dirty="0">
                  <a:solidFill>
                    <a:schemeClr val="bg1"/>
                  </a:solidFill>
                  <a:latin typeface="+mj-lt"/>
                </a:rPr>
                <a:t>Waste Generated in Operations</a:t>
              </a:r>
            </a:p>
            <a:p>
              <a:pPr marL="117475" lvl="1"/>
              <a:r>
                <a:rPr lang="en-US" sz="1400" dirty="0">
                  <a:solidFill>
                    <a:schemeClr val="bg1"/>
                  </a:solidFill>
                  <a:latin typeface="+mj-lt"/>
                </a:rPr>
                <a:t>Business Travel</a:t>
              </a:r>
            </a:p>
            <a:p>
              <a:pPr marL="117475" lvl="1"/>
              <a:r>
                <a:rPr lang="en-US" sz="1400" dirty="0">
                  <a:solidFill>
                    <a:schemeClr val="bg1"/>
                  </a:solidFill>
                  <a:latin typeface="+mj-lt"/>
                </a:rPr>
                <a:t>Employee Commuting</a:t>
              </a:r>
            </a:p>
            <a:p>
              <a:pPr marL="117475" lvl="1"/>
              <a:r>
                <a:rPr lang="en-US" sz="1400" dirty="0">
                  <a:solidFill>
                    <a:schemeClr val="bg1"/>
                  </a:solidFill>
                  <a:latin typeface="+mj-lt"/>
                </a:rPr>
                <a:t>Leased Assets</a:t>
              </a:r>
            </a:p>
            <a:p>
              <a:pPr lvl="1"/>
              <a:endParaRPr lang="en-US" sz="1400" dirty="0">
                <a:solidFill>
                  <a:schemeClr val="bg1"/>
                </a:solidFill>
                <a:latin typeface="+mj-lt"/>
              </a:endParaRPr>
            </a:p>
            <a:p>
              <a:pPr lvl="1"/>
              <a:endParaRPr lang="en-US" sz="1400" dirty="0">
                <a:solidFill>
                  <a:schemeClr val="bg1"/>
                </a:solidFill>
                <a:latin typeface="+mj-lt"/>
              </a:endParaRPr>
            </a:p>
            <a:p>
              <a:pPr lvl="1"/>
              <a:endParaRPr lang="en-US" sz="1400" dirty="0">
                <a:solidFill>
                  <a:schemeClr val="bg1"/>
                </a:solidFill>
                <a:latin typeface="+mj-lt"/>
              </a:endParaRPr>
            </a:p>
            <a:p>
              <a:pPr lvl="1"/>
              <a:endParaRPr lang="en-US" sz="1400" dirty="0">
                <a:solidFill>
                  <a:schemeClr val="bg1"/>
                </a:solidFill>
                <a:latin typeface="+mj-lt"/>
              </a:endParaRPr>
            </a:p>
            <a:p>
              <a:pPr lvl="1"/>
              <a:endParaRPr lang="en-US" sz="1400" dirty="0">
                <a:solidFill>
                  <a:schemeClr val="bg1"/>
                </a:solidFill>
                <a:latin typeface="+mj-lt"/>
              </a:endParaRPr>
            </a:p>
            <a:p>
              <a:pPr lvl="1"/>
              <a:endParaRPr lang="en-US" sz="1400" dirty="0">
                <a:solidFill>
                  <a:schemeClr val="bg1"/>
                </a:solidFill>
                <a:latin typeface="+mj-lt"/>
              </a:endParaRPr>
            </a:p>
            <a:p>
              <a:pPr lvl="0" indent="117475">
                <a:buNone/>
              </a:pPr>
              <a:r>
                <a:rPr lang="en-US" sz="1800" dirty="0">
                  <a:solidFill>
                    <a:schemeClr val="bg1"/>
                  </a:solidFill>
                  <a:latin typeface="+mj-lt"/>
                </a:rPr>
                <a:t>Downstream</a:t>
              </a:r>
              <a:endParaRPr lang="en-US" sz="1400" dirty="0">
                <a:solidFill>
                  <a:schemeClr val="bg1"/>
                </a:solidFill>
                <a:latin typeface="+mj-lt"/>
              </a:endParaRPr>
            </a:p>
            <a:p>
              <a:pPr marL="169863" lvl="1"/>
              <a:r>
                <a:rPr lang="en-US" sz="1400" dirty="0">
                  <a:solidFill>
                    <a:schemeClr val="bg1"/>
                  </a:solidFill>
                  <a:latin typeface="+mj-lt"/>
                </a:rPr>
                <a:t>Transportation and Distribution</a:t>
              </a:r>
            </a:p>
            <a:p>
              <a:pPr marL="169863" lvl="1"/>
              <a:r>
                <a:rPr lang="en-US" sz="1400" dirty="0">
                  <a:solidFill>
                    <a:schemeClr val="bg1"/>
                  </a:solidFill>
                  <a:latin typeface="+mj-lt"/>
                </a:rPr>
                <a:t>Processing of Sold Products</a:t>
              </a:r>
            </a:p>
            <a:p>
              <a:pPr marL="169863" lvl="1"/>
              <a:r>
                <a:rPr lang="en-US" sz="1400" dirty="0">
                  <a:solidFill>
                    <a:schemeClr val="bg1"/>
                  </a:solidFill>
                  <a:latin typeface="+mj-lt"/>
                </a:rPr>
                <a:t>Use of Sold Products</a:t>
              </a:r>
            </a:p>
            <a:p>
              <a:pPr marL="169863" lvl="1"/>
              <a:r>
                <a:rPr lang="en-US" sz="1400" dirty="0">
                  <a:solidFill>
                    <a:schemeClr val="bg1"/>
                  </a:solidFill>
                  <a:latin typeface="+mj-lt"/>
                </a:rPr>
                <a:t>End-of-life Treatment of Sold Products</a:t>
              </a:r>
            </a:p>
            <a:p>
              <a:pPr marL="169863" lvl="1"/>
              <a:r>
                <a:rPr lang="en-US" sz="1400" dirty="0">
                  <a:solidFill>
                    <a:schemeClr val="bg1"/>
                  </a:solidFill>
                  <a:latin typeface="+mj-lt"/>
                </a:rPr>
                <a:t>Leased Assets</a:t>
              </a:r>
            </a:p>
            <a:p>
              <a:pPr marL="169863" lvl="1"/>
              <a:r>
                <a:rPr lang="en-US" sz="1400" dirty="0">
                  <a:solidFill>
                    <a:schemeClr val="bg1"/>
                  </a:solidFill>
                  <a:latin typeface="+mj-lt"/>
                </a:rPr>
                <a:t>Franchises</a:t>
              </a:r>
            </a:p>
            <a:p>
              <a:pPr marL="169863" lvl="1"/>
              <a:r>
                <a:rPr lang="en-US" sz="1400" dirty="0">
                  <a:solidFill>
                    <a:schemeClr val="bg1"/>
                  </a:solidFill>
                  <a:latin typeface="+mj-lt"/>
                </a:rPr>
                <a:t>Investments</a:t>
              </a:r>
            </a:p>
            <a:p>
              <a:endParaRPr lang="en-US" dirty="0">
                <a:solidFill>
                  <a:schemeClr val="bg1"/>
                </a:solidFill>
                <a:latin typeface="+mj-lt"/>
              </a:endParaRPr>
            </a:p>
          </p:txBody>
        </p:sp>
      </p:grpSp>
      <p:sp>
        <p:nvSpPr>
          <p:cNvPr id="9" name="Title 1">
            <a:extLst>
              <a:ext uri="{FF2B5EF4-FFF2-40B4-BE49-F238E27FC236}">
                <a16:creationId xmlns:a16="http://schemas.microsoft.com/office/drawing/2014/main" id="{53A3EB85-FB9D-8B6C-B4CB-D884F32BDC90}"/>
              </a:ext>
            </a:extLst>
          </p:cNvPr>
          <p:cNvSpPr>
            <a:spLocks noGrp="1"/>
          </p:cNvSpPr>
          <p:nvPr>
            <p:ph type="title"/>
          </p:nvPr>
        </p:nvSpPr>
        <p:spPr>
          <a:xfrm>
            <a:off x="180753" y="212680"/>
            <a:ext cx="9979247" cy="914929"/>
          </a:xfrm>
        </p:spPr>
        <p:txBody>
          <a:bodyPr>
            <a:normAutofit fontScale="90000"/>
          </a:bodyPr>
          <a:lstStyle/>
          <a:p>
            <a:r>
              <a:rPr lang="en-US" sz="3600" dirty="0">
                <a:solidFill>
                  <a:srgbClr val="8C2021"/>
                </a:solidFill>
                <a:ea typeface="Calibri" panose="020F0502020204030204" pitchFamily="34" charset="0"/>
                <a:cs typeface="Times New Roman" panose="02020603050405020304" pitchFamily="18" charset="0"/>
              </a:rPr>
              <a:t>Scope of emissions are defined by level of control entity has on each category</a:t>
            </a:r>
            <a:br>
              <a:rPr lang="en-US" sz="3600" dirty="0">
                <a:solidFill>
                  <a:srgbClr val="8C2021"/>
                </a:solidFill>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242531912"/>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6A1A81-F29C-B1E6-EAE4-88B837D70AF6}"/>
              </a:ext>
            </a:extLst>
          </p:cNvPr>
          <p:cNvSpPr>
            <a:spLocks noGrp="1"/>
          </p:cNvSpPr>
          <p:nvPr>
            <p:ph type="title"/>
          </p:nvPr>
        </p:nvSpPr>
        <p:spPr>
          <a:xfrm>
            <a:off x="113016" y="304272"/>
            <a:ext cx="10046984" cy="914929"/>
          </a:xfrm>
        </p:spPr>
        <p:txBody>
          <a:bodyPr>
            <a:normAutofit fontScale="90000"/>
          </a:bodyPr>
          <a:lstStyle/>
          <a:p>
            <a:r>
              <a:rPr lang="en-US" dirty="0"/>
              <a:t>Food is a significant contributor to anthropogenic emissions which cannot be mitigated without first being measured </a:t>
            </a:r>
          </a:p>
        </p:txBody>
      </p:sp>
      <p:sp>
        <p:nvSpPr>
          <p:cNvPr id="5" name="Text Placeholder 4">
            <a:extLst>
              <a:ext uri="{FF2B5EF4-FFF2-40B4-BE49-F238E27FC236}">
                <a16:creationId xmlns:a16="http://schemas.microsoft.com/office/drawing/2014/main" id="{8B5714CB-EC78-D5CE-EAA9-B9EA5A48D723}"/>
              </a:ext>
            </a:extLst>
          </p:cNvPr>
          <p:cNvSpPr>
            <a:spLocks noGrp="1"/>
          </p:cNvSpPr>
          <p:nvPr>
            <p:ph type="body" sz="quarter" idx="13"/>
          </p:nvPr>
        </p:nvSpPr>
        <p:spPr>
          <a:xfrm>
            <a:off x="356306" y="1633590"/>
            <a:ext cx="9448800" cy="3514481"/>
          </a:xfrm>
        </p:spPr>
        <p:txBody>
          <a:bodyPr>
            <a:normAutofit/>
          </a:bodyPr>
          <a:lstStyle/>
          <a:p>
            <a:r>
              <a:rPr lang="en-US" sz="2400" dirty="0">
                <a:solidFill>
                  <a:srgbClr val="8C2021"/>
                </a:solidFill>
                <a:latin typeface="+mj-lt"/>
                <a:ea typeface="Calibri" panose="020F0502020204030204" pitchFamily="34" charset="0"/>
                <a:cs typeface="Times New Roman" panose="02020603050405020304" pitchFamily="18" charset="0"/>
              </a:rPr>
              <a:t>Emissions from food production and consumption were  ~ </a:t>
            </a:r>
            <a:r>
              <a:rPr lang="en-US" sz="2400" b="1" dirty="0">
                <a:solidFill>
                  <a:srgbClr val="8C2021"/>
                </a:solidFill>
                <a:latin typeface="+mj-lt"/>
                <a:ea typeface="Calibri" panose="020F0502020204030204" pitchFamily="34" charset="0"/>
                <a:cs typeface="Times New Roman" panose="02020603050405020304" pitchFamily="18" charset="0"/>
              </a:rPr>
              <a:t>1/3rd of the 2015 global anthropogenic greenhouse gas emissions </a:t>
            </a:r>
            <a:r>
              <a:rPr lang="en-US" sz="2400" baseline="30000" dirty="0">
                <a:solidFill>
                  <a:srgbClr val="8C2021"/>
                </a:solidFill>
                <a:latin typeface="+mj-lt"/>
                <a:ea typeface="Calibri" panose="020F0502020204030204" pitchFamily="34" charset="0"/>
                <a:cs typeface="Times New Roman" panose="02020603050405020304" pitchFamily="18" charset="0"/>
              </a:rPr>
              <a:t>[1]</a:t>
            </a:r>
          </a:p>
          <a:p>
            <a:pPr>
              <a:spcBef>
                <a:spcPts val="1200"/>
              </a:spcBef>
            </a:pPr>
            <a:endParaRPr lang="en-US" sz="2400" baseline="30000" dirty="0">
              <a:solidFill>
                <a:srgbClr val="8C2021"/>
              </a:solidFill>
              <a:latin typeface="+mj-lt"/>
              <a:ea typeface="Calibri" panose="020F0502020204030204" pitchFamily="34" charset="0"/>
              <a:cs typeface="Times New Roman" panose="02020603050405020304" pitchFamily="18" charset="0"/>
            </a:endParaRPr>
          </a:p>
          <a:p>
            <a:r>
              <a:rPr lang="en-US" sz="2400" dirty="0">
                <a:solidFill>
                  <a:srgbClr val="8C2021"/>
                </a:solidFill>
                <a:latin typeface="+mj-lt"/>
                <a:ea typeface="Calibri" panose="020F0502020204030204" pitchFamily="34" charset="0"/>
                <a:cs typeface="Times New Roman" panose="02020603050405020304" pitchFamily="18" charset="0"/>
              </a:rPr>
              <a:t>Estimating institutions’ food purchasing carbon emissions is difficult because current methodologies require food purchases categorization</a:t>
            </a:r>
          </a:p>
          <a:p>
            <a:pPr>
              <a:spcBef>
                <a:spcPts val="1200"/>
              </a:spcBef>
            </a:pPr>
            <a:endParaRPr lang="en-US" sz="2400" baseline="30000" dirty="0">
              <a:solidFill>
                <a:srgbClr val="8C2021"/>
              </a:solidFill>
              <a:latin typeface="+mj-lt"/>
              <a:ea typeface="Calibri" panose="020F0502020204030204" pitchFamily="34" charset="0"/>
              <a:cs typeface="Times New Roman" panose="02020603050405020304" pitchFamily="18" charset="0"/>
            </a:endParaRPr>
          </a:p>
          <a:p>
            <a:r>
              <a:rPr lang="en-US" sz="2400" dirty="0">
                <a:solidFill>
                  <a:srgbClr val="8C2021"/>
                </a:solidFill>
                <a:latin typeface="+mj-lt"/>
                <a:ea typeface="Calibri" panose="020F0502020204030204" pitchFamily="34" charset="0"/>
                <a:cs typeface="Times New Roman" panose="02020603050405020304" pitchFamily="18" charset="0"/>
              </a:rPr>
              <a:t>Current approaches for estimating food emissions are </a:t>
            </a:r>
            <a:r>
              <a:rPr lang="en-US" sz="2400" b="1" dirty="0">
                <a:solidFill>
                  <a:srgbClr val="8C2021"/>
                </a:solidFill>
                <a:latin typeface="+mj-lt"/>
                <a:ea typeface="Calibri" panose="020F0502020204030204" pitchFamily="34" charset="0"/>
                <a:cs typeface="Times New Roman" panose="02020603050405020304" pitchFamily="18" charset="0"/>
              </a:rPr>
              <a:t>complicated,</a:t>
            </a:r>
            <a:r>
              <a:rPr lang="en-US" sz="2400" dirty="0">
                <a:solidFill>
                  <a:srgbClr val="8C2021"/>
                </a:solidFill>
                <a:latin typeface="+mj-lt"/>
                <a:ea typeface="Calibri" panose="020F0502020204030204" pitchFamily="34" charset="0"/>
                <a:cs typeface="Times New Roman" panose="02020603050405020304" pitchFamily="18" charset="0"/>
              </a:rPr>
              <a:t> </a:t>
            </a:r>
            <a:r>
              <a:rPr lang="en-US" sz="2400" b="1" dirty="0">
                <a:solidFill>
                  <a:srgbClr val="8C2021"/>
                </a:solidFill>
                <a:latin typeface="+mj-lt"/>
                <a:ea typeface="Calibri" panose="020F0502020204030204" pitchFamily="34" charset="0"/>
                <a:cs typeface="Times New Roman" panose="02020603050405020304" pitchFamily="18" charset="0"/>
              </a:rPr>
              <a:t>time-consuming, error-prone, and not reproducible</a:t>
            </a:r>
          </a:p>
          <a:p>
            <a:endParaRPr lang="en-US" dirty="0">
              <a:latin typeface="+mj-lt"/>
            </a:endParaRPr>
          </a:p>
        </p:txBody>
      </p:sp>
      <p:sp>
        <p:nvSpPr>
          <p:cNvPr id="2" name="TextBox 1">
            <a:extLst>
              <a:ext uri="{FF2B5EF4-FFF2-40B4-BE49-F238E27FC236}">
                <a16:creationId xmlns:a16="http://schemas.microsoft.com/office/drawing/2014/main" id="{DC1E92D0-CDD0-3429-E410-E1A67A447374}"/>
              </a:ext>
            </a:extLst>
          </p:cNvPr>
          <p:cNvSpPr txBox="1"/>
          <p:nvPr/>
        </p:nvSpPr>
        <p:spPr>
          <a:xfrm>
            <a:off x="2105248" y="5305647"/>
            <a:ext cx="7825562" cy="461665"/>
          </a:xfrm>
          <a:prstGeom prst="rect">
            <a:avLst/>
          </a:prstGeom>
          <a:noFill/>
        </p:spPr>
        <p:txBody>
          <a:bodyPr wrap="square" rtlCol="0">
            <a:spAutoFit/>
          </a:bodyPr>
          <a:lstStyle/>
          <a:p>
            <a:r>
              <a:rPr lang="en-US" sz="1200" dirty="0">
                <a:solidFill>
                  <a:schemeClr val="tx2"/>
                </a:solidFill>
              </a:rPr>
              <a:t>[1] </a:t>
            </a:r>
            <a:r>
              <a:rPr lang="en-US" sz="1200" b="0" i="0" dirty="0" err="1">
                <a:solidFill>
                  <a:srgbClr val="222222"/>
                </a:solidFill>
                <a:effectLst/>
                <a:latin typeface="-apple-system"/>
              </a:rPr>
              <a:t>Crippa</a:t>
            </a:r>
            <a:r>
              <a:rPr lang="en-US" sz="1200" b="0" i="0" dirty="0">
                <a:solidFill>
                  <a:srgbClr val="222222"/>
                </a:solidFill>
                <a:effectLst/>
                <a:latin typeface="-apple-system"/>
              </a:rPr>
              <a:t>, M., </a:t>
            </a:r>
            <a:r>
              <a:rPr lang="en-US" sz="1200" b="0" i="0" dirty="0" err="1">
                <a:solidFill>
                  <a:srgbClr val="222222"/>
                </a:solidFill>
                <a:effectLst/>
                <a:latin typeface="-apple-system"/>
              </a:rPr>
              <a:t>Solazzo</a:t>
            </a:r>
            <a:r>
              <a:rPr lang="en-US" sz="1200" b="0" i="0" dirty="0">
                <a:solidFill>
                  <a:srgbClr val="222222"/>
                </a:solidFill>
                <a:effectLst/>
                <a:latin typeface="-apple-system"/>
              </a:rPr>
              <a:t>, E., </a:t>
            </a:r>
            <a:r>
              <a:rPr lang="en-US" sz="1200" b="0" i="0" dirty="0" err="1">
                <a:solidFill>
                  <a:srgbClr val="222222"/>
                </a:solidFill>
                <a:effectLst/>
                <a:latin typeface="-apple-system"/>
              </a:rPr>
              <a:t>Guizzardi</a:t>
            </a:r>
            <a:r>
              <a:rPr lang="en-US" sz="1200" b="0" i="0" dirty="0">
                <a:solidFill>
                  <a:srgbClr val="222222"/>
                </a:solidFill>
                <a:effectLst/>
                <a:latin typeface="-apple-system"/>
              </a:rPr>
              <a:t>, D. </a:t>
            </a:r>
            <a:r>
              <a:rPr lang="en-US" sz="1200" b="0" i="1" dirty="0">
                <a:solidFill>
                  <a:srgbClr val="222222"/>
                </a:solidFill>
                <a:effectLst/>
                <a:latin typeface="-apple-system"/>
              </a:rPr>
              <a:t>et al.</a:t>
            </a:r>
            <a:r>
              <a:rPr lang="en-US" sz="1200" b="0" i="0" dirty="0">
                <a:solidFill>
                  <a:srgbClr val="222222"/>
                </a:solidFill>
                <a:effectLst/>
                <a:latin typeface="-apple-system"/>
              </a:rPr>
              <a:t> Food systems are responsible for a third of global anthropogenic GHG emissions. </a:t>
            </a:r>
            <a:r>
              <a:rPr lang="en-US" sz="1200" b="0" i="1" dirty="0">
                <a:solidFill>
                  <a:srgbClr val="222222"/>
                </a:solidFill>
                <a:effectLst/>
                <a:latin typeface="-apple-system"/>
              </a:rPr>
              <a:t>Nat Food</a:t>
            </a:r>
            <a:r>
              <a:rPr lang="en-US" sz="1200" b="0" i="0" dirty="0">
                <a:solidFill>
                  <a:srgbClr val="222222"/>
                </a:solidFill>
                <a:effectLst/>
                <a:latin typeface="-apple-system"/>
              </a:rPr>
              <a:t> </a:t>
            </a:r>
            <a:r>
              <a:rPr lang="en-US" sz="1200" b="1" i="0" dirty="0">
                <a:solidFill>
                  <a:srgbClr val="222222"/>
                </a:solidFill>
                <a:effectLst/>
                <a:latin typeface="-apple-system"/>
              </a:rPr>
              <a:t>2</a:t>
            </a:r>
            <a:r>
              <a:rPr lang="en-US" sz="1200" b="0" i="0" dirty="0">
                <a:solidFill>
                  <a:srgbClr val="222222"/>
                </a:solidFill>
                <a:effectLst/>
                <a:latin typeface="-apple-system"/>
              </a:rPr>
              <a:t>, 198–209 (2021). https://doi.org/10.1038/s43016-021-00225-9</a:t>
            </a:r>
            <a:endParaRPr lang="en-US" sz="1200" dirty="0"/>
          </a:p>
        </p:txBody>
      </p:sp>
    </p:spTree>
    <p:extLst>
      <p:ext uri="{BB962C8B-B14F-4D97-AF65-F5344CB8AC3E}">
        <p14:creationId xmlns:p14="http://schemas.microsoft.com/office/powerpoint/2010/main" val="2486227431"/>
      </p:ext>
    </p:extLst>
  </p:cSld>
  <p:clrMapOvr>
    <a:masterClrMapping/>
  </p:clrMapOvr>
</p:sld>
</file>

<file path=ppt/theme/theme1.xml><?xml version="1.0" encoding="utf-8"?>
<a:theme xmlns:a="http://schemas.openxmlformats.org/drawingml/2006/main" name="Office Theme">
  <a:themeElements>
    <a:clrScheme name="Stanford University">
      <a:dk1>
        <a:srgbClr val="8C1515"/>
      </a:dk1>
      <a:lt1>
        <a:srgbClr val="FFFFFF"/>
      </a:lt1>
      <a:dk2>
        <a:srgbClr val="2E2C28"/>
      </a:dk2>
      <a:lt2>
        <a:srgbClr val="E7E6E6"/>
      </a:lt2>
      <a:accent1>
        <a:srgbClr val="4198B5"/>
      </a:accent1>
      <a:accent2>
        <a:srgbClr val="FEC51D"/>
      </a:accent2>
      <a:accent3>
        <a:srgbClr val="610059"/>
      </a:accent3>
      <a:accent4>
        <a:srgbClr val="279989"/>
      </a:accent4>
      <a:accent5>
        <a:srgbClr val="E98300"/>
      </a:accent5>
      <a:accent6>
        <a:srgbClr val="175E54"/>
      </a:accent6>
      <a:hlink>
        <a:srgbClr val="007C92"/>
      </a:hlink>
      <a:folHlink>
        <a:srgbClr val="969696"/>
      </a:folHlink>
    </a:clrScheme>
    <a:fontScheme name="Office Them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_16x10_Powerpoint" id="{62E98C51-2AA8-4F47-8167-E6080D49DC4E}" vid="{496DFCDF-3C0E-AA4A-9327-F003CCCFAA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33C9F33BA2A444B37BCB5DB8016EC2" ma:contentTypeVersion="15" ma:contentTypeDescription="Create a new document." ma:contentTypeScope="" ma:versionID="1b2e11f95074b15626dbceef442901d4">
  <xsd:schema xmlns:xsd="http://www.w3.org/2001/XMLSchema" xmlns:xs="http://www.w3.org/2001/XMLSchema" xmlns:p="http://schemas.microsoft.com/office/2006/metadata/properties" xmlns:ns3="fbc698ef-5c82-4508-903d-2cf9b05ceba2" xmlns:ns4="253c4eeb-8af3-41ca-a976-619c49b4caf1" targetNamespace="http://schemas.microsoft.com/office/2006/metadata/properties" ma:root="true" ma:fieldsID="123e93bf6bb6ae87da6992dd83536568" ns3:_="" ns4:_="">
    <xsd:import namespace="fbc698ef-5c82-4508-903d-2cf9b05ceba2"/>
    <xsd:import namespace="253c4eeb-8af3-41ca-a976-619c49b4caf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4:SharedWithUsers" minOccurs="0"/>
                <xsd:element ref="ns4:SharedWithDetails" minOccurs="0"/>
                <xsd:element ref="ns4:SharingHintHash" minOccurs="0"/>
                <xsd:element ref="ns3:MediaServiceObjectDetectorVersions" minOccurs="0"/>
                <xsd:element ref="ns3:MediaServiceSearchProperties" minOccurs="0"/>
                <xsd:element ref="ns3:_activity" minOccurs="0"/>
                <xsd:element ref="ns3:MediaServiceSystemTags"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c698ef-5c82-4508-903d-2cf9b05ceb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_activity" ma:index="18" nillable="true" ma:displayName="_activity" ma:hidden="true" ma:internalName="_activity">
      <xsd:simpleType>
        <xsd:restriction base="dms:Note"/>
      </xsd:simpleType>
    </xsd:element>
    <xsd:element name="MediaServiceSystemTags" ma:index="19" nillable="true" ma:displayName="MediaServiceSystemTags" ma:hidden="true" ma:internalName="MediaServiceSystemTags" ma:readOnly="true">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3c4eeb-8af3-41ca-a976-619c49b4caf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fbc698ef-5c82-4508-903d-2cf9b05ceba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79CB05-9AEC-48BC-8CD2-E49C559678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c698ef-5c82-4508-903d-2cf9b05ceba2"/>
    <ds:schemaRef ds:uri="253c4eeb-8af3-41ca-a976-619c49b4ca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687C83C-A89A-4611-9AFE-C66CBC417629}">
  <ds:schemaRefs>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253c4eeb-8af3-41ca-a976-619c49b4caf1"/>
    <ds:schemaRef ds:uri="fbc698ef-5c82-4508-903d-2cf9b05ceba2"/>
    <ds:schemaRef ds:uri="http://purl.org/dc/dcmitype/"/>
  </ds:schemaRefs>
</ds:datastoreItem>
</file>

<file path=customXml/itemProps3.xml><?xml version="1.0" encoding="utf-8"?>
<ds:datastoreItem xmlns:ds="http://schemas.openxmlformats.org/officeDocument/2006/customXml" ds:itemID="{578384DE-59FB-4B16-9315-D80DB56211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SU_16x10_Powerpoint</Template>
  <TotalTime>159772</TotalTime>
  <Words>5571</Words>
  <Application>Microsoft Office PowerPoint</Application>
  <PresentationFormat>Custom</PresentationFormat>
  <Paragraphs>472</Paragraphs>
  <Slides>67</Slides>
  <Notes>37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67</vt:i4>
      </vt:variant>
    </vt:vector>
  </HeadingPairs>
  <TitlesOfParts>
    <vt:vector size="79" baseType="lpstr">
      <vt:lpstr>-apple-system</vt:lpstr>
      <vt:lpstr>Arial</vt:lpstr>
      <vt:lpstr>Calibri</vt:lpstr>
      <vt:lpstr>Calibri Light</vt:lpstr>
      <vt:lpstr>Cambria Math</vt:lpstr>
      <vt:lpstr>Georgia</vt:lpstr>
      <vt:lpstr>Libre Franklin</vt:lpstr>
      <vt:lpstr>Montserrat SemiBold</vt:lpstr>
      <vt:lpstr>Raleway</vt:lpstr>
      <vt:lpstr>Source Sans Pro Light</vt:lpstr>
      <vt:lpstr>Times New Roman</vt:lpstr>
      <vt:lpstr>Office Theme</vt:lpstr>
      <vt:lpstr>TASTE Food: The Automated Scope 3 Tool for Tracking Emissions from Food   A Python-based Categorization Tool For Calculating Institutional Indirect Emissions From Purchased Food </vt:lpstr>
      <vt:lpstr>AASHE 2024 Code of Conduct</vt:lpstr>
      <vt:lpstr>Session Feedback</vt:lpstr>
      <vt:lpstr>PowerPoint Presentation</vt:lpstr>
      <vt:lpstr>PowerPoint Presentation</vt:lpstr>
      <vt:lpstr>Quick Show of Hands</vt:lpstr>
      <vt:lpstr>Factors Influencing Food Purchasing at Universities are Varied and Complex</vt:lpstr>
      <vt:lpstr>Scope of emissions are defined by level of control entity has on each category </vt:lpstr>
      <vt:lpstr>Food is a significant contributor to anthropogenic emissions which cannot be mitigated without first being measured </vt:lpstr>
      <vt:lpstr>Life Cycle Analyses allow for emissions factors (EFs) for categories of foods  </vt:lpstr>
      <vt:lpstr>If you do not have supplier specific emissions factors, you must use category emissions factors </vt:lpstr>
      <vt:lpstr>Current approaches for estimating food emissions are complicated, time-consuming, error-prone, and not reproducible </vt:lpstr>
      <vt:lpstr>Where would you put this?</vt:lpstr>
      <vt:lpstr>Where would you put this?</vt:lpstr>
      <vt:lpstr>All this led to the Creation of TASTE Food </vt:lpstr>
      <vt:lpstr>What does TASTE Food do? </vt:lpstr>
      <vt:lpstr>You Can’t Improve What You Can’t Measure: Automatic Food Categorization with TASTE Food   </vt:lpstr>
      <vt:lpstr>What is TASTE Food Useful for? </vt:lpstr>
      <vt:lpstr>Validation conducted with 6 partner Universities who use SIMAP</vt:lpstr>
      <vt:lpstr>Validation – Emissions attributed to each food category</vt:lpstr>
      <vt:lpstr>Questions?</vt:lpstr>
      <vt:lpstr>Getting into specifics</vt:lpstr>
      <vt:lpstr>SIMAP       AASHE STARS</vt:lpstr>
      <vt:lpstr>Inputs: Simple Excel, the only required column for categorization is Title (Item Name)</vt:lpstr>
      <vt:lpstr>TASTE Food can process all of these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Outputs</vt:lpstr>
      <vt:lpstr>Categorized Data</vt:lpstr>
      <vt:lpstr>Deleted Items</vt:lpstr>
      <vt:lpstr>Plant Based</vt:lpstr>
      <vt:lpstr>AASHE STARS Summary</vt:lpstr>
      <vt:lpstr>Your turn!</vt:lpstr>
      <vt:lpstr>Questions? </vt:lpstr>
      <vt:lpstr>“Live” Demonstration</vt:lpstr>
      <vt:lpstr>FAQs</vt:lpstr>
      <vt:lpstr>Q: I only have spend, or I only have weight data. Can I still use the tool? Which columns are required?</vt:lpstr>
      <vt:lpstr>Q: What should I do with the items in the deleted sheet in the output file?</vt:lpstr>
      <vt:lpstr>Q: Why is one (or more) of the totals for my weight or spend per category blank?</vt:lpstr>
      <vt:lpstr>Q: Why is, for example, Cereal or Donuts not being categorized to Sugars as well as to Grains? (Can replace any food with any other two categories)</vt:lpstr>
      <vt:lpstr>Q: Why is Category 2 not in position 1? </vt:lpstr>
      <vt:lpstr>Q: I believe an item should have been tagged as plant-based but it was not. Why? </vt:lpstr>
      <vt:lpstr>Q: I am getting an internal server error page which says:  "The server encountered an internal error and was unable to complete your request. Either the server is overloaded or there is an error in the application."  </vt:lpstr>
      <vt:lpstr>Backup Slides</vt:lpstr>
      <vt:lpstr>Background and Relevant Information: </vt:lpstr>
      <vt:lpstr>Categorization Methodology</vt:lpstr>
      <vt:lpstr>PowerPoint Presentation</vt:lpstr>
      <vt:lpstr>PowerPoint Presentation</vt:lpstr>
      <vt:lpstr>Estimated emissions within a food category can vary significantly which is why using a category average or median is important    </vt:lpstr>
      <vt:lpstr>PowerPoint Presentation</vt:lpstr>
      <vt:lpstr>I can add info about the validation and more about how it works – should I?</vt:lpstr>
      <vt:lpstr>Credits and Indicators</vt:lpstr>
      <vt:lpstr>Food &amp; Dining Credits</vt:lpstr>
      <vt:lpstr>OP 7: Dining Service Procurement</vt:lpstr>
      <vt:lpstr>OP 7: Dining Service Procurement</vt:lpstr>
      <vt:lpstr>OP 7: Dining Service Procurement</vt:lpstr>
      <vt:lpstr>Innovation &amp; Leadership</vt:lpstr>
      <vt:lpstr>Resources on stars.aashe.org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Science and Engineering Ph.D. Proposal:                                                     From Engineering Calculations to Real-World Measurements: Commercial Building Energy Performance</dc:title>
  <dc:creator>Rebecca Grekin</dc:creator>
  <cp:lastModifiedBy>Rebecca Grekin</cp:lastModifiedBy>
  <cp:revision>509</cp:revision>
  <dcterms:created xsi:type="dcterms:W3CDTF">2023-12-05T20:39:37Z</dcterms:created>
  <dcterms:modified xsi:type="dcterms:W3CDTF">2024-10-28T06:40:36Z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0x010100E033C9F33BA2A444B37BCB5DB8016EC2</vt:lpwstr>
  </property>
</Properties>
</file>