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8" r:id="rId4"/>
    <p:sldId id="257" r:id="rId5"/>
    <p:sldId id="268" r:id="rId6"/>
    <p:sldId id="259" r:id="rId7"/>
    <p:sldId id="260" r:id="rId8"/>
    <p:sldId id="261" r:id="rId9"/>
    <p:sldId id="262" r:id="rId10"/>
    <p:sldId id="263" r:id="rId11"/>
    <p:sldId id="264" r:id="rId12"/>
    <p:sldId id="256" r:id="rId13"/>
    <p:sldId id="265" r:id="rId14"/>
    <p:sldId id="270" r:id="rId15"/>
    <p:sldId id="267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56F52-373B-449F-ACDE-0B0E5BE4EF25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D2B-DBD1-4B6A-963B-BC3D296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8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56F52-373B-449F-ACDE-0B0E5BE4EF25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D2B-DBD1-4B6A-963B-BC3D296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6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56F52-373B-449F-ACDE-0B0E5BE4EF25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D2B-DBD1-4B6A-963B-BC3D296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52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86D3-389B-45AB-A71A-9813ECC4CA2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7DC7-4CCA-4D7A-9F62-58F21CEB8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43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86D3-389B-45AB-A71A-9813ECC4CA2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7DC7-4CCA-4D7A-9F62-58F21CEB87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57398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86D3-389B-45AB-A71A-9813ECC4CA2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7DC7-4CCA-4D7A-9F62-58F21CEB87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4700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86D3-389B-45AB-A71A-9813ECC4CA2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7DC7-4CCA-4D7A-9F62-58F21CEB87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5291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86D3-389B-45AB-A71A-9813ECC4CA2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7DC7-4CCA-4D7A-9F62-58F21CEB873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3436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86D3-389B-45AB-A71A-9813ECC4CA2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7DC7-4CCA-4D7A-9F62-58F21CEB87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5445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86D3-389B-45AB-A71A-9813ECC4CA2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7DC7-4CCA-4D7A-9F62-58F21CEB873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71715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86D3-389B-45AB-A71A-9813ECC4CA2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7DC7-4CCA-4D7A-9F62-58F21CEB8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57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56F52-373B-449F-ACDE-0B0E5BE4EF25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D2B-DBD1-4B6A-963B-BC3D296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84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86D3-389B-45AB-A71A-9813ECC4CA2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7DC7-4CCA-4D7A-9F62-58F21CEB8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94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86D3-389B-45AB-A71A-9813ECC4CA2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7DC7-4CCA-4D7A-9F62-58F21CEB87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69000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86D3-389B-45AB-A71A-9813ECC4CA2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F7DC7-4CCA-4D7A-9F62-58F21CEB87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92540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1066800"/>
            <a:ext cx="103632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48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14400" y="2057400"/>
            <a:ext cx="8534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7212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849023"/>
            <a:ext cx="10972800" cy="738664"/>
          </a:xfrm>
        </p:spPr>
        <p:txBody>
          <a:bodyPr lIns="0" tIns="0" rIns="0" bIns="0"/>
          <a:lstStyle>
            <a:lvl1pPr>
              <a:defRPr sz="48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10972800" cy="3124200"/>
          </a:xfrm>
        </p:spPr>
        <p:txBody>
          <a:bodyPr lIns="0" tIns="0" rIns="0" bIns="0"/>
          <a:lstStyle>
            <a:lvl1pPr marL="342900" indent="-342900">
              <a:buFont typeface="Courier New" panose="02070309020205020404" pitchFamily="49" charset="0"/>
              <a:buChar char="o"/>
              <a:defRPr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Holder 2"/>
          <p:cNvSpPr txBox="1">
            <a:spLocks/>
          </p:cNvSpPr>
          <p:nvPr userDrawn="1"/>
        </p:nvSpPr>
        <p:spPr>
          <a:xfrm>
            <a:off x="609600" y="859533"/>
            <a:ext cx="109728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61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838311"/>
            <a:ext cx="10972800" cy="738664"/>
          </a:xfrm>
        </p:spPr>
        <p:txBody>
          <a:bodyPr lIns="0" tIns="0" rIns="0" bIns="0"/>
          <a:lstStyle>
            <a:lvl1pPr>
              <a:defRPr sz="48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2228" y="1763372"/>
            <a:ext cx="5303520" cy="3337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2574" y="1763372"/>
            <a:ext cx="5303520" cy="3337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Holder 2"/>
          <p:cNvSpPr txBox="1">
            <a:spLocks/>
          </p:cNvSpPr>
          <p:nvPr userDrawn="1"/>
        </p:nvSpPr>
        <p:spPr>
          <a:xfrm>
            <a:off x="609600" y="863112"/>
            <a:ext cx="109728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Holder 2"/>
          <p:cNvSpPr txBox="1">
            <a:spLocks/>
          </p:cNvSpPr>
          <p:nvPr userDrawn="1"/>
        </p:nvSpPr>
        <p:spPr>
          <a:xfrm>
            <a:off x="609600" y="863112"/>
            <a:ext cx="109728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0" name="Holder 2"/>
          <p:cNvSpPr txBox="1">
            <a:spLocks/>
          </p:cNvSpPr>
          <p:nvPr userDrawn="1"/>
        </p:nvSpPr>
        <p:spPr>
          <a:xfrm>
            <a:off x="609600" y="863112"/>
            <a:ext cx="109728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1" name="Holder 2"/>
          <p:cNvSpPr txBox="1">
            <a:spLocks/>
          </p:cNvSpPr>
          <p:nvPr userDrawn="1"/>
        </p:nvSpPr>
        <p:spPr>
          <a:xfrm>
            <a:off x="609600" y="855335"/>
            <a:ext cx="109728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67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738664"/>
          </a:xfrm>
        </p:spPr>
        <p:txBody>
          <a:bodyPr lIns="0" tIns="0" rIns="0" bIns="0"/>
          <a:lstStyle>
            <a:lvl1pPr>
              <a:defRPr sz="48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4824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45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56F52-373B-449F-ACDE-0B0E5BE4EF25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D2B-DBD1-4B6A-963B-BC3D296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1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56F52-373B-449F-ACDE-0B0E5BE4EF25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D2B-DBD1-4B6A-963B-BC3D296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7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56F52-373B-449F-ACDE-0B0E5BE4EF25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D2B-DBD1-4B6A-963B-BC3D296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5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56F52-373B-449F-ACDE-0B0E5BE4EF25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D2B-DBD1-4B6A-963B-BC3D296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4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56F52-373B-449F-ACDE-0B0E5BE4EF25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D2B-DBD1-4B6A-963B-BC3D296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5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56F52-373B-449F-ACDE-0B0E5BE4EF25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D2B-DBD1-4B6A-963B-BC3D296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70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56F52-373B-449F-ACDE-0B0E5BE4EF25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D2B-DBD1-4B6A-963B-BC3D296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5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56F52-373B-449F-ACDE-0B0E5BE4EF25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53D2B-DBD1-4B6A-963B-BC3D2969C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2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7D8886D3-389B-45AB-A71A-9813ECC4CA2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493F7DC7-4CCA-4D7A-9F62-58F21CEB8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5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95" y="5072580"/>
            <a:ext cx="12188825" cy="1785620"/>
          </a:xfrm>
          <a:custGeom>
            <a:avLst/>
            <a:gdLst/>
            <a:ahLst/>
            <a:cxnLst/>
            <a:rect l="l" t="t" r="r" b="b"/>
            <a:pathLst>
              <a:path w="12188825" h="1785620">
                <a:moveTo>
                  <a:pt x="12188761" y="0"/>
                </a:moveTo>
                <a:lnTo>
                  <a:pt x="787" y="1565300"/>
                </a:lnTo>
                <a:lnTo>
                  <a:pt x="0" y="1785416"/>
                </a:lnTo>
                <a:lnTo>
                  <a:pt x="828268" y="1785416"/>
                </a:lnTo>
                <a:lnTo>
                  <a:pt x="12170194" y="998308"/>
                </a:lnTo>
                <a:lnTo>
                  <a:pt x="12188761" y="763270"/>
                </a:lnTo>
                <a:lnTo>
                  <a:pt x="12188761" y="0"/>
                </a:lnTo>
                <a:close/>
              </a:path>
            </a:pathLst>
          </a:custGeom>
          <a:solidFill>
            <a:srgbClr val="4CB7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5284562"/>
            <a:ext cx="12189460" cy="1573530"/>
          </a:xfrm>
          <a:custGeom>
            <a:avLst/>
            <a:gdLst/>
            <a:ahLst/>
            <a:cxnLst/>
            <a:rect l="l" t="t" r="r" b="b"/>
            <a:pathLst>
              <a:path w="12189460" h="1573529">
                <a:moveTo>
                  <a:pt x="12188952" y="0"/>
                </a:moveTo>
                <a:lnTo>
                  <a:pt x="0" y="1553171"/>
                </a:lnTo>
                <a:lnTo>
                  <a:pt x="0" y="1573441"/>
                </a:lnTo>
                <a:lnTo>
                  <a:pt x="12188952" y="1573441"/>
                </a:lnTo>
                <a:lnTo>
                  <a:pt x="12188952" y="0"/>
                </a:lnTo>
                <a:close/>
              </a:path>
            </a:pathLst>
          </a:custGeom>
          <a:solidFill>
            <a:srgbClr val="1637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747252" y="5975603"/>
            <a:ext cx="3090678" cy="6309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5064759"/>
            <a:ext cx="4485132" cy="17932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9752" y="1957936"/>
            <a:ext cx="109728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3400" y="2971800"/>
            <a:ext cx="10972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855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 sz="4800" kern="1200" spc="-50" baseline="0" dirty="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>
        <a:defRPr sz="20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benjaminnewton@cccneb.edu" TargetMode="Externa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1175654"/>
            <a:ext cx="9418320" cy="35204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Rural Resiliency Assessments and Unnatural Disasters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Benjamin Newton</a:t>
            </a:r>
          </a:p>
          <a:p>
            <a:pPr algn="ctr"/>
            <a:r>
              <a:rPr lang="en-US" sz="2400" dirty="0"/>
              <a:t>Environmental Sustainability Director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281" y="140928"/>
            <a:ext cx="3392288" cy="17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16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Community College Resiliency Committee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85938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lvl="1"/>
            <a:endParaRPr lang="en-US" b="1" dirty="0"/>
          </a:p>
          <a:p>
            <a:r>
              <a:rPr lang="en-US" sz="8000" b="1" dirty="0"/>
              <a:t>Grand Island/Hastings</a:t>
            </a:r>
          </a:p>
          <a:p>
            <a:pPr lvl="1"/>
            <a:r>
              <a:rPr lang="en-US" sz="6400" dirty="0"/>
              <a:t>Benjamin Newton, Environmental Sustainability Director</a:t>
            </a:r>
          </a:p>
          <a:p>
            <a:pPr lvl="1"/>
            <a:r>
              <a:rPr lang="en-US" sz="6400" dirty="0"/>
              <a:t>Jon Rosenlund, Hall County Emergency Management Director</a:t>
            </a:r>
          </a:p>
          <a:p>
            <a:pPr lvl="1"/>
            <a:r>
              <a:rPr lang="en-US" sz="6400" dirty="0"/>
              <a:t>Jaime Parr, Nebraska State Fair Facility Director</a:t>
            </a:r>
          </a:p>
          <a:p>
            <a:pPr lvl="1"/>
            <a:r>
              <a:rPr lang="en-US" sz="6400" dirty="0"/>
              <a:t>Jeff Berggren, </a:t>
            </a:r>
            <a:r>
              <a:rPr lang="en-US" sz="6400" dirty="0" err="1"/>
              <a:t>GenPro</a:t>
            </a:r>
            <a:r>
              <a:rPr lang="en-US" sz="6400" dirty="0"/>
              <a:t> Energy Nebraska Program Manager</a:t>
            </a:r>
          </a:p>
          <a:p>
            <a:pPr lvl="1"/>
            <a:r>
              <a:rPr lang="en-US" sz="6400" dirty="0"/>
              <a:t>Allen Zafft, Metropolitan Planning Organization Program Manager</a:t>
            </a:r>
          </a:p>
          <a:p>
            <a:pPr lvl="1"/>
            <a:r>
              <a:rPr lang="en-US" sz="6400" dirty="0"/>
              <a:t>Jennifer Hubl, Central District Health Department Accreditation Coordinator</a:t>
            </a:r>
          </a:p>
          <a:p>
            <a:pPr lvl="1"/>
            <a:r>
              <a:rPr lang="en-US" sz="6400" dirty="0"/>
              <a:t>Teresa West, CCC Health and Wellness Committee</a:t>
            </a:r>
          </a:p>
          <a:p>
            <a:pPr lvl="1"/>
            <a:r>
              <a:rPr lang="en-US" sz="6400" dirty="0"/>
              <a:t>Todd McCoy, Grand Island Parks and Recreation Director</a:t>
            </a:r>
          </a:p>
          <a:p>
            <a:pPr lvl="1"/>
            <a:r>
              <a:rPr lang="en-US" sz="6400" dirty="0"/>
              <a:t>Liang O’Brien, Environmental Sustainability Admin. Assistant</a:t>
            </a:r>
          </a:p>
          <a:p>
            <a:pPr lvl="0">
              <a:buClr>
                <a:srgbClr val="99CB38"/>
              </a:buClr>
            </a:pPr>
            <a:r>
              <a:rPr lang="en-US" sz="8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Kearney</a:t>
            </a:r>
          </a:p>
          <a:p>
            <a:pPr lvl="1">
              <a:buClr>
                <a:srgbClr val="99CB38"/>
              </a:buClr>
            </a:pPr>
            <a:r>
              <a:rPr lang="en-US" sz="6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Olivia Whittaker, Environmental Sustainability Manager</a:t>
            </a:r>
          </a:p>
          <a:p>
            <a:pPr lvl="1">
              <a:buClr>
                <a:srgbClr val="99CB38"/>
              </a:buClr>
            </a:pPr>
            <a:r>
              <a:rPr lang="en-US" sz="6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Ashley </a:t>
            </a:r>
            <a:r>
              <a:rPr lang="en-US" sz="64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Weets</a:t>
            </a:r>
            <a:r>
              <a:rPr lang="en-US" sz="6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Director of Student Services and Enrollment</a:t>
            </a:r>
          </a:p>
          <a:p>
            <a:pPr lvl="1">
              <a:buClr>
                <a:srgbClr val="99CB38"/>
              </a:buClr>
            </a:pPr>
            <a:r>
              <a:rPr lang="en-US" sz="6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Laura Steele, Assistant Director, Two Rivers Health Department</a:t>
            </a:r>
          </a:p>
          <a:p>
            <a:pPr lvl="1">
              <a:buClr>
                <a:srgbClr val="99CB38"/>
              </a:buClr>
            </a:pPr>
            <a:r>
              <a:rPr lang="en-US" sz="6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Katherine Mulligan, Health Educator, Two Rivers Health Department</a:t>
            </a:r>
          </a:p>
          <a:p>
            <a:pPr lvl="1">
              <a:buClr>
                <a:srgbClr val="99CB38"/>
              </a:buClr>
            </a:pPr>
            <a:r>
              <a:rPr lang="en-US" sz="6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Nathan Eidem, Geography Lecturer, University of Nebraska at Kearney</a:t>
            </a:r>
          </a:p>
          <a:p>
            <a:pPr lvl="1">
              <a:buClr>
                <a:srgbClr val="99CB38"/>
              </a:buClr>
            </a:pPr>
            <a:r>
              <a:rPr lang="en-US" sz="6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Lee McQueen, Director of Facilities Management and Planning, UNK</a:t>
            </a:r>
          </a:p>
          <a:p>
            <a:pPr lvl="1">
              <a:buClr>
                <a:srgbClr val="99CB38"/>
              </a:buClr>
            </a:pPr>
            <a:endParaRPr lang="en-US" sz="56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74320" lvl="1" indent="0">
              <a:buNone/>
            </a:pPr>
            <a:endParaRPr lang="en-US" sz="1400" b="1" dirty="0"/>
          </a:p>
          <a:p>
            <a:pPr lvl="1"/>
            <a:endParaRPr lang="en-US" sz="1400" b="1" dirty="0"/>
          </a:p>
          <a:p>
            <a:pPr lvl="1"/>
            <a:endParaRPr lang="en-US" b="1" dirty="0"/>
          </a:p>
          <a:p>
            <a:pPr marL="274320" lvl="1" indent="0">
              <a:buNone/>
            </a:pPr>
            <a:r>
              <a:rPr lang="en-US" b="1" dirty="0"/>
              <a:t>	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24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Opportunities and Key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Emergency Preparedness and Storm spotter training workshop</a:t>
            </a:r>
          </a:p>
          <a:p>
            <a:r>
              <a:rPr lang="en-US" sz="2400" dirty="0"/>
              <a:t>Promoting, improving, and expanding access to trail systems </a:t>
            </a:r>
          </a:p>
          <a:p>
            <a:r>
              <a:rPr lang="en-US" sz="2400" dirty="0"/>
              <a:t>Intracity Bus Route</a:t>
            </a:r>
          </a:p>
          <a:p>
            <a:r>
              <a:rPr lang="en-US" sz="2400" dirty="0"/>
              <a:t>Community gardens</a:t>
            </a:r>
          </a:p>
          <a:p>
            <a:r>
              <a:rPr lang="en-US" sz="2400" dirty="0"/>
              <a:t>Communication to diverse populations</a:t>
            </a:r>
          </a:p>
          <a:p>
            <a:r>
              <a:rPr lang="en-US" sz="2400" dirty="0"/>
              <a:t>Networking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223" y="1585831"/>
            <a:ext cx="5089289" cy="508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80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22" y="100257"/>
            <a:ext cx="10390877" cy="657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89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584" t="8729" r="422" b="18066"/>
          <a:stretch/>
        </p:blipFill>
        <p:spPr>
          <a:xfrm>
            <a:off x="444135" y="0"/>
            <a:ext cx="5754457" cy="3396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213" t="5006" b="5463"/>
          <a:stretch/>
        </p:blipFill>
        <p:spPr>
          <a:xfrm>
            <a:off x="6342285" y="0"/>
            <a:ext cx="4963885" cy="3461657"/>
          </a:xfrm>
          <a:prstGeom prst="rect">
            <a:avLst/>
          </a:prstGeom>
        </p:spPr>
      </p:pic>
      <p:pic>
        <p:nvPicPr>
          <p:cNvPr id="1026" name="Picture 2" descr="b7cdca59-e837-474e-a3db-a87ccf2e8dba@cccne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5"/>
          <a:stretch/>
        </p:blipFill>
        <p:spPr bwMode="auto">
          <a:xfrm>
            <a:off x="6342285" y="3513908"/>
            <a:ext cx="4963885" cy="334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5068396a-664a-42cc-a174-723c185914c1@cccne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4" y="3455626"/>
            <a:ext cx="5103561" cy="340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706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838200"/>
            <a:ext cx="10972800" cy="738188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sz="half" idx="4294967295"/>
          </p:nvPr>
        </p:nvSpPr>
        <p:spPr>
          <a:xfrm>
            <a:off x="3357154" y="2146663"/>
            <a:ext cx="5303838" cy="1846659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Ben Newton</a:t>
            </a:r>
          </a:p>
          <a:p>
            <a:pPr marL="0" indent="0">
              <a:buNone/>
            </a:pPr>
            <a:r>
              <a:rPr lang="en-US" sz="2400" dirty="0"/>
              <a:t>Environmental Sustainability Director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benjaminnewton@cccneb.edu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reeform 4"/>
          <p:cNvSpPr>
            <a:spLocks/>
          </p:cNvSpPr>
          <p:nvPr/>
        </p:nvSpPr>
        <p:spPr bwMode="auto">
          <a:xfrm>
            <a:off x="4366905" y="4091212"/>
            <a:ext cx="981915" cy="1058956"/>
          </a:xfrm>
          <a:custGeom>
            <a:avLst/>
            <a:gdLst>
              <a:gd name="T0" fmla="*/ 0 w 701"/>
              <a:gd name="T1" fmla="*/ 2147483646 h 756"/>
              <a:gd name="T2" fmla="*/ 0 w 701"/>
              <a:gd name="T3" fmla="*/ 2147483646 h 756"/>
              <a:gd name="T4" fmla="*/ 2147483646 w 701"/>
              <a:gd name="T5" fmla="*/ 0 h 756"/>
              <a:gd name="T6" fmla="*/ 2147483646 w 701"/>
              <a:gd name="T7" fmla="*/ 2147483646 h 756"/>
              <a:gd name="T8" fmla="*/ 2147483646 w 701"/>
              <a:gd name="T9" fmla="*/ 2147483646 h 756"/>
              <a:gd name="T10" fmla="*/ 0 w 701"/>
              <a:gd name="T11" fmla="*/ 2147483646 h 756"/>
              <a:gd name="T12" fmla="*/ 0 w 701"/>
              <a:gd name="T13" fmla="*/ 2147483646 h 7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1"/>
              <a:gd name="T22" fmla="*/ 0 h 756"/>
              <a:gd name="T23" fmla="*/ 701 w 701"/>
              <a:gd name="T24" fmla="*/ 756 h 7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1" h="756">
                <a:moveTo>
                  <a:pt x="0" y="723"/>
                </a:moveTo>
                <a:lnTo>
                  <a:pt x="0" y="723"/>
                </a:lnTo>
                <a:lnTo>
                  <a:pt x="31" y="0"/>
                </a:lnTo>
                <a:lnTo>
                  <a:pt x="700" y="22"/>
                </a:lnTo>
                <a:lnTo>
                  <a:pt x="687" y="755"/>
                </a:lnTo>
                <a:lnTo>
                  <a:pt x="0" y="723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Freeform 5"/>
          <p:cNvSpPr>
            <a:spLocks/>
          </p:cNvSpPr>
          <p:nvPr/>
        </p:nvSpPr>
        <p:spPr bwMode="auto">
          <a:xfrm>
            <a:off x="5413253" y="644002"/>
            <a:ext cx="1015534" cy="1225644"/>
          </a:xfrm>
          <a:custGeom>
            <a:avLst/>
            <a:gdLst>
              <a:gd name="T0" fmla="*/ 0 w 725"/>
              <a:gd name="T1" fmla="*/ 2147483646 h 875"/>
              <a:gd name="T2" fmla="*/ 0 w 725"/>
              <a:gd name="T3" fmla="*/ 2147483646 h 875"/>
              <a:gd name="T4" fmla="*/ 2147483646 w 725"/>
              <a:gd name="T5" fmla="*/ 2147483646 h 875"/>
              <a:gd name="T6" fmla="*/ 2147483646 w 725"/>
              <a:gd name="T7" fmla="*/ 0 h 875"/>
              <a:gd name="T8" fmla="*/ 2147483646 w 725"/>
              <a:gd name="T9" fmla="*/ 2147483646 h 875"/>
              <a:gd name="T10" fmla="*/ 2147483646 w 725"/>
              <a:gd name="T11" fmla="*/ 2147483646 h 875"/>
              <a:gd name="T12" fmla="*/ 2147483646 w 725"/>
              <a:gd name="T13" fmla="*/ 2147483646 h 875"/>
              <a:gd name="T14" fmla="*/ 0 w 725"/>
              <a:gd name="T15" fmla="*/ 2147483646 h 875"/>
              <a:gd name="T16" fmla="*/ 0 w 725"/>
              <a:gd name="T17" fmla="*/ 2147483646 h 8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5"/>
              <a:gd name="T28" fmla="*/ 0 h 875"/>
              <a:gd name="T29" fmla="*/ 725 w 725"/>
              <a:gd name="T30" fmla="*/ 875 h 8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5" h="875">
                <a:moveTo>
                  <a:pt x="0" y="874"/>
                </a:moveTo>
                <a:lnTo>
                  <a:pt x="0" y="874"/>
                </a:lnTo>
                <a:lnTo>
                  <a:pt x="16" y="340"/>
                </a:lnTo>
                <a:lnTo>
                  <a:pt x="28" y="0"/>
                </a:lnTo>
                <a:lnTo>
                  <a:pt x="724" y="18"/>
                </a:lnTo>
                <a:lnTo>
                  <a:pt x="724" y="360"/>
                </a:lnTo>
                <a:lnTo>
                  <a:pt x="705" y="800"/>
                </a:lnTo>
                <a:lnTo>
                  <a:pt x="0" y="874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Freeform 6"/>
          <p:cNvSpPr>
            <a:spLocks/>
          </p:cNvSpPr>
          <p:nvPr/>
        </p:nvSpPr>
        <p:spPr bwMode="auto">
          <a:xfrm>
            <a:off x="2883695" y="3007042"/>
            <a:ext cx="1554816" cy="1224243"/>
          </a:xfrm>
          <a:custGeom>
            <a:avLst/>
            <a:gdLst>
              <a:gd name="T0" fmla="*/ 0 w 1110"/>
              <a:gd name="T1" fmla="*/ 2147483646 h 874"/>
              <a:gd name="T2" fmla="*/ 0 w 1110"/>
              <a:gd name="T3" fmla="*/ 2147483646 h 874"/>
              <a:gd name="T4" fmla="*/ 2147483646 w 1110"/>
              <a:gd name="T5" fmla="*/ 0 h 874"/>
              <a:gd name="T6" fmla="*/ 2147483646 w 1110"/>
              <a:gd name="T7" fmla="*/ 2147483646 h 874"/>
              <a:gd name="T8" fmla="*/ 2147483646 w 1110"/>
              <a:gd name="T9" fmla="*/ 2147483646 h 874"/>
              <a:gd name="T10" fmla="*/ 2147483646 w 1110"/>
              <a:gd name="T11" fmla="*/ 2147483646 h 874"/>
              <a:gd name="T12" fmla="*/ 2147483646 w 1110"/>
              <a:gd name="T13" fmla="*/ 2147483646 h 874"/>
              <a:gd name="T14" fmla="*/ 2147483646 w 1110"/>
              <a:gd name="T15" fmla="*/ 2147483646 h 874"/>
              <a:gd name="T16" fmla="*/ 2147483646 w 1110"/>
              <a:gd name="T17" fmla="*/ 2147483646 h 874"/>
              <a:gd name="T18" fmla="*/ 0 w 1110"/>
              <a:gd name="T19" fmla="*/ 2147483646 h 874"/>
              <a:gd name="T20" fmla="*/ 0 w 1110"/>
              <a:gd name="T21" fmla="*/ 2147483646 h 87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10"/>
              <a:gd name="T34" fmla="*/ 0 h 874"/>
              <a:gd name="T35" fmla="*/ 1110 w 1110"/>
              <a:gd name="T36" fmla="*/ 874 h 87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10" h="874">
                <a:moveTo>
                  <a:pt x="0" y="771"/>
                </a:moveTo>
                <a:lnTo>
                  <a:pt x="0" y="771"/>
                </a:lnTo>
                <a:lnTo>
                  <a:pt x="30" y="0"/>
                </a:lnTo>
                <a:lnTo>
                  <a:pt x="368" y="15"/>
                </a:lnTo>
                <a:lnTo>
                  <a:pt x="1086" y="41"/>
                </a:lnTo>
                <a:lnTo>
                  <a:pt x="1109" y="55"/>
                </a:lnTo>
                <a:lnTo>
                  <a:pt x="1092" y="764"/>
                </a:lnTo>
                <a:lnTo>
                  <a:pt x="727" y="873"/>
                </a:lnTo>
                <a:lnTo>
                  <a:pt x="382" y="819"/>
                </a:lnTo>
                <a:lnTo>
                  <a:pt x="0" y="771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eform 7"/>
          <p:cNvSpPr>
            <a:spLocks/>
          </p:cNvSpPr>
          <p:nvPr/>
        </p:nvSpPr>
        <p:spPr bwMode="auto">
          <a:xfrm>
            <a:off x="7365878" y="2033532"/>
            <a:ext cx="1063159" cy="1180820"/>
          </a:xfrm>
          <a:custGeom>
            <a:avLst/>
            <a:gdLst>
              <a:gd name="T0" fmla="*/ 0 w 759"/>
              <a:gd name="T1" fmla="*/ 2147483646 h 843"/>
              <a:gd name="T2" fmla="*/ 0 w 759"/>
              <a:gd name="T3" fmla="*/ 2147483646 h 843"/>
              <a:gd name="T4" fmla="*/ 2147483646 w 759"/>
              <a:gd name="T5" fmla="*/ 2147483646 h 843"/>
              <a:gd name="T6" fmla="*/ 2147483646 w 759"/>
              <a:gd name="T7" fmla="*/ 2147483646 h 843"/>
              <a:gd name="T8" fmla="*/ 2147483646 w 759"/>
              <a:gd name="T9" fmla="*/ 0 h 843"/>
              <a:gd name="T10" fmla="*/ 2147483646 w 759"/>
              <a:gd name="T11" fmla="*/ 2147483646 h 843"/>
              <a:gd name="T12" fmla="*/ 0 w 759"/>
              <a:gd name="T13" fmla="*/ 2147483646 h 843"/>
              <a:gd name="T14" fmla="*/ 0 w 759"/>
              <a:gd name="T15" fmla="*/ 2147483646 h 84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59"/>
              <a:gd name="T25" fmla="*/ 0 h 843"/>
              <a:gd name="T26" fmla="*/ 759 w 759"/>
              <a:gd name="T27" fmla="*/ 843 h 84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59" h="843">
                <a:moveTo>
                  <a:pt x="0" y="817"/>
                </a:moveTo>
                <a:lnTo>
                  <a:pt x="0" y="817"/>
                </a:lnTo>
                <a:lnTo>
                  <a:pt x="23" y="94"/>
                </a:lnTo>
                <a:lnTo>
                  <a:pt x="194" y="130"/>
                </a:lnTo>
                <a:lnTo>
                  <a:pt x="758" y="0"/>
                </a:lnTo>
                <a:lnTo>
                  <a:pt x="727" y="842"/>
                </a:lnTo>
                <a:lnTo>
                  <a:pt x="0" y="817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Freeform 8"/>
          <p:cNvSpPr>
            <a:spLocks/>
          </p:cNvSpPr>
          <p:nvPr/>
        </p:nvSpPr>
        <p:spPr bwMode="auto">
          <a:xfrm>
            <a:off x="5329209" y="4122028"/>
            <a:ext cx="1014132" cy="1057555"/>
          </a:xfrm>
          <a:custGeom>
            <a:avLst/>
            <a:gdLst>
              <a:gd name="T0" fmla="*/ 0 w 724"/>
              <a:gd name="T1" fmla="*/ 2147483646 h 755"/>
              <a:gd name="T2" fmla="*/ 0 w 724"/>
              <a:gd name="T3" fmla="*/ 2147483646 h 755"/>
              <a:gd name="T4" fmla="*/ 2147483646 w 724"/>
              <a:gd name="T5" fmla="*/ 0 h 755"/>
              <a:gd name="T6" fmla="*/ 2147483646 w 724"/>
              <a:gd name="T7" fmla="*/ 2147483646 h 755"/>
              <a:gd name="T8" fmla="*/ 2147483646 w 724"/>
              <a:gd name="T9" fmla="*/ 2147483646 h 755"/>
              <a:gd name="T10" fmla="*/ 0 w 724"/>
              <a:gd name="T11" fmla="*/ 2147483646 h 755"/>
              <a:gd name="T12" fmla="*/ 0 w 724"/>
              <a:gd name="T13" fmla="*/ 2147483646 h 7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4"/>
              <a:gd name="T22" fmla="*/ 0 h 755"/>
              <a:gd name="T23" fmla="*/ 724 w 724"/>
              <a:gd name="T24" fmla="*/ 755 h 7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4" h="755">
                <a:moveTo>
                  <a:pt x="0" y="733"/>
                </a:moveTo>
                <a:lnTo>
                  <a:pt x="0" y="733"/>
                </a:lnTo>
                <a:lnTo>
                  <a:pt x="13" y="0"/>
                </a:lnTo>
                <a:lnTo>
                  <a:pt x="723" y="32"/>
                </a:lnTo>
                <a:lnTo>
                  <a:pt x="712" y="754"/>
                </a:lnTo>
                <a:lnTo>
                  <a:pt x="0" y="733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Freeform 9"/>
          <p:cNvSpPr>
            <a:spLocks/>
          </p:cNvSpPr>
          <p:nvPr/>
        </p:nvSpPr>
        <p:spPr bwMode="auto">
          <a:xfrm>
            <a:off x="7637621" y="1183286"/>
            <a:ext cx="791416" cy="1033743"/>
          </a:xfrm>
          <a:custGeom>
            <a:avLst/>
            <a:gdLst>
              <a:gd name="T0" fmla="*/ 0 w 565"/>
              <a:gd name="T1" fmla="*/ 2147483646 h 738"/>
              <a:gd name="T2" fmla="*/ 0 w 565"/>
              <a:gd name="T3" fmla="*/ 2147483646 h 738"/>
              <a:gd name="T4" fmla="*/ 2147483646 w 565"/>
              <a:gd name="T5" fmla="*/ 2147483646 h 738"/>
              <a:gd name="T6" fmla="*/ 2147483646 w 565"/>
              <a:gd name="T7" fmla="*/ 0 h 738"/>
              <a:gd name="T8" fmla="*/ 2147483646 w 565"/>
              <a:gd name="T9" fmla="*/ 2147483646 h 738"/>
              <a:gd name="T10" fmla="*/ 2147483646 w 565"/>
              <a:gd name="T11" fmla="*/ 2147483646 h 738"/>
              <a:gd name="T12" fmla="*/ 0 w 565"/>
              <a:gd name="T13" fmla="*/ 2147483646 h 738"/>
              <a:gd name="T14" fmla="*/ 0 w 565"/>
              <a:gd name="T15" fmla="*/ 2147483646 h 7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65"/>
              <a:gd name="T25" fmla="*/ 0 h 738"/>
              <a:gd name="T26" fmla="*/ 565 w 565"/>
              <a:gd name="T27" fmla="*/ 738 h 73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65" h="738">
                <a:moveTo>
                  <a:pt x="0" y="737"/>
                </a:moveTo>
                <a:lnTo>
                  <a:pt x="0" y="737"/>
                </a:lnTo>
                <a:lnTo>
                  <a:pt x="11" y="6"/>
                </a:lnTo>
                <a:lnTo>
                  <a:pt x="372" y="0"/>
                </a:lnTo>
                <a:lnTo>
                  <a:pt x="564" y="1"/>
                </a:lnTo>
                <a:lnTo>
                  <a:pt x="564" y="607"/>
                </a:lnTo>
                <a:lnTo>
                  <a:pt x="0" y="737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eform 10"/>
          <p:cNvSpPr>
            <a:spLocks/>
          </p:cNvSpPr>
          <p:nvPr/>
        </p:nvSpPr>
        <p:spPr bwMode="auto">
          <a:xfrm>
            <a:off x="1169025" y="2944010"/>
            <a:ext cx="1755122" cy="1158409"/>
          </a:xfrm>
          <a:custGeom>
            <a:avLst/>
            <a:gdLst>
              <a:gd name="T0" fmla="*/ 0 w 1253"/>
              <a:gd name="T1" fmla="*/ 2147483646 h 827"/>
              <a:gd name="T2" fmla="*/ 0 w 1253"/>
              <a:gd name="T3" fmla="*/ 2147483646 h 827"/>
              <a:gd name="T4" fmla="*/ 2147483646 w 1253"/>
              <a:gd name="T5" fmla="*/ 0 h 827"/>
              <a:gd name="T6" fmla="*/ 2147483646 w 1253"/>
              <a:gd name="T7" fmla="*/ 2147483646 h 827"/>
              <a:gd name="T8" fmla="*/ 2147483646 w 1253"/>
              <a:gd name="T9" fmla="*/ 2147483646 h 827"/>
              <a:gd name="T10" fmla="*/ 2147483646 w 1253"/>
              <a:gd name="T11" fmla="*/ 2147483646 h 827"/>
              <a:gd name="T12" fmla="*/ 2147483646 w 1253"/>
              <a:gd name="T13" fmla="*/ 2147483646 h 827"/>
              <a:gd name="T14" fmla="*/ 0 w 1253"/>
              <a:gd name="T15" fmla="*/ 2147483646 h 827"/>
              <a:gd name="T16" fmla="*/ 0 w 1253"/>
              <a:gd name="T17" fmla="*/ 2147483646 h 8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3"/>
              <a:gd name="T28" fmla="*/ 0 h 827"/>
              <a:gd name="T29" fmla="*/ 1253 w 1253"/>
              <a:gd name="T30" fmla="*/ 827 h 8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3" h="827">
                <a:moveTo>
                  <a:pt x="0" y="722"/>
                </a:moveTo>
                <a:lnTo>
                  <a:pt x="0" y="722"/>
                </a:lnTo>
                <a:lnTo>
                  <a:pt x="19" y="0"/>
                </a:lnTo>
                <a:lnTo>
                  <a:pt x="1252" y="55"/>
                </a:lnTo>
                <a:lnTo>
                  <a:pt x="1222" y="826"/>
                </a:lnTo>
                <a:lnTo>
                  <a:pt x="885" y="800"/>
                </a:lnTo>
                <a:lnTo>
                  <a:pt x="356" y="738"/>
                </a:lnTo>
                <a:lnTo>
                  <a:pt x="0" y="722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Freeform 11"/>
          <p:cNvSpPr>
            <a:spLocks/>
          </p:cNvSpPr>
          <p:nvPr/>
        </p:nvSpPr>
        <p:spPr bwMode="auto">
          <a:xfrm>
            <a:off x="3376584" y="5050716"/>
            <a:ext cx="993122" cy="1056154"/>
          </a:xfrm>
          <a:custGeom>
            <a:avLst/>
            <a:gdLst>
              <a:gd name="T0" fmla="*/ 0 w 709"/>
              <a:gd name="T1" fmla="*/ 2147483646 h 754"/>
              <a:gd name="T2" fmla="*/ 0 w 709"/>
              <a:gd name="T3" fmla="*/ 2147483646 h 754"/>
              <a:gd name="T4" fmla="*/ 0 w 709"/>
              <a:gd name="T5" fmla="*/ 0 h 754"/>
              <a:gd name="T6" fmla="*/ 2147483646 w 709"/>
              <a:gd name="T7" fmla="*/ 2147483646 h 754"/>
              <a:gd name="T8" fmla="*/ 2147483646 w 709"/>
              <a:gd name="T9" fmla="*/ 2147483646 h 754"/>
              <a:gd name="T10" fmla="*/ 2147483646 w 709"/>
              <a:gd name="T11" fmla="*/ 2147483646 h 754"/>
              <a:gd name="T12" fmla="*/ 0 w 709"/>
              <a:gd name="T13" fmla="*/ 2147483646 h 754"/>
              <a:gd name="T14" fmla="*/ 0 w 709"/>
              <a:gd name="T15" fmla="*/ 2147483646 h 75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09"/>
              <a:gd name="T25" fmla="*/ 0 h 754"/>
              <a:gd name="T26" fmla="*/ 709 w 709"/>
              <a:gd name="T27" fmla="*/ 754 h 75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09" h="754">
                <a:moveTo>
                  <a:pt x="0" y="734"/>
                </a:moveTo>
                <a:lnTo>
                  <a:pt x="0" y="734"/>
                </a:lnTo>
                <a:lnTo>
                  <a:pt x="0" y="0"/>
                </a:lnTo>
                <a:lnTo>
                  <a:pt x="707" y="38"/>
                </a:lnTo>
                <a:lnTo>
                  <a:pt x="708" y="753"/>
                </a:lnTo>
                <a:lnTo>
                  <a:pt x="156" y="728"/>
                </a:lnTo>
                <a:lnTo>
                  <a:pt x="0" y="734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Freeform 12"/>
          <p:cNvSpPr>
            <a:spLocks/>
          </p:cNvSpPr>
          <p:nvPr/>
        </p:nvSpPr>
        <p:spPr bwMode="auto">
          <a:xfrm>
            <a:off x="1156420" y="4958267"/>
            <a:ext cx="1250856" cy="1081368"/>
          </a:xfrm>
          <a:custGeom>
            <a:avLst/>
            <a:gdLst>
              <a:gd name="T0" fmla="*/ 0 w 893"/>
              <a:gd name="T1" fmla="*/ 2147483646 h 772"/>
              <a:gd name="T2" fmla="*/ 0 w 893"/>
              <a:gd name="T3" fmla="*/ 2147483646 h 772"/>
              <a:gd name="T4" fmla="*/ 2147483646 w 893"/>
              <a:gd name="T5" fmla="*/ 0 h 772"/>
              <a:gd name="T6" fmla="*/ 2147483646 w 893"/>
              <a:gd name="T7" fmla="*/ 2147483646 h 772"/>
              <a:gd name="T8" fmla="*/ 2147483646 w 893"/>
              <a:gd name="T9" fmla="*/ 2147483646 h 772"/>
              <a:gd name="T10" fmla="*/ 2147483646 w 893"/>
              <a:gd name="T11" fmla="*/ 2147483646 h 772"/>
              <a:gd name="T12" fmla="*/ 2147483646 w 893"/>
              <a:gd name="T13" fmla="*/ 2147483646 h 772"/>
              <a:gd name="T14" fmla="*/ 0 w 893"/>
              <a:gd name="T15" fmla="*/ 2147483646 h 772"/>
              <a:gd name="T16" fmla="*/ 0 w 893"/>
              <a:gd name="T17" fmla="*/ 2147483646 h 7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3"/>
              <a:gd name="T28" fmla="*/ 0 h 772"/>
              <a:gd name="T29" fmla="*/ 893 w 893"/>
              <a:gd name="T30" fmla="*/ 772 h 7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3" h="772">
                <a:moveTo>
                  <a:pt x="0" y="719"/>
                </a:moveTo>
                <a:lnTo>
                  <a:pt x="0" y="719"/>
                </a:lnTo>
                <a:lnTo>
                  <a:pt x="28" y="0"/>
                </a:lnTo>
                <a:lnTo>
                  <a:pt x="170" y="7"/>
                </a:lnTo>
                <a:lnTo>
                  <a:pt x="866" y="36"/>
                </a:lnTo>
                <a:lnTo>
                  <a:pt x="892" y="37"/>
                </a:lnTo>
                <a:lnTo>
                  <a:pt x="860" y="771"/>
                </a:lnTo>
                <a:lnTo>
                  <a:pt x="0" y="719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eform 13"/>
          <p:cNvSpPr>
            <a:spLocks/>
          </p:cNvSpPr>
          <p:nvPr/>
        </p:nvSpPr>
        <p:spPr bwMode="auto">
          <a:xfrm>
            <a:off x="1394544" y="3977752"/>
            <a:ext cx="1015533" cy="1032342"/>
          </a:xfrm>
          <a:custGeom>
            <a:avLst/>
            <a:gdLst>
              <a:gd name="T0" fmla="*/ 0 w 725"/>
              <a:gd name="T1" fmla="*/ 2147483646 h 737"/>
              <a:gd name="T2" fmla="*/ 0 w 725"/>
              <a:gd name="T3" fmla="*/ 2147483646 h 737"/>
              <a:gd name="T4" fmla="*/ 2147483646 w 725"/>
              <a:gd name="T5" fmla="*/ 2147483646 h 737"/>
              <a:gd name="T6" fmla="*/ 2147483646 w 725"/>
              <a:gd name="T7" fmla="*/ 2147483646 h 737"/>
              <a:gd name="T8" fmla="*/ 2147483646 w 725"/>
              <a:gd name="T9" fmla="*/ 0 h 737"/>
              <a:gd name="T10" fmla="*/ 2147483646 w 725"/>
              <a:gd name="T11" fmla="*/ 2147483646 h 737"/>
              <a:gd name="T12" fmla="*/ 2147483646 w 725"/>
              <a:gd name="T13" fmla="*/ 2147483646 h 737"/>
              <a:gd name="T14" fmla="*/ 0 w 725"/>
              <a:gd name="T15" fmla="*/ 2147483646 h 737"/>
              <a:gd name="T16" fmla="*/ 0 w 725"/>
              <a:gd name="T17" fmla="*/ 2147483646 h 7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5"/>
              <a:gd name="T28" fmla="*/ 0 h 737"/>
              <a:gd name="T29" fmla="*/ 725 w 725"/>
              <a:gd name="T30" fmla="*/ 737 h 7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5" h="737">
                <a:moveTo>
                  <a:pt x="0" y="707"/>
                </a:moveTo>
                <a:lnTo>
                  <a:pt x="0" y="707"/>
                </a:lnTo>
                <a:lnTo>
                  <a:pt x="9" y="538"/>
                </a:lnTo>
                <a:lnTo>
                  <a:pt x="178" y="545"/>
                </a:lnTo>
                <a:lnTo>
                  <a:pt x="195" y="0"/>
                </a:lnTo>
                <a:lnTo>
                  <a:pt x="724" y="62"/>
                </a:lnTo>
                <a:lnTo>
                  <a:pt x="696" y="736"/>
                </a:lnTo>
                <a:lnTo>
                  <a:pt x="0" y="707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Freeform 14"/>
          <p:cNvSpPr>
            <a:spLocks/>
          </p:cNvSpPr>
          <p:nvPr/>
        </p:nvSpPr>
        <p:spPr bwMode="auto">
          <a:xfrm>
            <a:off x="4432738" y="1072627"/>
            <a:ext cx="1004328" cy="1063159"/>
          </a:xfrm>
          <a:custGeom>
            <a:avLst/>
            <a:gdLst>
              <a:gd name="T0" fmla="*/ 0 w 717"/>
              <a:gd name="T1" fmla="*/ 2147483646 h 759"/>
              <a:gd name="T2" fmla="*/ 0 w 717"/>
              <a:gd name="T3" fmla="*/ 2147483646 h 759"/>
              <a:gd name="T4" fmla="*/ 2147483646 w 717"/>
              <a:gd name="T5" fmla="*/ 0 h 759"/>
              <a:gd name="T6" fmla="*/ 2147483646 w 717"/>
              <a:gd name="T7" fmla="*/ 2147483646 h 759"/>
              <a:gd name="T8" fmla="*/ 2147483646 w 717"/>
              <a:gd name="T9" fmla="*/ 2147483646 h 759"/>
              <a:gd name="T10" fmla="*/ 2147483646 w 717"/>
              <a:gd name="T11" fmla="*/ 2147483646 h 759"/>
              <a:gd name="T12" fmla="*/ 0 w 717"/>
              <a:gd name="T13" fmla="*/ 2147483646 h 759"/>
              <a:gd name="T14" fmla="*/ 0 w 717"/>
              <a:gd name="T15" fmla="*/ 2147483646 h 7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17"/>
              <a:gd name="T25" fmla="*/ 0 h 759"/>
              <a:gd name="T26" fmla="*/ 717 w 717"/>
              <a:gd name="T27" fmla="*/ 759 h 7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17" h="759">
                <a:moveTo>
                  <a:pt x="0" y="722"/>
                </a:moveTo>
                <a:lnTo>
                  <a:pt x="0" y="722"/>
                </a:lnTo>
                <a:lnTo>
                  <a:pt x="16" y="0"/>
                </a:lnTo>
                <a:lnTo>
                  <a:pt x="716" y="34"/>
                </a:lnTo>
                <a:lnTo>
                  <a:pt x="700" y="568"/>
                </a:lnTo>
                <a:lnTo>
                  <a:pt x="687" y="758"/>
                </a:lnTo>
                <a:lnTo>
                  <a:pt x="0" y="722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Freeform 15"/>
          <p:cNvSpPr>
            <a:spLocks/>
          </p:cNvSpPr>
          <p:nvPr/>
        </p:nvSpPr>
        <p:spPr bwMode="auto">
          <a:xfrm>
            <a:off x="4410327" y="3098090"/>
            <a:ext cx="956703" cy="1025338"/>
          </a:xfrm>
          <a:custGeom>
            <a:avLst/>
            <a:gdLst>
              <a:gd name="T0" fmla="*/ 0 w 683"/>
              <a:gd name="T1" fmla="*/ 2147483646 h 732"/>
              <a:gd name="T2" fmla="*/ 0 w 683"/>
              <a:gd name="T3" fmla="*/ 2147483646 h 732"/>
              <a:gd name="T4" fmla="*/ 2147483646 w 683"/>
              <a:gd name="T5" fmla="*/ 0 h 732"/>
              <a:gd name="T6" fmla="*/ 2147483646 w 683"/>
              <a:gd name="T7" fmla="*/ 2147483646 h 732"/>
              <a:gd name="T8" fmla="*/ 2147483646 w 683"/>
              <a:gd name="T9" fmla="*/ 2147483646 h 732"/>
              <a:gd name="T10" fmla="*/ 2147483646 w 683"/>
              <a:gd name="T11" fmla="*/ 2147483646 h 732"/>
              <a:gd name="T12" fmla="*/ 0 w 683"/>
              <a:gd name="T13" fmla="*/ 2147483646 h 732"/>
              <a:gd name="T14" fmla="*/ 0 w 683"/>
              <a:gd name="T15" fmla="*/ 2147483646 h 7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83"/>
              <a:gd name="T25" fmla="*/ 0 h 732"/>
              <a:gd name="T26" fmla="*/ 683 w 683"/>
              <a:gd name="T27" fmla="*/ 732 h 7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83" h="732">
                <a:moveTo>
                  <a:pt x="0" y="709"/>
                </a:moveTo>
                <a:lnTo>
                  <a:pt x="0" y="709"/>
                </a:lnTo>
                <a:lnTo>
                  <a:pt x="17" y="0"/>
                </a:lnTo>
                <a:lnTo>
                  <a:pt x="682" y="23"/>
                </a:lnTo>
                <a:lnTo>
                  <a:pt x="677" y="386"/>
                </a:lnTo>
                <a:lnTo>
                  <a:pt x="669" y="731"/>
                </a:lnTo>
                <a:lnTo>
                  <a:pt x="0" y="709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eform 16"/>
          <p:cNvSpPr>
            <a:spLocks/>
          </p:cNvSpPr>
          <p:nvPr/>
        </p:nvSpPr>
        <p:spPr bwMode="auto">
          <a:xfrm>
            <a:off x="5347419" y="2789928"/>
            <a:ext cx="1028140" cy="1378324"/>
          </a:xfrm>
          <a:custGeom>
            <a:avLst/>
            <a:gdLst>
              <a:gd name="T0" fmla="*/ 0 w 734"/>
              <a:gd name="T1" fmla="*/ 2147483646 h 984"/>
              <a:gd name="T2" fmla="*/ 0 w 734"/>
              <a:gd name="T3" fmla="*/ 2147483646 h 984"/>
              <a:gd name="T4" fmla="*/ 2147483646 w 734"/>
              <a:gd name="T5" fmla="*/ 2147483646 h 984"/>
              <a:gd name="T6" fmla="*/ 2147483646 w 734"/>
              <a:gd name="T7" fmla="*/ 0 h 984"/>
              <a:gd name="T8" fmla="*/ 2147483646 w 734"/>
              <a:gd name="T9" fmla="*/ 2147483646 h 984"/>
              <a:gd name="T10" fmla="*/ 2147483646 w 734"/>
              <a:gd name="T11" fmla="*/ 2147483646 h 984"/>
              <a:gd name="T12" fmla="*/ 0 w 734"/>
              <a:gd name="T13" fmla="*/ 2147483646 h 984"/>
              <a:gd name="T14" fmla="*/ 0 w 734"/>
              <a:gd name="T15" fmla="*/ 2147483646 h 9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34"/>
              <a:gd name="T25" fmla="*/ 0 h 984"/>
              <a:gd name="T26" fmla="*/ 734 w 734"/>
              <a:gd name="T27" fmla="*/ 984 h 9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34" h="984">
                <a:moveTo>
                  <a:pt x="0" y="951"/>
                </a:moveTo>
                <a:lnTo>
                  <a:pt x="0" y="951"/>
                </a:lnTo>
                <a:lnTo>
                  <a:pt x="8" y="606"/>
                </a:lnTo>
                <a:lnTo>
                  <a:pt x="733" y="0"/>
                </a:lnTo>
                <a:lnTo>
                  <a:pt x="729" y="272"/>
                </a:lnTo>
                <a:lnTo>
                  <a:pt x="710" y="983"/>
                </a:lnTo>
                <a:lnTo>
                  <a:pt x="0" y="951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Freeform 17"/>
          <p:cNvSpPr>
            <a:spLocks/>
          </p:cNvSpPr>
          <p:nvPr/>
        </p:nvSpPr>
        <p:spPr bwMode="auto">
          <a:xfrm>
            <a:off x="2361052" y="5010094"/>
            <a:ext cx="1016934" cy="1070162"/>
          </a:xfrm>
          <a:custGeom>
            <a:avLst/>
            <a:gdLst>
              <a:gd name="T0" fmla="*/ 0 w 726"/>
              <a:gd name="T1" fmla="*/ 2147483646 h 764"/>
              <a:gd name="T2" fmla="*/ 0 w 726"/>
              <a:gd name="T3" fmla="*/ 2147483646 h 764"/>
              <a:gd name="T4" fmla="*/ 2147483646 w 726"/>
              <a:gd name="T5" fmla="*/ 0 h 764"/>
              <a:gd name="T6" fmla="*/ 2147483646 w 726"/>
              <a:gd name="T7" fmla="*/ 2147483646 h 764"/>
              <a:gd name="T8" fmla="*/ 2147483646 w 726"/>
              <a:gd name="T9" fmla="*/ 2147483646 h 764"/>
              <a:gd name="T10" fmla="*/ 0 w 726"/>
              <a:gd name="T11" fmla="*/ 2147483646 h 764"/>
              <a:gd name="T12" fmla="*/ 0 w 726"/>
              <a:gd name="T13" fmla="*/ 2147483646 h 7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6"/>
              <a:gd name="T22" fmla="*/ 0 h 764"/>
              <a:gd name="T23" fmla="*/ 726 w 726"/>
              <a:gd name="T24" fmla="*/ 764 h 7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6" h="764">
                <a:moveTo>
                  <a:pt x="0" y="734"/>
                </a:moveTo>
                <a:lnTo>
                  <a:pt x="0" y="734"/>
                </a:lnTo>
                <a:lnTo>
                  <a:pt x="32" y="0"/>
                </a:lnTo>
                <a:lnTo>
                  <a:pt x="725" y="29"/>
                </a:lnTo>
                <a:lnTo>
                  <a:pt x="725" y="763"/>
                </a:lnTo>
                <a:lnTo>
                  <a:pt x="0" y="734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Freeform 18"/>
          <p:cNvSpPr>
            <a:spLocks/>
          </p:cNvSpPr>
          <p:nvPr/>
        </p:nvSpPr>
        <p:spPr bwMode="auto">
          <a:xfrm>
            <a:off x="4401923" y="2083958"/>
            <a:ext cx="994522" cy="1047750"/>
          </a:xfrm>
          <a:custGeom>
            <a:avLst/>
            <a:gdLst>
              <a:gd name="T0" fmla="*/ 0 w 710"/>
              <a:gd name="T1" fmla="*/ 2147483646 h 748"/>
              <a:gd name="T2" fmla="*/ 0 w 710"/>
              <a:gd name="T3" fmla="*/ 2147483646 h 748"/>
              <a:gd name="T4" fmla="*/ 2147483646 w 710"/>
              <a:gd name="T5" fmla="*/ 0 h 748"/>
              <a:gd name="T6" fmla="*/ 2147483646 w 710"/>
              <a:gd name="T7" fmla="*/ 2147483646 h 748"/>
              <a:gd name="T8" fmla="*/ 2147483646 w 710"/>
              <a:gd name="T9" fmla="*/ 2147483646 h 748"/>
              <a:gd name="T10" fmla="*/ 2147483646 w 710"/>
              <a:gd name="T11" fmla="*/ 2147483646 h 748"/>
              <a:gd name="T12" fmla="*/ 0 w 710"/>
              <a:gd name="T13" fmla="*/ 2147483646 h 748"/>
              <a:gd name="T14" fmla="*/ 0 w 710"/>
              <a:gd name="T15" fmla="*/ 2147483646 h 7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10"/>
              <a:gd name="T25" fmla="*/ 0 h 748"/>
              <a:gd name="T26" fmla="*/ 710 w 710"/>
              <a:gd name="T27" fmla="*/ 748 h 7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10" h="748">
                <a:moveTo>
                  <a:pt x="0" y="710"/>
                </a:moveTo>
                <a:lnTo>
                  <a:pt x="0" y="710"/>
                </a:lnTo>
                <a:lnTo>
                  <a:pt x="22" y="0"/>
                </a:lnTo>
                <a:lnTo>
                  <a:pt x="709" y="36"/>
                </a:lnTo>
                <a:lnTo>
                  <a:pt x="688" y="747"/>
                </a:lnTo>
                <a:lnTo>
                  <a:pt x="23" y="724"/>
                </a:lnTo>
                <a:lnTo>
                  <a:pt x="0" y="710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Freeform 19"/>
          <p:cNvSpPr>
            <a:spLocks/>
          </p:cNvSpPr>
          <p:nvPr/>
        </p:nvSpPr>
        <p:spPr bwMode="auto">
          <a:xfrm>
            <a:off x="3376584" y="4091212"/>
            <a:ext cx="1035144" cy="1014132"/>
          </a:xfrm>
          <a:custGeom>
            <a:avLst/>
            <a:gdLst>
              <a:gd name="T0" fmla="*/ 0 w 739"/>
              <a:gd name="T1" fmla="*/ 2147483646 h 724"/>
              <a:gd name="T2" fmla="*/ 0 w 739"/>
              <a:gd name="T3" fmla="*/ 2147483646 h 724"/>
              <a:gd name="T4" fmla="*/ 2147483646 w 739"/>
              <a:gd name="T5" fmla="*/ 2147483646 h 724"/>
              <a:gd name="T6" fmla="*/ 2147483646 w 739"/>
              <a:gd name="T7" fmla="*/ 2147483646 h 724"/>
              <a:gd name="T8" fmla="*/ 2147483646 w 739"/>
              <a:gd name="T9" fmla="*/ 0 h 724"/>
              <a:gd name="T10" fmla="*/ 2147483646 w 739"/>
              <a:gd name="T11" fmla="*/ 2147483646 h 724"/>
              <a:gd name="T12" fmla="*/ 0 w 739"/>
              <a:gd name="T13" fmla="*/ 2147483646 h 724"/>
              <a:gd name="T14" fmla="*/ 0 w 739"/>
              <a:gd name="T15" fmla="*/ 2147483646 h 7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39"/>
              <a:gd name="T25" fmla="*/ 0 h 724"/>
              <a:gd name="T26" fmla="*/ 739 w 739"/>
              <a:gd name="T27" fmla="*/ 724 h 7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39" h="724">
                <a:moveTo>
                  <a:pt x="0" y="685"/>
                </a:moveTo>
                <a:lnTo>
                  <a:pt x="0" y="685"/>
                </a:lnTo>
                <a:lnTo>
                  <a:pt x="28" y="55"/>
                </a:lnTo>
                <a:lnTo>
                  <a:pt x="373" y="109"/>
                </a:lnTo>
                <a:lnTo>
                  <a:pt x="738" y="0"/>
                </a:lnTo>
                <a:lnTo>
                  <a:pt x="707" y="723"/>
                </a:lnTo>
                <a:lnTo>
                  <a:pt x="0" y="685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Freeform 20"/>
          <p:cNvSpPr>
            <a:spLocks/>
          </p:cNvSpPr>
          <p:nvPr/>
        </p:nvSpPr>
        <p:spPr bwMode="auto">
          <a:xfrm>
            <a:off x="5358625" y="2134385"/>
            <a:ext cx="1528202" cy="1505791"/>
          </a:xfrm>
          <a:custGeom>
            <a:avLst/>
            <a:gdLst>
              <a:gd name="T0" fmla="*/ 0 w 1091"/>
              <a:gd name="T1" fmla="*/ 2147483646 h 1075"/>
              <a:gd name="T2" fmla="*/ 0 w 1091"/>
              <a:gd name="T3" fmla="*/ 2147483646 h 1075"/>
              <a:gd name="T4" fmla="*/ 2147483646 w 1091"/>
              <a:gd name="T5" fmla="*/ 2147483646 h 1075"/>
              <a:gd name="T6" fmla="*/ 2147483646 w 1091"/>
              <a:gd name="T7" fmla="*/ 0 h 1075"/>
              <a:gd name="T8" fmla="*/ 2147483646 w 1091"/>
              <a:gd name="T9" fmla="*/ 2147483646 h 1075"/>
              <a:gd name="T10" fmla="*/ 2147483646 w 1091"/>
              <a:gd name="T11" fmla="*/ 2147483646 h 1075"/>
              <a:gd name="T12" fmla="*/ 2147483646 w 1091"/>
              <a:gd name="T13" fmla="*/ 2147483646 h 1075"/>
              <a:gd name="T14" fmla="*/ 2147483646 w 1091"/>
              <a:gd name="T15" fmla="*/ 2147483646 h 1075"/>
              <a:gd name="T16" fmla="*/ 2147483646 w 1091"/>
              <a:gd name="T17" fmla="*/ 2147483646 h 1075"/>
              <a:gd name="T18" fmla="*/ 2147483646 w 1091"/>
              <a:gd name="T19" fmla="*/ 2147483646 h 1075"/>
              <a:gd name="T20" fmla="*/ 0 w 1091"/>
              <a:gd name="T21" fmla="*/ 2147483646 h 1075"/>
              <a:gd name="T22" fmla="*/ 0 w 1091"/>
              <a:gd name="T23" fmla="*/ 2147483646 h 10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91"/>
              <a:gd name="T37" fmla="*/ 0 h 1075"/>
              <a:gd name="T38" fmla="*/ 1091 w 1091"/>
              <a:gd name="T39" fmla="*/ 1075 h 107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91" h="1075">
                <a:moveTo>
                  <a:pt x="0" y="1074"/>
                </a:moveTo>
                <a:lnTo>
                  <a:pt x="0" y="1074"/>
                </a:lnTo>
                <a:lnTo>
                  <a:pt x="5" y="711"/>
                </a:lnTo>
                <a:lnTo>
                  <a:pt x="26" y="0"/>
                </a:lnTo>
                <a:lnTo>
                  <a:pt x="42" y="257"/>
                </a:lnTo>
                <a:lnTo>
                  <a:pt x="938" y="188"/>
                </a:lnTo>
                <a:lnTo>
                  <a:pt x="947" y="22"/>
                </a:lnTo>
                <a:lnTo>
                  <a:pt x="1090" y="27"/>
                </a:lnTo>
                <a:lnTo>
                  <a:pt x="1079" y="144"/>
                </a:lnTo>
                <a:lnTo>
                  <a:pt x="725" y="468"/>
                </a:lnTo>
                <a:lnTo>
                  <a:pt x="0" y="1074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Freeform 21"/>
          <p:cNvSpPr>
            <a:spLocks/>
          </p:cNvSpPr>
          <p:nvPr/>
        </p:nvSpPr>
        <p:spPr bwMode="auto">
          <a:xfrm>
            <a:off x="5395044" y="1764591"/>
            <a:ext cx="1304084" cy="731184"/>
          </a:xfrm>
          <a:custGeom>
            <a:avLst/>
            <a:gdLst>
              <a:gd name="T0" fmla="*/ 0 w 931"/>
              <a:gd name="T1" fmla="*/ 2147483646 h 522"/>
              <a:gd name="T2" fmla="*/ 0 w 931"/>
              <a:gd name="T3" fmla="*/ 2147483646 h 522"/>
              <a:gd name="T4" fmla="*/ 2147483646 w 931"/>
              <a:gd name="T5" fmla="*/ 2147483646 h 522"/>
              <a:gd name="T6" fmla="*/ 2147483646 w 931"/>
              <a:gd name="T7" fmla="*/ 0 h 522"/>
              <a:gd name="T8" fmla="*/ 2147483646 w 931"/>
              <a:gd name="T9" fmla="*/ 2147483646 h 522"/>
              <a:gd name="T10" fmla="*/ 2147483646 w 931"/>
              <a:gd name="T11" fmla="*/ 2147483646 h 522"/>
              <a:gd name="T12" fmla="*/ 2147483646 w 931"/>
              <a:gd name="T13" fmla="*/ 2147483646 h 522"/>
              <a:gd name="T14" fmla="*/ 2147483646 w 931"/>
              <a:gd name="T15" fmla="*/ 2147483646 h 522"/>
              <a:gd name="T16" fmla="*/ 0 w 931"/>
              <a:gd name="T17" fmla="*/ 2147483646 h 522"/>
              <a:gd name="T18" fmla="*/ 0 w 931"/>
              <a:gd name="T19" fmla="*/ 2147483646 h 5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31"/>
              <a:gd name="T31" fmla="*/ 0 h 522"/>
              <a:gd name="T32" fmla="*/ 931 w 931"/>
              <a:gd name="T33" fmla="*/ 522 h 52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31" h="522">
                <a:moveTo>
                  <a:pt x="0" y="264"/>
                </a:moveTo>
                <a:lnTo>
                  <a:pt x="0" y="264"/>
                </a:lnTo>
                <a:lnTo>
                  <a:pt x="13" y="74"/>
                </a:lnTo>
                <a:lnTo>
                  <a:pt x="718" y="0"/>
                </a:lnTo>
                <a:lnTo>
                  <a:pt x="930" y="4"/>
                </a:lnTo>
                <a:lnTo>
                  <a:pt x="921" y="286"/>
                </a:lnTo>
                <a:lnTo>
                  <a:pt x="912" y="452"/>
                </a:lnTo>
                <a:lnTo>
                  <a:pt x="16" y="521"/>
                </a:lnTo>
                <a:lnTo>
                  <a:pt x="0" y="264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22"/>
          <p:cNvSpPr>
            <a:spLocks/>
          </p:cNvSpPr>
          <p:nvPr/>
        </p:nvSpPr>
        <p:spPr bwMode="auto">
          <a:xfrm>
            <a:off x="5325007" y="5148767"/>
            <a:ext cx="1018334" cy="1007129"/>
          </a:xfrm>
          <a:custGeom>
            <a:avLst/>
            <a:gdLst>
              <a:gd name="T0" fmla="*/ 0 w 727"/>
              <a:gd name="T1" fmla="*/ 2147483646 h 719"/>
              <a:gd name="T2" fmla="*/ 0 w 727"/>
              <a:gd name="T3" fmla="*/ 2147483646 h 719"/>
              <a:gd name="T4" fmla="*/ 2147483646 w 727"/>
              <a:gd name="T5" fmla="*/ 0 h 719"/>
              <a:gd name="T6" fmla="*/ 2147483646 w 727"/>
              <a:gd name="T7" fmla="*/ 2147483646 h 719"/>
              <a:gd name="T8" fmla="*/ 2147483646 w 727"/>
              <a:gd name="T9" fmla="*/ 2147483646 h 719"/>
              <a:gd name="T10" fmla="*/ 2147483646 w 727"/>
              <a:gd name="T11" fmla="*/ 2147483646 h 719"/>
              <a:gd name="T12" fmla="*/ 0 w 727"/>
              <a:gd name="T13" fmla="*/ 2147483646 h 719"/>
              <a:gd name="T14" fmla="*/ 0 w 727"/>
              <a:gd name="T15" fmla="*/ 2147483646 h 7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7"/>
              <a:gd name="T25" fmla="*/ 0 h 719"/>
              <a:gd name="T26" fmla="*/ 727 w 727"/>
              <a:gd name="T27" fmla="*/ 719 h 71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7" h="719">
                <a:moveTo>
                  <a:pt x="0" y="701"/>
                </a:moveTo>
                <a:lnTo>
                  <a:pt x="0" y="701"/>
                </a:lnTo>
                <a:lnTo>
                  <a:pt x="3" y="0"/>
                </a:lnTo>
                <a:lnTo>
                  <a:pt x="715" y="21"/>
                </a:lnTo>
                <a:lnTo>
                  <a:pt x="726" y="718"/>
                </a:lnTo>
                <a:lnTo>
                  <a:pt x="522" y="703"/>
                </a:lnTo>
                <a:lnTo>
                  <a:pt x="0" y="701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Freeform 23"/>
          <p:cNvSpPr>
            <a:spLocks/>
          </p:cNvSpPr>
          <p:nvPr/>
        </p:nvSpPr>
        <p:spPr bwMode="auto">
          <a:xfrm>
            <a:off x="2369456" y="4064598"/>
            <a:ext cx="1047750" cy="987519"/>
          </a:xfrm>
          <a:custGeom>
            <a:avLst/>
            <a:gdLst>
              <a:gd name="T0" fmla="*/ 0 w 748"/>
              <a:gd name="T1" fmla="*/ 2147483646 h 705"/>
              <a:gd name="T2" fmla="*/ 0 w 748"/>
              <a:gd name="T3" fmla="*/ 2147483646 h 705"/>
              <a:gd name="T4" fmla="*/ 2147483646 w 748"/>
              <a:gd name="T5" fmla="*/ 2147483646 h 705"/>
              <a:gd name="T6" fmla="*/ 2147483646 w 748"/>
              <a:gd name="T7" fmla="*/ 2147483646 h 705"/>
              <a:gd name="T8" fmla="*/ 2147483646 w 748"/>
              <a:gd name="T9" fmla="*/ 2147483646 h 705"/>
              <a:gd name="T10" fmla="*/ 2147483646 w 748"/>
              <a:gd name="T11" fmla="*/ 2147483646 h 705"/>
              <a:gd name="T12" fmla="*/ 2147483646 w 748"/>
              <a:gd name="T13" fmla="*/ 0 h 705"/>
              <a:gd name="T14" fmla="*/ 0 w 748"/>
              <a:gd name="T15" fmla="*/ 2147483646 h 705"/>
              <a:gd name="T16" fmla="*/ 0 w 748"/>
              <a:gd name="T17" fmla="*/ 2147483646 h 7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8"/>
              <a:gd name="T28" fmla="*/ 0 h 705"/>
              <a:gd name="T29" fmla="*/ 748 w 748"/>
              <a:gd name="T30" fmla="*/ 705 h 70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8" h="705">
                <a:moveTo>
                  <a:pt x="0" y="674"/>
                </a:moveTo>
                <a:lnTo>
                  <a:pt x="0" y="674"/>
                </a:lnTo>
                <a:lnTo>
                  <a:pt x="26" y="675"/>
                </a:lnTo>
                <a:lnTo>
                  <a:pt x="719" y="704"/>
                </a:lnTo>
                <a:lnTo>
                  <a:pt x="747" y="74"/>
                </a:lnTo>
                <a:lnTo>
                  <a:pt x="365" y="26"/>
                </a:lnTo>
                <a:lnTo>
                  <a:pt x="28" y="0"/>
                </a:lnTo>
                <a:lnTo>
                  <a:pt x="0" y="674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Freeform 24"/>
          <p:cNvSpPr>
            <a:spLocks/>
          </p:cNvSpPr>
          <p:nvPr/>
        </p:nvSpPr>
        <p:spPr bwMode="auto">
          <a:xfrm>
            <a:off x="6400772" y="1148267"/>
            <a:ext cx="1253658" cy="1189225"/>
          </a:xfrm>
          <a:custGeom>
            <a:avLst/>
            <a:gdLst>
              <a:gd name="T0" fmla="*/ 0 w 895"/>
              <a:gd name="T1" fmla="*/ 2147483646 h 849"/>
              <a:gd name="T2" fmla="*/ 0 w 895"/>
              <a:gd name="T3" fmla="*/ 2147483646 h 849"/>
              <a:gd name="T4" fmla="*/ 2147483646 w 895"/>
              <a:gd name="T5" fmla="*/ 0 h 849"/>
              <a:gd name="T6" fmla="*/ 2147483646 w 895"/>
              <a:gd name="T7" fmla="*/ 2147483646 h 849"/>
              <a:gd name="T8" fmla="*/ 2147483646 w 895"/>
              <a:gd name="T9" fmla="*/ 2147483646 h 849"/>
              <a:gd name="T10" fmla="*/ 2147483646 w 895"/>
              <a:gd name="T11" fmla="*/ 2147483646 h 849"/>
              <a:gd name="T12" fmla="*/ 2147483646 w 895"/>
              <a:gd name="T13" fmla="*/ 2147483646 h 849"/>
              <a:gd name="T14" fmla="*/ 2147483646 w 895"/>
              <a:gd name="T15" fmla="*/ 2147483646 h 849"/>
              <a:gd name="T16" fmla="*/ 2147483646 w 895"/>
              <a:gd name="T17" fmla="*/ 2147483646 h 849"/>
              <a:gd name="T18" fmla="*/ 2147483646 w 895"/>
              <a:gd name="T19" fmla="*/ 2147483646 h 849"/>
              <a:gd name="T20" fmla="*/ 2147483646 w 895"/>
              <a:gd name="T21" fmla="*/ 2147483646 h 849"/>
              <a:gd name="T22" fmla="*/ 0 w 895"/>
              <a:gd name="T23" fmla="*/ 2147483646 h 849"/>
              <a:gd name="T24" fmla="*/ 0 w 895"/>
              <a:gd name="T25" fmla="*/ 2147483646 h 8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95"/>
              <a:gd name="T40" fmla="*/ 0 h 849"/>
              <a:gd name="T41" fmla="*/ 895 w 895"/>
              <a:gd name="T42" fmla="*/ 849 h 84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95" h="849">
                <a:moveTo>
                  <a:pt x="0" y="440"/>
                </a:moveTo>
                <a:lnTo>
                  <a:pt x="0" y="440"/>
                </a:lnTo>
                <a:lnTo>
                  <a:pt x="19" y="0"/>
                </a:lnTo>
                <a:lnTo>
                  <a:pt x="729" y="18"/>
                </a:lnTo>
                <a:lnTo>
                  <a:pt x="894" y="31"/>
                </a:lnTo>
                <a:lnTo>
                  <a:pt x="883" y="762"/>
                </a:lnTo>
                <a:lnTo>
                  <a:pt x="712" y="726"/>
                </a:lnTo>
                <a:lnTo>
                  <a:pt x="335" y="848"/>
                </a:lnTo>
                <a:lnTo>
                  <a:pt x="346" y="731"/>
                </a:lnTo>
                <a:lnTo>
                  <a:pt x="203" y="726"/>
                </a:lnTo>
                <a:lnTo>
                  <a:pt x="212" y="444"/>
                </a:lnTo>
                <a:lnTo>
                  <a:pt x="0" y="440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Freeform 25"/>
          <p:cNvSpPr>
            <a:spLocks/>
          </p:cNvSpPr>
          <p:nvPr/>
        </p:nvSpPr>
        <p:spPr bwMode="auto">
          <a:xfrm>
            <a:off x="6368555" y="2165201"/>
            <a:ext cx="1030941" cy="1014132"/>
          </a:xfrm>
          <a:custGeom>
            <a:avLst/>
            <a:gdLst>
              <a:gd name="T0" fmla="*/ 0 w 736"/>
              <a:gd name="T1" fmla="*/ 2147483646 h 724"/>
              <a:gd name="T2" fmla="*/ 0 w 736"/>
              <a:gd name="T3" fmla="*/ 2147483646 h 724"/>
              <a:gd name="T4" fmla="*/ 2147483646 w 736"/>
              <a:gd name="T5" fmla="*/ 2147483646 h 724"/>
              <a:gd name="T6" fmla="*/ 2147483646 w 736"/>
              <a:gd name="T7" fmla="*/ 2147483646 h 724"/>
              <a:gd name="T8" fmla="*/ 2147483646 w 736"/>
              <a:gd name="T9" fmla="*/ 0 h 724"/>
              <a:gd name="T10" fmla="*/ 2147483646 w 736"/>
              <a:gd name="T11" fmla="*/ 2147483646 h 724"/>
              <a:gd name="T12" fmla="*/ 0 w 736"/>
              <a:gd name="T13" fmla="*/ 2147483646 h 724"/>
              <a:gd name="T14" fmla="*/ 0 w 736"/>
              <a:gd name="T15" fmla="*/ 2147483646 h 7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36"/>
              <a:gd name="T25" fmla="*/ 0 h 724"/>
              <a:gd name="T26" fmla="*/ 736 w 736"/>
              <a:gd name="T27" fmla="*/ 724 h 7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36" h="724">
                <a:moveTo>
                  <a:pt x="0" y="718"/>
                </a:moveTo>
                <a:lnTo>
                  <a:pt x="0" y="718"/>
                </a:lnTo>
                <a:lnTo>
                  <a:pt x="4" y="446"/>
                </a:lnTo>
                <a:lnTo>
                  <a:pt x="358" y="122"/>
                </a:lnTo>
                <a:lnTo>
                  <a:pt x="735" y="0"/>
                </a:lnTo>
                <a:lnTo>
                  <a:pt x="712" y="723"/>
                </a:lnTo>
                <a:lnTo>
                  <a:pt x="0" y="718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Freeform 26"/>
          <p:cNvSpPr>
            <a:spLocks/>
          </p:cNvSpPr>
          <p:nvPr/>
        </p:nvSpPr>
        <p:spPr bwMode="auto">
          <a:xfrm>
            <a:off x="3396195" y="2047539"/>
            <a:ext cx="1037945" cy="1032342"/>
          </a:xfrm>
          <a:custGeom>
            <a:avLst/>
            <a:gdLst>
              <a:gd name="T0" fmla="*/ 0 w 741"/>
              <a:gd name="T1" fmla="*/ 2147483646 h 737"/>
              <a:gd name="T2" fmla="*/ 0 w 741"/>
              <a:gd name="T3" fmla="*/ 2147483646 h 737"/>
              <a:gd name="T4" fmla="*/ 2147483646 w 741"/>
              <a:gd name="T5" fmla="*/ 0 h 737"/>
              <a:gd name="T6" fmla="*/ 2147483646 w 741"/>
              <a:gd name="T7" fmla="*/ 2147483646 h 737"/>
              <a:gd name="T8" fmla="*/ 2147483646 w 741"/>
              <a:gd name="T9" fmla="*/ 2147483646 h 737"/>
              <a:gd name="T10" fmla="*/ 0 w 741"/>
              <a:gd name="T11" fmla="*/ 2147483646 h 737"/>
              <a:gd name="T12" fmla="*/ 0 w 741"/>
              <a:gd name="T13" fmla="*/ 2147483646 h 7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1"/>
              <a:gd name="T22" fmla="*/ 0 h 737"/>
              <a:gd name="T23" fmla="*/ 741 w 741"/>
              <a:gd name="T24" fmla="*/ 737 h 7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1" h="737">
                <a:moveTo>
                  <a:pt x="0" y="710"/>
                </a:moveTo>
                <a:lnTo>
                  <a:pt x="0" y="710"/>
                </a:lnTo>
                <a:lnTo>
                  <a:pt x="27" y="0"/>
                </a:lnTo>
                <a:lnTo>
                  <a:pt x="740" y="26"/>
                </a:lnTo>
                <a:lnTo>
                  <a:pt x="718" y="736"/>
                </a:lnTo>
                <a:lnTo>
                  <a:pt x="0" y="710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Freeform 27"/>
          <p:cNvSpPr>
            <a:spLocks/>
          </p:cNvSpPr>
          <p:nvPr/>
        </p:nvSpPr>
        <p:spPr bwMode="auto">
          <a:xfrm>
            <a:off x="3434015" y="1037609"/>
            <a:ext cx="1022537" cy="1047750"/>
          </a:xfrm>
          <a:custGeom>
            <a:avLst/>
            <a:gdLst>
              <a:gd name="T0" fmla="*/ 0 w 730"/>
              <a:gd name="T1" fmla="*/ 2147483646 h 748"/>
              <a:gd name="T2" fmla="*/ 0 w 730"/>
              <a:gd name="T3" fmla="*/ 2147483646 h 748"/>
              <a:gd name="T4" fmla="*/ 2147483646 w 730"/>
              <a:gd name="T5" fmla="*/ 0 h 748"/>
              <a:gd name="T6" fmla="*/ 2147483646 w 730"/>
              <a:gd name="T7" fmla="*/ 2147483646 h 748"/>
              <a:gd name="T8" fmla="*/ 2147483646 w 730"/>
              <a:gd name="T9" fmla="*/ 2147483646 h 748"/>
              <a:gd name="T10" fmla="*/ 0 w 730"/>
              <a:gd name="T11" fmla="*/ 2147483646 h 748"/>
              <a:gd name="T12" fmla="*/ 0 w 730"/>
              <a:gd name="T13" fmla="*/ 2147483646 h 7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30"/>
              <a:gd name="T22" fmla="*/ 0 h 748"/>
              <a:gd name="T23" fmla="*/ 730 w 730"/>
              <a:gd name="T24" fmla="*/ 748 h 7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30" h="748">
                <a:moveTo>
                  <a:pt x="0" y="721"/>
                </a:moveTo>
                <a:lnTo>
                  <a:pt x="0" y="721"/>
                </a:lnTo>
                <a:lnTo>
                  <a:pt x="14" y="0"/>
                </a:lnTo>
                <a:lnTo>
                  <a:pt x="729" y="25"/>
                </a:lnTo>
                <a:lnTo>
                  <a:pt x="713" y="747"/>
                </a:lnTo>
                <a:lnTo>
                  <a:pt x="0" y="721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Freeform 28"/>
          <p:cNvSpPr>
            <a:spLocks/>
          </p:cNvSpPr>
          <p:nvPr/>
        </p:nvSpPr>
        <p:spPr bwMode="auto">
          <a:xfrm>
            <a:off x="4366904" y="5103944"/>
            <a:ext cx="963706" cy="1028140"/>
          </a:xfrm>
          <a:custGeom>
            <a:avLst/>
            <a:gdLst>
              <a:gd name="T0" fmla="*/ 0 w 688"/>
              <a:gd name="T1" fmla="*/ 0 h 734"/>
              <a:gd name="T2" fmla="*/ 0 w 688"/>
              <a:gd name="T3" fmla="*/ 0 h 734"/>
              <a:gd name="T4" fmla="*/ 2147483646 w 688"/>
              <a:gd name="T5" fmla="*/ 2147483646 h 734"/>
              <a:gd name="T6" fmla="*/ 2147483646 w 688"/>
              <a:gd name="T7" fmla="*/ 2147483646 h 734"/>
              <a:gd name="T8" fmla="*/ 2147483646 w 688"/>
              <a:gd name="T9" fmla="*/ 2147483646 h 734"/>
              <a:gd name="T10" fmla="*/ 2147483646 w 688"/>
              <a:gd name="T11" fmla="*/ 2147483646 h 734"/>
              <a:gd name="T12" fmla="*/ 0 w 688"/>
              <a:gd name="T13" fmla="*/ 0 h 734"/>
              <a:gd name="T14" fmla="*/ 0 w 688"/>
              <a:gd name="T15" fmla="*/ 0 h 7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88"/>
              <a:gd name="T25" fmla="*/ 0 h 734"/>
              <a:gd name="T26" fmla="*/ 688 w 688"/>
              <a:gd name="T27" fmla="*/ 734 h 73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88" h="734">
                <a:moveTo>
                  <a:pt x="0" y="0"/>
                </a:moveTo>
                <a:lnTo>
                  <a:pt x="0" y="0"/>
                </a:lnTo>
                <a:lnTo>
                  <a:pt x="1" y="715"/>
                </a:lnTo>
                <a:lnTo>
                  <a:pt x="319" y="721"/>
                </a:lnTo>
                <a:lnTo>
                  <a:pt x="684" y="733"/>
                </a:lnTo>
                <a:lnTo>
                  <a:pt x="687" y="32"/>
                </a:lnTo>
                <a:lnTo>
                  <a:pt x="0" y="0"/>
                </a:lnTo>
              </a:path>
            </a:pathLst>
          </a:custGeom>
          <a:solidFill>
            <a:srgbClr val="EFEFE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tangle 3"/>
          <p:cNvSpPr txBox="1">
            <a:spLocks noChangeArrowheads="1"/>
          </p:cNvSpPr>
          <p:nvPr/>
        </p:nvSpPr>
        <p:spPr>
          <a:xfrm>
            <a:off x="4586368" y="4210648"/>
            <a:ext cx="528638" cy="160337"/>
          </a:xfrm>
          <a:prstGeom prst="rect">
            <a:avLst/>
          </a:prstGeom>
          <a:solidFill>
            <a:srgbClr val="EFEFEF"/>
          </a:solidFill>
        </p:spPr>
        <p:txBody>
          <a:bodyPr vert="horz" lIns="0" tIns="0" rIns="0" bIns="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034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rgbClr val="444444"/>
              </a:buClr>
              <a:buSzPct val="90000"/>
              <a:buFont typeface="Calibri" panose="020F0502020204030204" pitchFamily="34" charset="0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ADAMS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Text Box 29"/>
          <p:cNvSpPr txBox="1">
            <a:spLocks noChangeArrowheads="1"/>
          </p:cNvSpPr>
          <p:nvPr/>
        </p:nvSpPr>
        <p:spPr bwMode="auto">
          <a:xfrm>
            <a:off x="5668188" y="719642"/>
            <a:ext cx="525276" cy="158284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BOONE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3" name="Text Box 30"/>
          <p:cNvSpPr txBox="1">
            <a:spLocks noChangeArrowheads="1"/>
          </p:cNvSpPr>
          <p:nvPr/>
        </p:nvSpPr>
        <p:spPr bwMode="auto">
          <a:xfrm>
            <a:off x="3335963" y="3117700"/>
            <a:ext cx="677956" cy="158284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BUFFALO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4" name="Text Box 31"/>
          <p:cNvSpPr txBox="1">
            <a:spLocks noChangeArrowheads="1"/>
          </p:cNvSpPr>
          <p:nvPr/>
        </p:nvSpPr>
        <p:spPr bwMode="auto">
          <a:xfrm>
            <a:off x="7613809" y="2253448"/>
            <a:ext cx="585507" cy="15828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BUTLER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" name="Text Box 32"/>
          <p:cNvSpPr txBox="1">
            <a:spLocks noChangeArrowheads="1"/>
          </p:cNvSpPr>
          <p:nvPr/>
        </p:nvSpPr>
        <p:spPr bwMode="auto">
          <a:xfrm>
            <a:off x="5642974" y="4241090"/>
            <a:ext cx="388004" cy="158284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CLAY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" name="Text Box 33"/>
          <p:cNvSpPr txBox="1">
            <a:spLocks noChangeArrowheads="1"/>
          </p:cNvSpPr>
          <p:nvPr/>
        </p:nvSpPr>
        <p:spPr bwMode="auto">
          <a:xfrm>
            <a:off x="7758084" y="1222506"/>
            <a:ext cx="582706" cy="15828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COLFAX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7" name="Text Box 34"/>
          <p:cNvSpPr txBox="1">
            <a:spLocks noChangeArrowheads="1"/>
          </p:cNvSpPr>
          <p:nvPr/>
        </p:nvSpPr>
        <p:spPr bwMode="auto">
          <a:xfrm>
            <a:off x="1725118" y="3060271"/>
            <a:ext cx="648540" cy="15828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DAWSON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" name="Text Box 35"/>
          <p:cNvSpPr txBox="1">
            <a:spLocks noChangeArrowheads="1"/>
          </p:cNvSpPr>
          <p:nvPr/>
        </p:nvSpPr>
        <p:spPr bwMode="auto">
          <a:xfrm>
            <a:off x="3527863" y="5145965"/>
            <a:ext cx="729784" cy="158284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FRANKLIN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" name="Text Box 36"/>
          <p:cNvSpPr txBox="1">
            <a:spLocks noChangeArrowheads="1"/>
          </p:cNvSpPr>
          <p:nvPr/>
        </p:nvSpPr>
        <p:spPr bwMode="auto">
          <a:xfrm>
            <a:off x="1499599" y="5031105"/>
            <a:ext cx="593912" cy="158284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FURNAS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0" name="Text Box 37"/>
          <p:cNvSpPr txBox="1">
            <a:spLocks noChangeArrowheads="1"/>
          </p:cNvSpPr>
          <p:nvPr/>
        </p:nvSpPr>
        <p:spPr bwMode="auto">
          <a:xfrm>
            <a:off x="1720915" y="4115024"/>
            <a:ext cx="613522" cy="158284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GOSPER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1" name="Text Box 38"/>
          <p:cNvSpPr txBox="1">
            <a:spLocks noChangeArrowheads="1"/>
          </p:cNvSpPr>
          <p:nvPr/>
        </p:nvSpPr>
        <p:spPr bwMode="auto">
          <a:xfrm>
            <a:off x="4598026" y="1153869"/>
            <a:ext cx="687761" cy="158284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GREELEY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2" name="Text Box 39"/>
          <p:cNvSpPr txBox="1">
            <a:spLocks noChangeArrowheads="1"/>
          </p:cNvSpPr>
          <p:nvPr/>
        </p:nvSpPr>
        <p:spPr bwMode="auto">
          <a:xfrm>
            <a:off x="4710084" y="3163926"/>
            <a:ext cx="375397" cy="15828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HALL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3" name="Text Box 40"/>
          <p:cNvSpPr txBox="1">
            <a:spLocks noChangeArrowheads="1"/>
          </p:cNvSpPr>
          <p:nvPr/>
        </p:nvSpPr>
        <p:spPr bwMode="auto">
          <a:xfrm>
            <a:off x="5494496" y="3920323"/>
            <a:ext cx="756397" cy="15828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HAMILTON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4" name="Text Box 41"/>
          <p:cNvSpPr txBox="1">
            <a:spLocks noChangeArrowheads="1"/>
          </p:cNvSpPr>
          <p:nvPr/>
        </p:nvSpPr>
        <p:spPr bwMode="auto">
          <a:xfrm>
            <a:off x="2594974" y="5077330"/>
            <a:ext cx="596713" cy="15828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HARLAN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5" name="Text Box 42"/>
          <p:cNvSpPr txBox="1">
            <a:spLocks noChangeArrowheads="1"/>
          </p:cNvSpPr>
          <p:nvPr/>
        </p:nvSpPr>
        <p:spPr bwMode="auto">
          <a:xfrm>
            <a:off x="4584018" y="2162399"/>
            <a:ext cx="658346" cy="158284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HOWARD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6" name="Text Box 43"/>
          <p:cNvSpPr txBox="1">
            <a:spLocks noChangeArrowheads="1"/>
          </p:cNvSpPr>
          <p:nvPr/>
        </p:nvSpPr>
        <p:spPr bwMode="auto">
          <a:xfrm>
            <a:off x="3547474" y="4274708"/>
            <a:ext cx="701769" cy="158284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KEARNEY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7" name="Text Box 44"/>
          <p:cNvSpPr txBox="1">
            <a:spLocks noChangeArrowheads="1"/>
          </p:cNvSpPr>
          <p:nvPr/>
        </p:nvSpPr>
        <p:spPr bwMode="auto">
          <a:xfrm>
            <a:off x="5841879" y="2483168"/>
            <a:ext cx="675154" cy="15828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MERRICK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8" name="Text Box 45"/>
          <p:cNvSpPr txBox="1">
            <a:spLocks noChangeArrowheads="1"/>
          </p:cNvSpPr>
          <p:nvPr/>
        </p:nvSpPr>
        <p:spPr bwMode="auto">
          <a:xfrm>
            <a:off x="5515508" y="1886455"/>
            <a:ext cx="508466" cy="15828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NANCE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9" name="Text Box 46"/>
          <p:cNvSpPr txBox="1">
            <a:spLocks noChangeArrowheads="1"/>
          </p:cNvSpPr>
          <p:nvPr/>
        </p:nvSpPr>
        <p:spPr bwMode="auto">
          <a:xfrm>
            <a:off x="5444070" y="5203396"/>
            <a:ext cx="798419" cy="15828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NUCKOLLS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0" name="Text Box 47"/>
          <p:cNvSpPr txBox="1">
            <a:spLocks noChangeArrowheads="1"/>
          </p:cNvSpPr>
          <p:nvPr/>
        </p:nvSpPr>
        <p:spPr bwMode="auto">
          <a:xfrm>
            <a:off x="2622989" y="4211676"/>
            <a:ext cx="572901" cy="15828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PHELPS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1" name="Text Box 48"/>
          <p:cNvSpPr txBox="1">
            <a:spLocks noChangeArrowheads="1"/>
          </p:cNvSpPr>
          <p:nvPr/>
        </p:nvSpPr>
        <p:spPr bwMode="auto">
          <a:xfrm>
            <a:off x="6818192" y="1222506"/>
            <a:ext cx="556091" cy="15828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PLATTE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2" name="Text Box 49"/>
          <p:cNvSpPr txBox="1">
            <a:spLocks noChangeArrowheads="1"/>
          </p:cNvSpPr>
          <p:nvPr/>
        </p:nvSpPr>
        <p:spPr bwMode="auto">
          <a:xfrm>
            <a:off x="6934452" y="2355700"/>
            <a:ext cx="397809" cy="158284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POLK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3" name="Text Box 50"/>
          <p:cNvSpPr txBox="1">
            <a:spLocks noChangeArrowheads="1"/>
          </p:cNvSpPr>
          <p:nvPr/>
        </p:nvSpPr>
        <p:spPr bwMode="auto">
          <a:xfrm>
            <a:off x="3571287" y="2116176"/>
            <a:ext cx="725581" cy="15828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SHERMAN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4" name="Text Box 51"/>
          <p:cNvSpPr txBox="1">
            <a:spLocks noChangeArrowheads="1"/>
          </p:cNvSpPr>
          <p:nvPr/>
        </p:nvSpPr>
        <p:spPr bwMode="auto">
          <a:xfrm>
            <a:off x="3667937" y="1107646"/>
            <a:ext cx="561695" cy="158283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VALLEY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5" name="Text Box 52"/>
          <p:cNvSpPr txBox="1">
            <a:spLocks noChangeArrowheads="1"/>
          </p:cNvSpPr>
          <p:nvPr/>
        </p:nvSpPr>
        <p:spPr bwMode="auto">
          <a:xfrm>
            <a:off x="4497173" y="5207597"/>
            <a:ext cx="719978" cy="158284"/>
          </a:xfrm>
          <a:prstGeom prst="rect">
            <a:avLst/>
          </a:prstGeom>
          <a:solidFill>
            <a:srgbClr val="EFEF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44444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10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WEBSTER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3" name="Text Box 80"/>
          <p:cNvSpPr txBox="1">
            <a:spLocks noChangeArrowheads="1"/>
          </p:cNvSpPr>
          <p:nvPr/>
        </p:nvSpPr>
        <p:spPr bwMode="auto">
          <a:xfrm>
            <a:off x="266952" y="118946"/>
            <a:ext cx="3919257" cy="33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B4B4B"/>
              </a:buClr>
              <a:buSzPct val="90000"/>
              <a:buFont typeface="Monotype Sorts" pitchFamily="2" charset="2"/>
              <a:buNone/>
              <a:tabLst/>
              <a:defRPr/>
            </a:pPr>
            <a:r>
              <a:rPr kumimoji="0" lang="en-US" altLang="en-US" sz="220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Central Community College</a:t>
            </a:r>
            <a:r>
              <a:rPr kumimoji="0" lang="en-US" altLang="en-US" sz="2206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     </a:t>
            </a: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4" name="Text Box 81"/>
          <p:cNvSpPr txBox="1">
            <a:spLocks noChangeArrowheads="1"/>
          </p:cNvSpPr>
          <p:nvPr/>
        </p:nvSpPr>
        <p:spPr bwMode="auto">
          <a:xfrm>
            <a:off x="731996" y="460506"/>
            <a:ext cx="3815603" cy="16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B4B4B"/>
              </a:buClr>
              <a:buSzPct val="90000"/>
              <a:buFont typeface="Monotype Sorts" pitchFamily="2" charset="2"/>
              <a:buNone/>
              <a:tabLst/>
              <a:defRPr/>
            </a:pPr>
            <a:endParaRPr kumimoji="0" lang="en-US" altLang="en-US" sz="105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B4B4B"/>
              </a:buClr>
              <a:buSzPct val="90000"/>
              <a:buFont typeface="Monotype Sorts" pitchFamily="2" charset="2"/>
              <a:buNone/>
              <a:tabLst/>
              <a:defRPr/>
            </a:pPr>
            <a:endParaRPr kumimoji="0" lang="en-US" altLang="en-US" sz="105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B4B4B"/>
              </a:buClr>
              <a:buSzPct val="90000"/>
              <a:buFont typeface="Monotype Sorts" pitchFamily="2" charset="2"/>
              <a:buNone/>
              <a:tabLst/>
              <a:defRPr/>
            </a:pPr>
            <a:endParaRPr kumimoji="0" lang="en-US" altLang="en-US" sz="105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B4B4B"/>
              </a:buClr>
              <a:buSzPct val="90000"/>
              <a:buFont typeface="Monotype Sorts" pitchFamily="2" charset="2"/>
              <a:buNone/>
              <a:tabLst/>
              <a:defRPr/>
            </a:pPr>
            <a:endParaRPr kumimoji="0" lang="en-US" altLang="en-US" sz="105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B4B4B"/>
              </a:buClr>
              <a:buSzPct val="90000"/>
              <a:buFont typeface="Monotype Sorts" pitchFamily="2" charset="2"/>
              <a:buNone/>
              <a:tabLst/>
              <a:defRPr/>
            </a:pPr>
            <a:endParaRPr kumimoji="0" lang="en-US" altLang="en-US" sz="211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5" name="Freeform 82" descr="25%"/>
          <p:cNvSpPr>
            <a:spLocks/>
          </p:cNvSpPr>
          <p:nvPr/>
        </p:nvSpPr>
        <p:spPr bwMode="auto">
          <a:xfrm>
            <a:off x="2489919" y="2305274"/>
            <a:ext cx="151279" cy="196103"/>
          </a:xfrm>
          <a:custGeom>
            <a:avLst/>
            <a:gdLst>
              <a:gd name="T0" fmla="*/ 0 w 108"/>
              <a:gd name="T1" fmla="*/ 2147483646 h 140"/>
              <a:gd name="T2" fmla="*/ 0 w 108"/>
              <a:gd name="T3" fmla="*/ 2147483646 h 140"/>
              <a:gd name="T4" fmla="*/ 2147483646 w 108"/>
              <a:gd name="T5" fmla="*/ 0 h 140"/>
              <a:gd name="T6" fmla="*/ 2147483646 w 108"/>
              <a:gd name="T7" fmla="*/ 2147483646 h 140"/>
              <a:gd name="T8" fmla="*/ 2147483646 w 108"/>
              <a:gd name="T9" fmla="*/ 2147483646 h 140"/>
              <a:gd name="T10" fmla="*/ 0 w 108"/>
              <a:gd name="T11" fmla="*/ 2147483646 h 140"/>
              <a:gd name="T12" fmla="*/ 0 w 108"/>
              <a:gd name="T13" fmla="*/ 2147483646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8"/>
              <a:gd name="T22" fmla="*/ 0 h 140"/>
              <a:gd name="T23" fmla="*/ 108 w 108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8" h="140">
                <a:moveTo>
                  <a:pt x="0" y="132"/>
                </a:moveTo>
                <a:lnTo>
                  <a:pt x="0" y="132"/>
                </a:lnTo>
                <a:lnTo>
                  <a:pt x="6" y="0"/>
                </a:lnTo>
                <a:lnTo>
                  <a:pt x="107" y="5"/>
                </a:lnTo>
                <a:lnTo>
                  <a:pt x="103" y="139"/>
                </a:lnTo>
                <a:lnTo>
                  <a:pt x="0" y="132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" name="Freeform 83"/>
          <p:cNvSpPr>
            <a:spLocks/>
          </p:cNvSpPr>
          <p:nvPr/>
        </p:nvSpPr>
        <p:spPr bwMode="auto">
          <a:xfrm>
            <a:off x="2653805" y="1404602"/>
            <a:ext cx="154081" cy="278746"/>
          </a:xfrm>
          <a:custGeom>
            <a:avLst/>
            <a:gdLst>
              <a:gd name="T0" fmla="*/ 0 w 110"/>
              <a:gd name="T1" fmla="*/ 2147483646 h 199"/>
              <a:gd name="T2" fmla="*/ 0 w 110"/>
              <a:gd name="T3" fmla="*/ 2147483646 h 199"/>
              <a:gd name="T4" fmla="*/ 0 w 110"/>
              <a:gd name="T5" fmla="*/ 2147483646 h 199"/>
              <a:gd name="T6" fmla="*/ 2147483646 w 110"/>
              <a:gd name="T7" fmla="*/ 0 h 199"/>
              <a:gd name="T8" fmla="*/ 2147483646 w 110"/>
              <a:gd name="T9" fmla="*/ 2147483646 h 199"/>
              <a:gd name="T10" fmla="*/ 2147483646 w 110"/>
              <a:gd name="T11" fmla="*/ 2147483646 h 199"/>
              <a:gd name="T12" fmla="*/ 2147483646 w 110"/>
              <a:gd name="T13" fmla="*/ 2147483646 h 199"/>
              <a:gd name="T14" fmla="*/ 0 w 110"/>
              <a:gd name="T15" fmla="*/ 2147483646 h 199"/>
              <a:gd name="T16" fmla="*/ 0 w 110"/>
              <a:gd name="T17" fmla="*/ 2147483646 h 1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0"/>
              <a:gd name="T28" fmla="*/ 0 h 199"/>
              <a:gd name="T29" fmla="*/ 110 w 110"/>
              <a:gd name="T30" fmla="*/ 199 h 1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0" h="199">
                <a:moveTo>
                  <a:pt x="0" y="196"/>
                </a:moveTo>
                <a:lnTo>
                  <a:pt x="0" y="196"/>
                </a:lnTo>
                <a:lnTo>
                  <a:pt x="0" y="125"/>
                </a:lnTo>
                <a:lnTo>
                  <a:pt x="1" y="0"/>
                </a:lnTo>
                <a:lnTo>
                  <a:pt x="109" y="2"/>
                </a:lnTo>
                <a:lnTo>
                  <a:pt x="106" y="135"/>
                </a:lnTo>
                <a:lnTo>
                  <a:pt x="106" y="198"/>
                </a:lnTo>
                <a:lnTo>
                  <a:pt x="0" y="196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84"/>
          <p:cNvSpPr>
            <a:spLocks/>
          </p:cNvSpPr>
          <p:nvPr/>
        </p:nvSpPr>
        <p:spPr bwMode="auto">
          <a:xfrm>
            <a:off x="1461779" y="1694554"/>
            <a:ext cx="194702" cy="193301"/>
          </a:xfrm>
          <a:custGeom>
            <a:avLst/>
            <a:gdLst>
              <a:gd name="T0" fmla="*/ 0 w 139"/>
              <a:gd name="T1" fmla="*/ 2147483646 h 138"/>
              <a:gd name="T2" fmla="*/ 0 w 139"/>
              <a:gd name="T3" fmla="*/ 2147483646 h 138"/>
              <a:gd name="T4" fmla="*/ 2147483646 w 139"/>
              <a:gd name="T5" fmla="*/ 0 h 138"/>
              <a:gd name="T6" fmla="*/ 2147483646 w 139"/>
              <a:gd name="T7" fmla="*/ 2147483646 h 138"/>
              <a:gd name="T8" fmla="*/ 2147483646 w 139"/>
              <a:gd name="T9" fmla="*/ 2147483646 h 138"/>
              <a:gd name="T10" fmla="*/ 2147483646 w 139"/>
              <a:gd name="T11" fmla="*/ 2147483646 h 138"/>
              <a:gd name="T12" fmla="*/ 0 w 139"/>
              <a:gd name="T13" fmla="*/ 2147483646 h 138"/>
              <a:gd name="T14" fmla="*/ 0 w 139"/>
              <a:gd name="T15" fmla="*/ 2147483646 h 1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9"/>
              <a:gd name="T25" fmla="*/ 0 h 138"/>
              <a:gd name="T26" fmla="*/ 139 w 139"/>
              <a:gd name="T27" fmla="*/ 138 h 13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9" h="138">
                <a:moveTo>
                  <a:pt x="0" y="130"/>
                </a:moveTo>
                <a:lnTo>
                  <a:pt x="0" y="130"/>
                </a:lnTo>
                <a:lnTo>
                  <a:pt x="7" y="0"/>
                </a:lnTo>
                <a:lnTo>
                  <a:pt x="133" y="9"/>
                </a:lnTo>
                <a:lnTo>
                  <a:pt x="138" y="7"/>
                </a:lnTo>
                <a:lnTo>
                  <a:pt x="131" y="137"/>
                </a:lnTo>
                <a:lnTo>
                  <a:pt x="0" y="13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" name="Freeform 85"/>
          <p:cNvSpPr>
            <a:spLocks/>
          </p:cNvSpPr>
          <p:nvPr/>
        </p:nvSpPr>
        <p:spPr bwMode="auto">
          <a:xfrm>
            <a:off x="792228" y="1649730"/>
            <a:ext cx="239525" cy="186298"/>
          </a:xfrm>
          <a:custGeom>
            <a:avLst/>
            <a:gdLst>
              <a:gd name="T0" fmla="*/ 0 w 171"/>
              <a:gd name="T1" fmla="*/ 2147483646 h 133"/>
              <a:gd name="T2" fmla="*/ 0 w 171"/>
              <a:gd name="T3" fmla="*/ 2147483646 h 133"/>
              <a:gd name="T4" fmla="*/ 2147483646 w 171"/>
              <a:gd name="T5" fmla="*/ 2147483646 h 133"/>
              <a:gd name="T6" fmla="*/ 2147483646 w 171"/>
              <a:gd name="T7" fmla="*/ 0 h 133"/>
              <a:gd name="T8" fmla="*/ 2147483646 w 171"/>
              <a:gd name="T9" fmla="*/ 2147483646 h 133"/>
              <a:gd name="T10" fmla="*/ 2147483646 w 171"/>
              <a:gd name="T11" fmla="*/ 2147483646 h 133"/>
              <a:gd name="T12" fmla="*/ 2147483646 w 171"/>
              <a:gd name="T13" fmla="*/ 2147483646 h 133"/>
              <a:gd name="T14" fmla="*/ 0 w 171"/>
              <a:gd name="T15" fmla="*/ 2147483646 h 133"/>
              <a:gd name="T16" fmla="*/ 0 w 171"/>
              <a:gd name="T17" fmla="*/ 2147483646 h 1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1"/>
              <a:gd name="T28" fmla="*/ 0 h 133"/>
              <a:gd name="T29" fmla="*/ 171 w 171"/>
              <a:gd name="T30" fmla="*/ 133 h 1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1" h="133">
                <a:moveTo>
                  <a:pt x="0" y="114"/>
                </a:moveTo>
                <a:lnTo>
                  <a:pt x="0" y="114"/>
                </a:lnTo>
                <a:lnTo>
                  <a:pt x="5" y="51"/>
                </a:lnTo>
                <a:lnTo>
                  <a:pt x="9" y="0"/>
                </a:lnTo>
                <a:lnTo>
                  <a:pt x="170" y="13"/>
                </a:lnTo>
                <a:lnTo>
                  <a:pt x="164" y="116"/>
                </a:lnTo>
                <a:lnTo>
                  <a:pt x="161" y="132"/>
                </a:lnTo>
                <a:lnTo>
                  <a:pt x="0" y="114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86"/>
          <p:cNvSpPr>
            <a:spLocks/>
          </p:cNvSpPr>
          <p:nvPr/>
        </p:nvSpPr>
        <p:spPr bwMode="auto">
          <a:xfrm>
            <a:off x="2023474" y="1548877"/>
            <a:ext cx="189100" cy="194703"/>
          </a:xfrm>
          <a:custGeom>
            <a:avLst/>
            <a:gdLst>
              <a:gd name="T0" fmla="*/ 0 w 135"/>
              <a:gd name="T1" fmla="*/ 2147483646 h 139"/>
              <a:gd name="T2" fmla="*/ 0 w 135"/>
              <a:gd name="T3" fmla="*/ 2147483646 h 139"/>
              <a:gd name="T4" fmla="*/ 2147483646 w 135"/>
              <a:gd name="T5" fmla="*/ 0 h 139"/>
              <a:gd name="T6" fmla="*/ 2147483646 w 135"/>
              <a:gd name="T7" fmla="*/ 0 h 139"/>
              <a:gd name="T8" fmla="*/ 2147483646 w 135"/>
              <a:gd name="T9" fmla="*/ 2147483646 h 139"/>
              <a:gd name="T10" fmla="*/ 2147483646 w 135"/>
              <a:gd name="T11" fmla="*/ 2147483646 h 139"/>
              <a:gd name="T12" fmla="*/ 0 w 135"/>
              <a:gd name="T13" fmla="*/ 2147483646 h 139"/>
              <a:gd name="T14" fmla="*/ 0 w 135"/>
              <a:gd name="T15" fmla="*/ 2147483646 h 1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5"/>
              <a:gd name="T25" fmla="*/ 0 h 139"/>
              <a:gd name="T26" fmla="*/ 135 w 135"/>
              <a:gd name="T27" fmla="*/ 139 h 1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5" h="139">
                <a:moveTo>
                  <a:pt x="0" y="130"/>
                </a:moveTo>
                <a:lnTo>
                  <a:pt x="0" y="130"/>
                </a:lnTo>
                <a:lnTo>
                  <a:pt x="3" y="0"/>
                </a:lnTo>
                <a:lnTo>
                  <a:pt x="24" y="0"/>
                </a:lnTo>
                <a:lnTo>
                  <a:pt x="134" y="7"/>
                </a:lnTo>
                <a:lnTo>
                  <a:pt x="130" y="138"/>
                </a:lnTo>
                <a:lnTo>
                  <a:pt x="0" y="13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Freeform 87" descr="25%"/>
          <p:cNvSpPr>
            <a:spLocks/>
          </p:cNvSpPr>
          <p:nvPr/>
        </p:nvSpPr>
        <p:spPr bwMode="auto">
          <a:xfrm>
            <a:off x="2648202" y="1679146"/>
            <a:ext cx="155482" cy="222716"/>
          </a:xfrm>
          <a:custGeom>
            <a:avLst/>
            <a:gdLst>
              <a:gd name="T0" fmla="*/ 0 w 111"/>
              <a:gd name="T1" fmla="*/ 2147483646 h 159"/>
              <a:gd name="T2" fmla="*/ 0 w 111"/>
              <a:gd name="T3" fmla="*/ 2147483646 h 159"/>
              <a:gd name="T4" fmla="*/ 2147483646 w 111"/>
              <a:gd name="T5" fmla="*/ 2147483646 h 159"/>
              <a:gd name="T6" fmla="*/ 2147483646 w 111"/>
              <a:gd name="T7" fmla="*/ 0 h 159"/>
              <a:gd name="T8" fmla="*/ 2147483646 w 111"/>
              <a:gd name="T9" fmla="*/ 2147483646 h 159"/>
              <a:gd name="T10" fmla="*/ 2147483646 w 111"/>
              <a:gd name="T11" fmla="*/ 2147483646 h 159"/>
              <a:gd name="T12" fmla="*/ 2147483646 w 111"/>
              <a:gd name="T13" fmla="*/ 2147483646 h 159"/>
              <a:gd name="T14" fmla="*/ 0 w 111"/>
              <a:gd name="T15" fmla="*/ 2147483646 h 159"/>
              <a:gd name="T16" fmla="*/ 0 w 111"/>
              <a:gd name="T17" fmla="*/ 2147483646 h 1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1"/>
              <a:gd name="T28" fmla="*/ 0 h 159"/>
              <a:gd name="T29" fmla="*/ 111 w 111"/>
              <a:gd name="T30" fmla="*/ 159 h 15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1" h="159">
                <a:moveTo>
                  <a:pt x="0" y="158"/>
                </a:moveTo>
                <a:lnTo>
                  <a:pt x="0" y="158"/>
                </a:lnTo>
                <a:lnTo>
                  <a:pt x="2" y="61"/>
                </a:lnTo>
                <a:lnTo>
                  <a:pt x="4" y="0"/>
                </a:lnTo>
                <a:lnTo>
                  <a:pt x="110" y="2"/>
                </a:lnTo>
                <a:lnTo>
                  <a:pt x="110" y="67"/>
                </a:lnTo>
                <a:lnTo>
                  <a:pt x="106" y="144"/>
                </a:lnTo>
                <a:lnTo>
                  <a:pt x="0" y="158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88"/>
          <p:cNvSpPr>
            <a:spLocks/>
          </p:cNvSpPr>
          <p:nvPr/>
        </p:nvSpPr>
        <p:spPr bwMode="auto">
          <a:xfrm>
            <a:off x="1027552" y="1286940"/>
            <a:ext cx="222716" cy="245128"/>
          </a:xfrm>
          <a:custGeom>
            <a:avLst/>
            <a:gdLst>
              <a:gd name="T0" fmla="*/ 0 w 159"/>
              <a:gd name="T1" fmla="*/ 2147483646 h 175"/>
              <a:gd name="T2" fmla="*/ 0 w 159"/>
              <a:gd name="T3" fmla="*/ 2147483646 h 175"/>
              <a:gd name="T4" fmla="*/ 2147483646 w 159"/>
              <a:gd name="T5" fmla="*/ 0 h 175"/>
              <a:gd name="T6" fmla="*/ 2147483646 w 159"/>
              <a:gd name="T7" fmla="*/ 2147483646 h 175"/>
              <a:gd name="T8" fmla="*/ 2147483646 w 159"/>
              <a:gd name="T9" fmla="*/ 2147483646 h 175"/>
              <a:gd name="T10" fmla="*/ 2147483646 w 159"/>
              <a:gd name="T11" fmla="*/ 2147483646 h 175"/>
              <a:gd name="T12" fmla="*/ 0 w 159"/>
              <a:gd name="T13" fmla="*/ 2147483646 h 175"/>
              <a:gd name="T14" fmla="*/ 0 w 159"/>
              <a:gd name="T15" fmla="*/ 2147483646 h 17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9"/>
              <a:gd name="T25" fmla="*/ 0 h 175"/>
              <a:gd name="T26" fmla="*/ 159 w 159"/>
              <a:gd name="T27" fmla="*/ 175 h 17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9" h="175">
                <a:moveTo>
                  <a:pt x="0" y="161"/>
                </a:moveTo>
                <a:lnTo>
                  <a:pt x="0" y="161"/>
                </a:lnTo>
                <a:lnTo>
                  <a:pt x="3" y="0"/>
                </a:lnTo>
                <a:lnTo>
                  <a:pt x="155" y="14"/>
                </a:lnTo>
                <a:lnTo>
                  <a:pt x="158" y="174"/>
                </a:lnTo>
                <a:lnTo>
                  <a:pt x="12" y="163"/>
                </a:lnTo>
                <a:lnTo>
                  <a:pt x="0" y="161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2" name="Freeform 89"/>
          <p:cNvSpPr>
            <a:spLocks/>
          </p:cNvSpPr>
          <p:nvPr/>
        </p:nvSpPr>
        <p:spPr bwMode="auto">
          <a:xfrm>
            <a:off x="2359651" y="1086635"/>
            <a:ext cx="301159" cy="145676"/>
          </a:xfrm>
          <a:custGeom>
            <a:avLst/>
            <a:gdLst>
              <a:gd name="T0" fmla="*/ 0 w 215"/>
              <a:gd name="T1" fmla="*/ 2147483646 h 104"/>
              <a:gd name="T2" fmla="*/ 0 w 215"/>
              <a:gd name="T3" fmla="*/ 2147483646 h 104"/>
              <a:gd name="T4" fmla="*/ 2147483646 w 215"/>
              <a:gd name="T5" fmla="*/ 0 h 104"/>
              <a:gd name="T6" fmla="*/ 2147483646 w 215"/>
              <a:gd name="T7" fmla="*/ 2147483646 h 104"/>
              <a:gd name="T8" fmla="*/ 2147483646 w 215"/>
              <a:gd name="T9" fmla="*/ 2147483646 h 104"/>
              <a:gd name="T10" fmla="*/ 2147483646 w 215"/>
              <a:gd name="T11" fmla="*/ 2147483646 h 104"/>
              <a:gd name="T12" fmla="*/ 2147483646 w 215"/>
              <a:gd name="T13" fmla="*/ 2147483646 h 104"/>
              <a:gd name="T14" fmla="*/ 0 w 215"/>
              <a:gd name="T15" fmla="*/ 2147483646 h 104"/>
              <a:gd name="T16" fmla="*/ 0 w 215"/>
              <a:gd name="T17" fmla="*/ 2147483646 h 1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5"/>
              <a:gd name="T28" fmla="*/ 0 h 104"/>
              <a:gd name="T29" fmla="*/ 215 w 215"/>
              <a:gd name="T30" fmla="*/ 104 h 1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5" h="104">
                <a:moveTo>
                  <a:pt x="0" y="75"/>
                </a:moveTo>
                <a:lnTo>
                  <a:pt x="0" y="75"/>
                </a:lnTo>
                <a:lnTo>
                  <a:pt x="2" y="0"/>
                </a:lnTo>
                <a:lnTo>
                  <a:pt x="171" y="8"/>
                </a:lnTo>
                <a:lnTo>
                  <a:pt x="214" y="55"/>
                </a:lnTo>
                <a:lnTo>
                  <a:pt x="214" y="103"/>
                </a:lnTo>
                <a:lnTo>
                  <a:pt x="56" y="44"/>
                </a:lnTo>
                <a:lnTo>
                  <a:pt x="0" y="7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90"/>
          <p:cNvSpPr>
            <a:spLocks/>
          </p:cNvSpPr>
          <p:nvPr/>
        </p:nvSpPr>
        <p:spPr bwMode="auto">
          <a:xfrm>
            <a:off x="2057092" y="1156672"/>
            <a:ext cx="169489" cy="407614"/>
          </a:xfrm>
          <a:custGeom>
            <a:avLst/>
            <a:gdLst>
              <a:gd name="T0" fmla="*/ 0 w 121"/>
              <a:gd name="T1" fmla="*/ 2147483646 h 291"/>
              <a:gd name="T2" fmla="*/ 0 w 121"/>
              <a:gd name="T3" fmla="*/ 2147483646 h 291"/>
              <a:gd name="T4" fmla="*/ 2147483646 w 121"/>
              <a:gd name="T5" fmla="*/ 0 h 291"/>
              <a:gd name="T6" fmla="*/ 2147483646 w 121"/>
              <a:gd name="T7" fmla="*/ 2147483646 h 291"/>
              <a:gd name="T8" fmla="*/ 2147483646 w 121"/>
              <a:gd name="T9" fmla="*/ 2147483646 h 291"/>
              <a:gd name="T10" fmla="*/ 2147483646 w 121"/>
              <a:gd name="T11" fmla="*/ 2147483646 h 291"/>
              <a:gd name="T12" fmla="*/ 0 w 121"/>
              <a:gd name="T13" fmla="*/ 2147483646 h 291"/>
              <a:gd name="T14" fmla="*/ 0 w 121"/>
              <a:gd name="T15" fmla="*/ 2147483646 h 29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1"/>
              <a:gd name="T25" fmla="*/ 0 h 291"/>
              <a:gd name="T26" fmla="*/ 121 w 121"/>
              <a:gd name="T27" fmla="*/ 291 h 29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1" h="291">
                <a:moveTo>
                  <a:pt x="0" y="280"/>
                </a:moveTo>
                <a:lnTo>
                  <a:pt x="0" y="280"/>
                </a:lnTo>
                <a:lnTo>
                  <a:pt x="6" y="0"/>
                </a:lnTo>
                <a:lnTo>
                  <a:pt x="120" y="47"/>
                </a:lnTo>
                <a:lnTo>
                  <a:pt x="116" y="290"/>
                </a:lnTo>
                <a:lnTo>
                  <a:pt x="110" y="287"/>
                </a:lnTo>
                <a:lnTo>
                  <a:pt x="0" y="28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" name="Freeform 91" descr="25%"/>
          <p:cNvSpPr>
            <a:spLocks/>
          </p:cNvSpPr>
          <p:nvPr/>
        </p:nvSpPr>
        <p:spPr bwMode="auto">
          <a:xfrm>
            <a:off x="2268603" y="2111973"/>
            <a:ext cx="235324" cy="225519"/>
          </a:xfrm>
          <a:custGeom>
            <a:avLst/>
            <a:gdLst>
              <a:gd name="T0" fmla="*/ 0 w 168"/>
              <a:gd name="T1" fmla="*/ 2147483646 h 161"/>
              <a:gd name="T2" fmla="*/ 0 w 168"/>
              <a:gd name="T3" fmla="*/ 2147483646 h 161"/>
              <a:gd name="T4" fmla="*/ 2147483646 w 168"/>
              <a:gd name="T5" fmla="*/ 0 h 161"/>
              <a:gd name="T6" fmla="*/ 2147483646 w 168"/>
              <a:gd name="T7" fmla="*/ 2147483646 h 161"/>
              <a:gd name="T8" fmla="*/ 2147483646 w 168"/>
              <a:gd name="T9" fmla="*/ 2147483646 h 161"/>
              <a:gd name="T10" fmla="*/ 2147483646 w 168"/>
              <a:gd name="T11" fmla="*/ 2147483646 h 161"/>
              <a:gd name="T12" fmla="*/ 2147483646 w 168"/>
              <a:gd name="T13" fmla="*/ 2147483646 h 161"/>
              <a:gd name="T14" fmla="*/ 2147483646 w 168"/>
              <a:gd name="T15" fmla="*/ 2147483646 h 161"/>
              <a:gd name="T16" fmla="*/ 2147483646 w 168"/>
              <a:gd name="T17" fmla="*/ 2147483646 h 161"/>
              <a:gd name="T18" fmla="*/ 0 w 168"/>
              <a:gd name="T19" fmla="*/ 2147483646 h 161"/>
              <a:gd name="T20" fmla="*/ 0 w 168"/>
              <a:gd name="T21" fmla="*/ 2147483646 h 1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8"/>
              <a:gd name="T34" fmla="*/ 0 h 161"/>
              <a:gd name="T35" fmla="*/ 168 w 168"/>
              <a:gd name="T36" fmla="*/ 161 h 16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8" h="161">
                <a:moveTo>
                  <a:pt x="0" y="141"/>
                </a:moveTo>
                <a:lnTo>
                  <a:pt x="0" y="141"/>
                </a:lnTo>
                <a:lnTo>
                  <a:pt x="5" y="0"/>
                </a:lnTo>
                <a:lnTo>
                  <a:pt x="55" y="2"/>
                </a:lnTo>
                <a:lnTo>
                  <a:pt x="164" y="6"/>
                </a:lnTo>
                <a:lnTo>
                  <a:pt x="167" y="10"/>
                </a:lnTo>
                <a:lnTo>
                  <a:pt x="164" y="138"/>
                </a:lnTo>
                <a:lnTo>
                  <a:pt x="109" y="160"/>
                </a:lnTo>
                <a:lnTo>
                  <a:pt x="57" y="148"/>
                </a:lnTo>
                <a:lnTo>
                  <a:pt x="0" y="141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5" name="Freeform 92"/>
          <p:cNvSpPr>
            <a:spLocks/>
          </p:cNvSpPr>
          <p:nvPr/>
        </p:nvSpPr>
        <p:spPr bwMode="auto">
          <a:xfrm>
            <a:off x="3208496" y="1624517"/>
            <a:ext cx="140074" cy="193301"/>
          </a:xfrm>
          <a:custGeom>
            <a:avLst/>
            <a:gdLst>
              <a:gd name="T0" fmla="*/ 0 w 100"/>
              <a:gd name="T1" fmla="*/ 2147483646 h 138"/>
              <a:gd name="T2" fmla="*/ 0 w 100"/>
              <a:gd name="T3" fmla="*/ 2147483646 h 138"/>
              <a:gd name="T4" fmla="*/ 0 w 100"/>
              <a:gd name="T5" fmla="*/ 2147483646 h 138"/>
              <a:gd name="T6" fmla="*/ 2147483646 w 100"/>
              <a:gd name="T7" fmla="*/ 2147483646 h 138"/>
              <a:gd name="T8" fmla="*/ 2147483646 w 100"/>
              <a:gd name="T9" fmla="*/ 2147483646 h 138"/>
              <a:gd name="T10" fmla="*/ 2147483646 w 100"/>
              <a:gd name="T11" fmla="*/ 2147483646 h 138"/>
              <a:gd name="T12" fmla="*/ 2147483646 w 100"/>
              <a:gd name="T13" fmla="*/ 2147483646 h 138"/>
              <a:gd name="T14" fmla="*/ 2147483646 w 100"/>
              <a:gd name="T15" fmla="*/ 0 h 138"/>
              <a:gd name="T16" fmla="*/ 0 w 100"/>
              <a:gd name="T17" fmla="*/ 2147483646 h 138"/>
              <a:gd name="T18" fmla="*/ 0 w 100"/>
              <a:gd name="T19" fmla="*/ 2147483646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0"/>
              <a:gd name="T31" fmla="*/ 0 h 138"/>
              <a:gd name="T32" fmla="*/ 100 w 100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0" h="138">
                <a:moveTo>
                  <a:pt x="0" y="9"/>
                </a:moveTo>
                <a:lnTo>
                  <a:pt x="0" y="9"/>
                </a:lnTo>
                <a:lnTo>
                  <a:pt x="0" y="112"/>
                </a:lnTo>
                <a:lnTo>
                  <a:pt x="26" y="113"/>
                </a:lnTo>
                <a:lnTo>
                  <a:pt x="25" y="135"/>
                </a:lnTo>
                <a:lnTo>
                  <a:pt x="99" y="137"/>
                </a:lnTo>
                <a:lnTo>
                  <a:pt x="99" y="64"/>
                </a:lnTo>
                <a:lnTo>
                  <a:pt x="76" y="0"/>
                </a:lnTo>
                <a:lnTo>
                  <a:pt x="0" y="9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93"/>
          <p:cNvSpPr>
            <a:spLocks/>
          </p:cNvSpPr>
          <p:nvPr/>
        </p:nvSpPr>
        <p:spPr bwMode="auto">
          <a:xfrm>
            <a:off x="2942356" y="1931278"/>
            <a:ext cx="158284" cy="217114"/>
          </a:xfrm>
          <a:custGeom>
            <a:avLst/>
            <a:gdLst>
              <a:gd name="T0" fmla="*/ 0 w 113"/>
              <a:gd name="T1" fmla="*/ 2147483646 h 155"/>
              <a:gd name="T2" fmla="*/ 0 w 113"/>
              <a:gd name="T3" fmla="*/ 2147483646 h 155"/>
              <a:gd name="T4" fmla="*/ 2147483646 w 113"/>
              <a:gd name="T5" fmla="*/ 2147483646 h 155"/>
              <a:gd name="T6" fmla="*/ 2147483646 w 113"/>
              <a:gd name="T7" fmla="*/ 2147483646 h 155"/>
              <a:gd name="T8" fmla="*/ 2147483646 w 113"/>
              <a:gd name="T9" fmla="*/ 0 h 155"/>
              <a:gd name="T10" fmla="*/ 2147483646 w 113"/>
              <a:gd name="T11" fmla="*/ 2147483646 h 155"/>
              <a:gd name="T12" fmla="*/ 0 w 113"/>
              <a:gd name="T13" fmla="*/ 2147483646 h 155"/>
              <a:gd name="T14" fmla="*/ 0 w 113"/>
              <a:gd name="T15" fmla="*/ 2147483646 h 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"/>
              <a:gd name="T25" fmla="*/ 0 h 155"/>
              <a:gd name="T26" fmla="*/ 113 w 113"/>
              <a:gd name="T27" fmla="*/ 155 h 15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" h="155">
                <a:moveTo>
                  <a:pt x="0" y="149"/>
                </a:moveTo>
                <a:lnTo>
                  <a:pt x="0" y="149"/>
                </a:lnTo>
                <a:lnTo>
                  <a:pt x="2" y="16"/>
                </a:lnTo>
                <a:lnTo>
                  <a:pt x="28" y="23"/>
                </a:lnTo>
                <a:lnTo>
                  <a:pt x="112" y="0"/>
                </a:lnTo>
                <a:lnTo>
                  <a:pt x="108" y="154"/>
                </a:lnTo>
                <a:lnTo>
                  <a:pt x="0" y="149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7" name="Freeform 94"/>
          <p:cNvSpPr>
            <a:spLocks/>
          </p:cNvSpPr>
          <p:nvPr/>
        </p:nvSpPr>
        <p:spPr bwMode="auto">
          <a:xfrm>
            <a:off x="3232309" y="2137186"/>
            <a:ext cx="211511" cy="154081"/>
          </a:xfrm>
          <a:custGeom>
            <a:avLst/>
            <a:gdLst>
              <a:gd name="T0" fmla="*/ 0 w 151"/>
              <a:gd name="T1" fmla="*/ 2147483646 h 110"/>
              <a:gd name="T2" fmla="*/ 0 w 151"/>
              <a:gd name="T3" fmla="*/ 2147483646 h 110"/>
              <a:gd name="T4" fmla="*/ 2147483646 w 151"/>
              <a:gd name="T5" fmla="*/ 2147483646 h 110"/>
              <a:gd name="T6" fmla="*/ 2147483646 w 151"/>
              <a:gd name="T7" fmla="*/ 2147483646 h 110"/>
              <a:gd name="T8" fmla="*/ 2147483646 w 151"/>
              <a:gd name="T9" fmla="*/ 2147483646 h 110"/>
              <a:gd name="T10" fmla="*/ 2147483646 w 151"/>
              <a:gd name="T11" fmla="*/ 0 h 110"/>
              <a:gd name="T12" fmla="*/ 2147483646 w 151"/>
              <a:gd name="T13" fmla="*/ 2147483646 h 110"/>
              <a:gd name="T14" fmla="*/ 2147483646 w 151"/>
              <a:gd name="T15" fmla="*/ 2147483646 h 110"/>
              <a:gd name="T16" fmla="*/ 2147483646 w 151"/>
              <a:gd name="T17" fmla="*/ 2147483646 h 110"/>
              <a:gd name="T18" fmla="*/ 0 w 151"/>
              <a:gd name="T19" fmla="*/ 2147483646 h 110"/>
              <a:gd name="T20" fmla="*/ 0 w 151"/>
              <a:gd name="T21" fmla="*/ 2147483646 h 1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51"/>
              <a:gd name="T34" fmla="*/ 0 h 110"/>
              <a:gd name="T35" fmla="*/ 151 w 151"/>
              <a:gd name="T36" fmla="*/ 110 h 1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51" h="110">
                <a:moveTo>
                  <a:pt x="0" y="106"/>
                </a:moveTo>
                <a:lnTo>
                  <a:pt x="0" y="106"/>
                </a:lnTo>
                <a:lnTo>
                  <a:pt x="3" y="20"/>
                </a:lnTo>
                <a:lnTo>
                  <a:pt x="35" y="10"/>
                </a:lnTo>
                <a:lnTo>
                  <a:pt x="64" y="27"/>
                </a:lnTo>
                <a:lnTo>
                  <a:pt x="99" y="0"/>
                </a:lnTo>
                <a:lnTo>
                  <a:pt x="140" y="5"/>
                </a:lnTo>
                <a:lnTo>
                  <a:pt x="150" y="57"/>
                </a:lnTo>
                <a:lnTo>
                  <a:pt x="141" y="109"/>
                </a:lnTo>
                <a:lnTo>
                  <a:pt x="0" y="106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95"/>
          <p:cNvSpPr>
            <a:spLocks/>
          </p:cNvSpPr>
          <p:nvPr/>
        </p:nvSpPr>
        <p:spPr bwMode="auto">
          <a:xfrm>
            <a:off x="2918545" y="1191690"/>
            <a:ext cx="154081" cy="267540"/>
          </a:xfrm>
          <a:custGeom>
            <a:avLst/>
            <a:gdLst>
              <a:gd name="T0" fmla="*/ 0 w 110"/>
              <a:gd name="T1" fmla="*/ 2147483646 h 191"/>
              <a:gd name="T2" fmla="*/ 0 w 110"/>
              <a:gd name="T3" fmla="*/ 2147483646 h 191"/>
              <a:gd name="T4" fmla="*/ 2147483646 w 110"/>
              <a:gd name="T5" fmla="*/ 0 h 191"/>
              <a:gd name="T6" fmla="*/ 2147483646 w 110"/>
              <a:gd name="T7" fmla="*/ 0 h 191"/>
              <a:gd name="T8" fmla="*/ 2147483646 w 110"/>
              <a:gd name="T9" fmla="*/ 2147483646 h 191"/>
              <a:gd name="T10" fmla="*/ 2147483646 w 110"/>
              <a:gd name="T11" fmla="*/ 2147483646 h 191"/>
              <a:gd name="T12" fmla="*/ 2147483646 w 110"/>
              <a:gd name="T13" fmla="*/ 2147483646 h 191"/>
              <a:gd name="T14" fmla="*/ 2147483646 w 110"/>
              <a:gd name="T15" fmla="*/ 2147483646 h 191"/>
              <a:gd name="T16" fmla="*/ 2147483646 w 110"/>
              <a:gd name="T17" fmla="*/ 2147483646 h 191"/>
              <a:gd name="T18" fmla="*/ 0 w 110"/>
              <a:gd name="T19" fmla="*/ 2147483646 h 191"/>
              <a:gd name="T20" fmla="*/ 0 w 110"/>
              <a:gd name="T21" fmla="*/ 2147483646 h 1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0"/>
              <a:gd name="T34" fmla="*/ 0 h 191"/>
              <a:gd name="T35" fmla="*/ 110 w 110"/>
              <a:gd name="T36" fmla="*/ 191 h 1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0" h="191">
                <a:moveTo>
                  <a:pt x="0" y="154"/>
                </a:moveTo>
                <a:lnTo>
                  <a:pt x="0" y="154"/>
                </a:lnTo>
                <a:lnTo>
                  <a:pt x="5" y="0"/>
                </a:lnTo>
                <a:lnTo>
                  <a:pt x="59" y="0"/>
                </a:lnTo>
                <a:lnTo>
                  <a:pt x="74" y="21"/>
                </a:lnTo>
                <a:lnTo>
                  <a:pt x="109" y="38"/>
                </a:lnTo>
                <a:lnTo>
                  <a:pt x="105" y="190"/>
                </a:lnTo>
                <a:lnTo>
                  <a:pt x="26" y="190"/>
                </a:lnTo>
                <a:lnTo>
                  <a:pt x="28" y="156"/>
                </a:lnTo>
                <a:lnTo>
                  <a:pt x="0" y="154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9" name="Freeform 96"/>
          <p:cNvSpPr>
            <a:spLocks/>
          </p:cNvSpPr>
          <p:nvPr/>
        </p:nvSpPr>
        <p:spPr bwMode="auto">
          <a:xfrm>
            <a:off x="1402949" y="2242242"/>
            <a:ext cx="243728" cy="197503"/>
          </a:xfrm>
          <a:custGeom>
            <a:avLst/>
            <a:gdLst>
              <a:gd name="T0" fmla="*/ 0 w 174"/>
              <a:gd name="T1" fmla="*/ 2147483646 h 141"/>
              <a:gd name="T2" fmla="*/ 0 w 174"/>
              <a:gd name="T3" fmla="*/ 2147483646 h 141"/>
              <a:gd name="T4" fmla="*/ 2147483646 w 174"/>
              <a:gd name="T5" fmla="*/ 2147483646 h 141"/>
              <a:gd name="T6" fmla="*/ 2147483646 w 174"/>
              <a:gd name="T7" fmla="*/ 0 h 141"/>
              <a:gd name="T8" fmla="*/ 2147483646 w 174"/>
              <a:gd name="T9" fmla="*/ 2147483646 h 141"/>
              <a:gd name="T10" fmla="*/ 2147483646 w 174"/>
              <a:gd name="T11" fmla="*/ 2147483646 h 141"/>
              <a:gd name="T12" fmla="*/ 0 w 174"/>
              <a:gd name="T13" fmla="*/ 2147483646 h 141"/>
              <a:gd name="T14" fmla="*/ 0 w 174"/>
              <a:gd name="T15" fmla="*/ 2147483646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4"/>
              <a:gd name="T25" fmla="*/ 0 h 141"/>
              <a:gd name="T26" fmla="*/ 174 w 174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4" h="141">
                <a:moveTo>
                  <a:pt x="0" y="129"/>
                </a:moveTo>
                <a:lnTo>
                  <a:pt x="0" y="129"/>
                </a:lnTo>
                <a:lnTo>
                  <a:pt x="2" y="94"/>
                </a:lnTo>
                <a:lnTo>
                  <a:pt x="8" y="0"/>
                </a:lnTo>
                <a:lnTo>
                  <a:pt x="173" y="11"/>
                </a:lnTo>
                <a:lnTo>
                  <a:pt x="170" y="140"/>
                </a:lnTo>
                <a:lnTo>
                  <a:pt x="0" y="129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97"/>
          <p:cNvSpPr>
            <a:spLocks/>
          </p:cNvSpPr>
          <p:nvPr/>
        </p:nvSpPr>
        <p:spPr bwMode="auto">
          <a:xfrm>
            <a:off x="1470184" y="1029204"/>
            <a:ext cx="598114" cy="521074"/>
          </a:xfrm>
          <a:custGeom>
            <a:avLst/>
            <a:gdLst>
              <a:gd name="T0" fmla="*/ 0 w 427"/>
              <a:gd name="T1" fmla="*/ 2147483646 h 372"/>
              <a:gd name="T2" fmla="*/ 0 w 427"/>
              <a:gd name="T3" fmla="*/ 2147483646 h 372"/>
              <a:gd name="T4" fmla="*/ 2147483646 w 427"/>
              <a:gd name="T5" fmla="*/ 0 h 372"/>
              <a:gd name="T6" fmla="*/ 2147483646 w 427"/>
              <a:gd name="T7" fmla="*/ 2147483646 h 372"/>
              <a:gd name="T8" fmla="*/ 2147483646 w 427"/>
              <a:gd name="T9" fmla="*/ 2147483646 h 372"/>
              <a:gd name="T10" fmla="*/ 2147483646 w 427"/>
              <a:gd name="T11" fmla="*/ 2147483646 h 372"/>
              <a:gd name="T12" fmla="*/ 2147483646 w 427"/>
              <a:gd name="T13" fmla="*/ 2147483646 h 372"/>
              <a:gd name="T14" fmla="*/ 2147483646 w 427"/>
              <a:gd name="T15" fmla="*/ 2147483646 h 372"/>
              <a:gd name="T16" fmla="*/ 2147483646 w 427"/>
              <a:gd name="T17" fmla="*/ 2147483646 h 372"/>
              <a:gd name="T18" fmla="*/ 2147483646 w 427"/>
              <a:gd name="T19" fmla="*/ 2147483646 h 372"/>
              <a:gd name="T20" fmla="*/ 0 w 427"/>
              <a:gd name="T21" fmla="*/ 2147483646 h 372"/>
              <a:gd name="T22" fmla="*/ 0 w 427"/>
              <a:gd name="T23" fmla="*/ 2147483646 h 3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27"/>
              <a:gd name="T37" fmla="*/ 0 h 372"/>
              <a:gd name="T38" fmla="*/ 427 w 427"/>
              <a:gd name="T39" fmla="*/ 372 h 37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27" h="372">
                <a:moveTo>
                  <a:pt x="0" y="341"/>
                </a:moveTo>
                <a:lnTo>
                  <a:pt x="0" y="341"/>
                </a:lnTo>
                <a:lnTo>
                  <a:pt x="7" y="0"/>
                </a:lnTo>
                <a:lnTo>
                  <a:pt x="197" y="16"/>
                </a:lnTo>
                <a:lnTo>
                  <a:pt x="426" y="31"/>
                </a:lnTo>
                <a:lnTo>
                  <a:pt x="425" y="91"/>
                </a:lnTo>
                <a:lnTo>
                  <a:pt x="419" y="371"/>
                </a:lnTo>
                <a:lnTo>
                  <a:pt x="398" y="371"/>
                </a:lnTo>
                <a:lnTo>
                  <a:pt x="268" y="362"/>
                </a:lnTo>
                <a:lnTo>
                  <a:pt x="134" y="354"/>
                </a:lnTo>
                <a:lnTo>
                  <a:pt x="0" y="341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" name="Freeform 98"/>
          <p:cNvSpPr>
            <a:spLocks/>
          </p:cNvSpPr>
          <p:nvPr/>
        </p:nvSpPr>
        <p:spPr bwMode="auto">
          <a:xfrm>
            <a:off x="999537" y="1812216"/>
            <a:ext cx="254934" cy="250732"/>
          </a:xfrm>
          <a:custGeom>
            <a:avLst/>
            <a:gdLst>
              <a:gd name="T0" fmla="*/ 0 w 182"/>
              <a:gd name="T1" fmla="*/ 2147483646 h 179"/>
              <a:gd name="T2" fmla="*/ 0 w 182"/>
              <a:gd name="T3" fmla="*/ 2147483646 h 179"/>
              <a:gd name="T4" fmla="*/ 2147483646 w 182"/>
              <a:gd name="T5" fmla="*/ 2147483646 h 179"/>
              <a:gd name="T6" fmla="*/ 2147483646 w 182"/>
              <a:gd name="T7" fmla="*/ 0 h 179"/>
              <a:gd name="T8" fmla="*/ 2147483646 w 182"/>
              <a:gd name="T9" fmla="*/ 2147483646 h 179"/>
              <a:gd name="T10" fmla="*/ 2147483646 w 182"/>
              <a:gd name="T11" fmla="*/ 2147483646 h 179"/>
              <a:gd name="T12" fmla="*/ 2147483646 w 182"/>
              <a:gd name="T13" fmla="*/ 2147483646 h 179"/>
              <a:gd name="T14" fmla="*/ 2147483646 w 182"/>
              <a:gd name="T15" fmla="*/ 2147483646 h 179"/>
              <a:gd name="T16" fmla="*/ 0 w 182"/>
              <a:gd name="T17" fmla="*/ 2147483646 h 179"/>
              <a:gd name="T18" fmla="*/ 0 w 182"/>
              <a:gd name="T19" fmla="*/ 2147483646 h 17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2"/>
              <a:gd name="T31" fmla="*/ 0 h 179"/>
              <a:gd name="T32" fmla="*/ 182 w 182"/>
              <a:gd name="T33" fmla="*/ 179 h 17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2" h="179">
                <a:moveTo>
                  <a:pt x="0" y="160"/>
                </a:moveTo>
                <a:lnTo>
                  <a:pt x="0" y="160"/>
                </a:lnTo>
                <a:lnTo>
                  <a:pt x="13" y="16"/>
                </a:lnTo>
                <a:lnTo>
                  <a:pt x="16" y="0"/>
                </a:lnTo>
                <a:lnTo>
                  <a:pt x="181" y="15"/>
                </a:lnTo>
                <a:lnTo>
                  <a:pt x="181" y="97"/>
                </a:lnTo>
                <a:lnTo>
                  <a:pt x="175" y="178"/>
                </a:lnTo>
                <a:lnTo>
                  <a:pt x="167" y="177"/>
                </a:lnTo>
                <a:lnTo>
                  <a:pt x="0" y="16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99" descr="25%"/>
          <p:cNvSpPr>
            <a:spLocks/>
          </p:cNvSpPr>
          <p:nvPr/>
        </p:nvSpPr>
        <p:spPr bwMode="auto">
          <a:xfrm>
            <a:off x="2634195" y="2312279"/>
            <a:ext cx="155482" cy="193301"/>
          </a:xfrm>
          <a:custGeom>
            <a:avLst/>
            <a:gdLst>
              <a:gd name="T0" fmla="*/ 0 w 111"/>
              <a:gd name="T1" fmla="*/ 2147483646 h 138"/>
              <a:gd name="T2" fmla="*/ 0 w 111"/>
              <a:gd name="T3" fmla="*/ 2147483646 h 138"/>
              <a:gd name="T4" fmla="*/ 2147483646 w 111"/>
              <a:gd name="T5" fmla="*/ 0 h 138"/>
              <a:gd name="T6" fmla="*/ 2147483646 w 111"/>
              <a:gd name="T7" fmla="*/ 2147483646 h 138"/>
              <a:gd name="T8" fmla="*/ 2147483646 w 111"/>
              <a:gd name="T9" fmla="*/ 2147483646 h 138"/>
              <a:gd name="T10" fmla="*/ 0 w 111"/>
              <a:gd name="T11" fmla="*/ 2147483646 h 138"/>
              <a:gd name="T12" fmla="*/ 0 w 111"/>
              <a:gd name="T13" fmla="*/ 2147483646 h 1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138"/>
              <a:gd name="T23" fmla="*/ 111 w 111"/>
              <a:gd name="T24" fmla="*/ 138 h 1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138">
                <a:moveTo>
                  <a:pt x="0" y="134"/>
                </a:moveTo>
                <a:lnTo>
                  <a:pt x="0" y="134"/>
                </a:lnTo>
                <a:lnTo>
                  <a:pt x="4" y="0"/>
                </a:lnTo>
                <a:lnTo>
                  <a:pt x="110" y="5"/>
                </a:lnTo>
                <a:lnTo>
                  <a:pt x="108" y="137"/>
                </a:lnTo>
                <a:lnTo>
                  <a:pt x="0" y="134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Freeform 100" descr="25%"/>
          <p:cNvSpPr>
            <a:spLocks/>
          </p:cNvSpPr>
          <p:nvPr/>
        </p:nvSpPr>
        <p:spPr bwMode="auto">
          <a:xfrm>
            <a:off x="2981577" y="1777198"/>
            <a:ext cx="119063" cy="187699"/>
          </a:xfrm>
          <a:custGeom>
            <a:avLst/>
            <a:gdLst>
              <a:gd name="T0" fmla="*/ 0 w 85"/>
              <a:gd name="T1" fmla="*/ 2147483646 h 134"/>
              <a:gd name="T2" fmla="*/ 0 w 85"/>
              <a:gd name="T3" fmla="*/ 2147483646 h 134"/>
              <a:gd name="T4" fmla="*/ 2147483646 w 85"/>
              <a:gd name="T5" fmla="*/ 0 h 134"/>
              <a:gd name="T6" fmla="*/ 2147483646 w 85"/>
              <a:gd name="T7" fmla="*/ 0 h 134"/>
              <a:gd name="T8" fmla="*/ 2147483646 w 85"/>
              <a:gd name="T9" fmla="*/ 0 h 134"/>
              <a:gd name="T10" fmla="*/ 2147483646 w 85"/>
              <a:gd name="T11" fmla="*/ 2147483646 h 134"/>
              <a:gd name="T12" fmla="*/ 0 w 85"/>
              <a:gd name="T13" fmla="*/ 2147483646 h 134"/>
              <a:gd name="T14" fmla="*/ 0 w 85"/>
              <a:gd name="T15" fmla="*/ 2147483646 h 1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5"/>
              <a:gd name="T25" fmla="*/ 0 h 134"/>
              <a:gd name="T26" fmla="*/ 85 w 85"/>
              <a:gd name="T27" fmla="*/ 134 h 13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5" h="134">
                <a:moveTo>
                  <a:pt x="0" y="133"/>
                </a:moveTo>
                <a:lnTo>
                  <a:pt x="0" y="133"/>
                </a:lnTo>
                <a:lnTo>
                  <a:pt x="1" y="0"/>
                </a:lnTo>
                <a:lnTo>
                  <a:pt x="56" y="0"/>
                </a:lnTo>
                <a:lnTo>
                  <a:pt x="84" y="0"/>
                </a:lnTo>
                <a:lnTo>
                  <a:pt x="84" y="110"/>
                </a:lnTo>
                <a:lnTo>
                  <a:pt x="0" y="133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101"/>
          <p:cNvSpPr>
            <a:spLocks/>
          </p:cNvSpPr>
          <p:nvPr/>
        </p:nvSpPr>
        <p:spPr bwMode="auto">
          <a:xfrm>
            <a:off x="3060018" y="1597903"/>
            <a:ext cx="152681" cy="184897"/>
          </a:xfrm>
          <a:custGeom>
            <a:avLst/>
            <a:gdLst>
              <a:gd name="T0" fmla="*/ 0 w 109"/>
              <a:gd name="T1" fmla="*/ 2147483646 h 132"/>
              <a:gd name="T2" fmla="*/ 0 w 109"/>
              <a:gd name="T3" fmla="*/ 2147483646 h 132"/>
              <a:gd name="T4" fmla="*/ 2147483646 w 109"/>
              <a:gd name="T5" fmla="*/ 2147483646 h 132"/>
              <a:gd name="T6" fmla="*/ 2147483646 w 109"/>
              <a:gd name="T7" fmla="*/ 2147483646 h 132"/>
              <a:gd name="T8" fmla="*/ 2147483646 w 109"/>
              <a:gd name="T9" fmla="*/ 0 h 132"/>
              <a:gd name="T10" fmla="*/ 2147483646 w 109"/>
              <a:gd name="T11" fmla="*/ 2147483646 h 132"/>
              <a:gd name="T12" fmla="*/ 2147483646 w 109"/>
              <a:gd name="T13" fmla="*/ 2147483646 h 132"/>
              <a:gd name="T14" fmla="*/ 2147483646 w 109"/>
              <a:gd name="T15" fmla="*/ 2147483646 h 132"/>
              <a:gd name="T16" fmla="*/ 0 w 109"/>
              <a:gd name="T17" fmla="*/ 2147483646 h 132"/>
              <a:gd name="T18" fmla="*/ 0 w 109"/>
              <a:gd name="T19" fmla="*/ 2147483646 h 1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9"/>
              <a:gd name="T31" fmla="*/ 0 h 132"/>
              <a:gd name="T32" fmla="*/ 109 w 109"/>
              <a:gd name="T33" fmla="*/ 132 h 1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9" h="132">
                <a:moveTo>
                  <a:pt x="0" y="128"/>
                </a:moveTo>
                <a:lnTo>
                  <a:pt x="0" y="128"/>
                </a:lnTo>
                <a:lnTo>
                  <a:pt x="3" y="1"/>
                </a:lnTo>
                <a:lnTo>
                  <a:pt x="50" y="1"/>
                </a:lnTo>
                <a:lnTo>
                  <a:pt x="108" y="0"/>
                </a:lnTo>
                <a:lnTo>
                  <a:pt x="106" y="28"/>
                </a:lnTo>
                <a:lnTo>
                  <a:pt x="106" y="131"/>
                </a:lnTo>
                <a:lnTo>
                  <a:pt x="28" y="128"/>
                </a:lnTo>
                <a:lnTo>
                  <a:pt x="0" y="12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5" name="Freeform 102"/>
          <p:cNvSpPr>
            <a:spLocks/>
          </p:cNvSpPr>
          <p:nvPr/>
        </p:nvSpPr>
        <p:spPr bwMode="auto">
          <a:xfrm>
            <a:off x="2015070" y="1730973"/>
            <a:ext cx="340379" cy="385203"/>
          </a:xfrm>
          <a:custGeom>
            <a:avLst/>
            <a:gdLst>
              <a:gd name="T0" fmla="*/ 0 w 243"/>
              <a:gd name="T1" fmla="*/ 2147483646 h 275"/>
              <a:gd name="T2" fmla="*/ 0 w 243"/>
              <a:gd name="T3" fmla="*/ 2147483646 h 275"/>
              <a:gd name="T4" fmla="*/ 2147483646 w 243"/>
              <a:gd name="T5" fmla="*/ 2147483646 h 275"/>
              <a:gd name="T6" fmla="*/ 2147483646 w 243"/>
              <a:gd name="T7" fmla="*/ 0 h 275"/>
              <a:gd name="T8" fmla="*/ 2147483646 w 243"/>
              <a:gd name="T9" fmla="*/ 2147483646 h 275"/>
              <a:gd name="T10" fmla="*/ 2147483646 w 243"/>
              <a:gd name="T11" fmla="*/ 2147483646 h 275"/>
              <a:gd name="T12" fmla="*/ 2147483646 w 243"/>
              <a:gd name="T13" fmla="*/ 2147483646 h 275"/>
              <a:gd name="T14" fmla="*/ 2147483646 w 243"/>
              <a:gd name="T15" fmla="*/ 2147483646 h 275"/>
              <a:gd name="T16" fmla="*/ 2147483646 w 243"/>
              <a:gd name="T17" fmla="*/ 2147483646 h 275"/>
              <a:gd name="T18" fmla="*/ 0 w 243"/>
              <a:gd name="T19" fmla="*/ 2147483646 h 275"/>
              <a:gd name="T20" fmla="*/ 0 w 243"/>
              <a:gd name="T21" fmla="*/ 2147483646 h 2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3"/>
              <a:gd name="T34" fmla="*/ 0 h 275"/>
              <a:gd name="T35" fmla="*/ 243 w 243"/>
              <a:gd name="T36" fmla="*/ 275 h 2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3" h="275">
                <a:moveTo>
                  <a:pt x="0" y="262"/>
                </a:moveTo>
                <a:lnTo>
                  <a:pt x="0" y="262"/>
                </a:lnTo>
                <a:lnTo>
                  <a:pt x="3" y="130"/>
                </a:lnTo>
                <a:lnTo>
                  <a:pt x="6" y="0"/>
                </a:lnTo>
                <a:lnTo>
                  <a:pt x="136" y="8"/>
                </a:lnTo>
                <a:lnTo>
                  <a:pt x="242" y="13"/>
                </a:lnTo>
                <a:lnTo>
                  <a:pt x="241" y="144"/>
                </a:lnTo>
                <a:lnTo>
                  <a:pt x="236" y="274"/>
                </a:lnTo>
                <a:lnTo>
                  <a:pt x="186" y="272"/>
                </a:lnTo>
                <a:lnTo>
                  <a:pt x="0" y="26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103"/>
          <p:cNvSpPr>
            <a:spLocks/>
          </p:cNvSpPr>
          <p:nvPr/>
        </p:nvSpPr>
        <p:spPr bwMode="auto">
          <a:xfrm>
            <a:off x="3159471" y="1368182"/>
            <a:ext cx="120463" cy="134471"/>
          </a:xfrm>
          <a:custGeom>
            <a:avLst/>
            <a:gdLst>
              <a:gd name="T0" fmla="*/ 0 w 86"/>
              <a:gd name="T1" fmla="*/ 2147483646 h 96"/>
              <a:gd name="T2" fmla="*/ 0 w 86"/>
              <a:gd name="T3" fmla="*/ 2147483646 h 96"/>
              <a:gd name="T4" fmla="*/ 2147483646 w 86"/>
              <a:gd name="T5" fmla="*/ 0 h 96"/>
              <a:gd name="T6" fmla="*/ 2147483646 w 86"/>
              <a:gd name="T7" fmla="*/ 2147483646 h 96"/>
              <a:gd name="T8" fmla="*/ 2147483646 w 86"/>
              <a:gd name="T9" fmla="*/ 2147483646 h 96"/>
              <a:gd name="T10" fmla="*/ 2147483646 w 86"/>
              <a:gd name="T11" fmla="*/ 2147483646 h 96"/>
              <a:gd name="T12" fmla="*/ 0 w 86"/>
              <a:gd name="T13" fmla="*/ 2147483646 h 96"/>
              <a:gd name="T14" fmla="*/ 0 w 86"/>
              <a:gd name="T15" fmla="*/ 2147483646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6"/>
              <a:gd name="T25" fmla="*/ 0 h 96"/>
              <a:gd name="T26" fmla="*/ 86 w 86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6" h="96">
                <a:moveTo>
                  <a:pt x="0" y="95"/>
                </a:moveTo>
                <a:lnTo>
                  <a:pt x="0" y="95"/>
                </a:lnTo>
                <a:lnTo>
                  <a:pt x="5" y="0"/>
                </a:lnTo>
                <a:lnTo>
                  <a:pt x="28" y="3"/>
                </a:lnTo>
                <a:lnTo>
                  <a:pt x="65" y="17"/>
                </a:lnTo>
                <a:lnTo>
                  <a:pt x="85" y="93"/>
                </a:lnTo>
                <a:lnTo>
                  <a:pt x="0" y="9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7" name="Freeform 104"/>
          <p:cNvSpPr>
            <a:spLocks/>
          </p:cNvSpPr>
          <p:nvPr/>
        </p:nvSpPr>
        <p:spPr bwMode="auto">
          <a:xfrm>
            <a:off x="1027552" y="988583"/>
            <a:ext cx="226919" cy="319368"/>
          </a:xfrm>
          <a:custGeom>
            <a:avLst/>
            <a:gdLst>
              <a:gd name="T0" fmla="*/ 0 w 162"/>
              <a:gd name="T1" fmla="*/ 0 h 228"/>
              <a:gd name="T2" fmla="*/ 0 w 162"/>
              <a:gd name="T3" fmla="*/ 0 h 228"/>
              <a:gd name="T4" fmla="*/ 2147483646 w 162"/>
              <a:gd name="T5" fmla="*/ 2147483646 h 228"/>
              <a:gd name="T6" fmla="*/ 2147483646 w 162"/>
              <a:gd name="T7" fmla="*/ 2147483646 h 228"/>
              <a:gd name="T8" fmla="*/ 2147483646 w 162"/>
              <a:gd name="T9" fmla="*/ 2147483646 h 228"/>
              <a:gd name="T10" fmla="*/ 2147483646 w 162"/>
              <a:gd name="T11" fmla="*/ 2147483646 h 228"/>
              <a:gd name="T12" fmla="*/ 0 w 162"/>
              <a:gd name="T13" fmla="*/ 0 h 228"/>
              <a:gd name="T14" fmla="*/ 0 w 162"/>
              <a:gd name="T15" fmla="*/ 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2"/>
              <a:gd name="T25" fmla="*/ 0 h 228"/>
              <a:gd name="T26" fmla="*/ 162 w 162"/>
              <a:gd name="T27" fmla="*/ 228 h 2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2" h="228">
                <a:moveTo>
                  <a:pt x="0" y="0"/>
                </a:moveTo>
                <a:lnTo>
                  <a:pt x="0" y="0"/>
                </a:lnTo>
                <a:lnTo>
                  <a:pt x="3" y="213"/>
                </a:lnTo>
                <a:lnTo>
                  <a:pt x="155" y="227"/>
                </a:lnTo>
                <a:lnTo>
                  <a:pt x="161" y="14"/>
                </a:lnTo>
                <a:lnTo>
                  <a:pt x="113" y="1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105" descr="25%"/>
          <p:cNvSpPr>
            <a:spLocks/>
          </p:cNvSpPr>
          <p:nvPr/>
        </p:nvSpPr>
        <p:spPr bwMode="auto">
          <a:xfrm>
            <a:off x="2012268" y="2097965"/>
            <a:ext cx="264739" cy="212912"/>
          </a:xfrm>
          <a:custGeom>
            <a:avLst/>
            <a:gdLst>
              <a:gd name="T0" fmla="*/ 0 w 189"/>
              <a:gd name="T1" fmla="*/ 2147483646 h 152"/>
              <a:gd name="T2" fmla="*/ 0 w 189"/>
              <a:gd name="T3" fmla="*/ 2147483646 h 152"/>
              <a:gd name="T4" fmla="*/ 2147483646 w 189"/>
              <a:gd name="T5" fmla="*/ 0 h 152"/>
              <a:gd name="T6" fmla="*/ 2147483646 w 189"/>
              <a:gd name="T7" fmla="*/ 2147483646 h 152"/>
              <a:gd name="T8" fmla="*/ 2147483646 w 189"/>
              <a:gd name="T9" fmla="*/ 2147483646 h 152"/>
              <a:gd name="T10" fmla="*/ 2147483646 w 189"/>
              <a:gd name="T11" fmla="*/ 2147483646 h 152"/>
              <a:gd name="T12" fmla="*/ 2147483646 w 189"/>
              <a:gd name="T13" fmla="*/ 2147483646 h 152"/>
              <a:gd name="T14" fmla="*/ 0 w 189"/>
              <a:gd name="T15" fmla="*/ 2147483646 h 152"/>
              <a:gd name="T16" fmla="*/ 0 w 189"/>
              <a:gd name="T17" fmla="*/ 2147483646 h 1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9"/>
              <a:gd name="T28" fmla="*/ 0 h 152"/>
              <a:gd name="T29" fmla="*/ 189 w 189"/>
              <a:gd name="T30" fmla="*/ 152 h 1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9" h="152">
                <a:moveTo>
                  <a:pt x="0" y="131"/>
                </a:moveTo>
                <a:lnTo>
                  <a:pt x="0" y="131"/>
                </a:lnTo>
                <a:lnTo>
                  <a:pt x="2" y="0"/>
                </a:lnTo>
                <a:lnTo>
                  <a:pt x="188" y="10"/>
                </a:lnTo>
                <a:lnTo>
                  <a:pt x="183" y="151"/>
                </a:lnTo>
                <a:lnTo>
                  <a:pt x="133" y="146"/>
                </a:lnTo>
                <a:lnTo>
                  <a:pt x="52" y="134"/>
                </a:lnTo>
                <a:lnTo>
                  <a:pt x="0" y="131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9" name="Freeform 106"/>
          <p:cNvSpPr>
            <a:spLocks/>
          </p:cNvSpPr>
          <p:nvPr/>
        </p:nvSpPr>
        <p:spPr bwMode="auto">
          <a:xfrm>
            <a:off x="1244665" y="1948088"/>
            <a:ext cx="187699" cy="131669"/>
          </a:xfrm>
          <a:custGeom>
            <a:avLst/>
            <a:gdLst>
              <a:gd name="T0" fmla="*/ 0 w 134"/>
              <a:gd name="T1" fmla="*/ 2147483646 h 94"/>
              <a:gd name="T2" fmla="*/ 0 w 134"/>
              <a:gd name="T3" fmla="*/ 2147483646 h 94"/>
              <a:gd name="T4" fmla="*/ 2147483646 w 134"/>
              <a:gd name="T5" fmla="*/ 0 h 94"/>
              <a:gd name="T6" fmla="*/ 2147483646 w 134"/>
              <a:gd name="T7" fmla="*/ 2147483646 h 94"/>
              <a:gd name="T8" fmla="*/ 2147483646 w 134"/>
              <a:gd name="T9" fmla="*/ 2147483646 h 94"/>
              <a:gd name="T10" fmla="*/ 0 w 134"/>
              <a:gd name="T11" fmla="*/ 2147483646 h 94"/>
              <a:gd name="T12" fmla="*/ 0 w 134"/>
              <a:gd name="T13" fmla="*/ 2147483646 h 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4"/>
              <a:gd name="T22" fmla="*/ 0 h 94"/>
              <a:gd name="T23" fmla="*/ 134 w 134"/>
              <a:gd name="T24" fmla="*/ 94 h 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4" h="94">
                <a:moveTo>
                  <a:pt x="0" y="81"/>
                </a:moveTo>
                <a:lnTo>
                  <a:pt x="0" y="81"/>
                </a:lnTo>
                <a:lnTo>
                  <a:pt x="6" y="0"/>
                </a:lnTo>
                <a:lnTo>
                  <a:pt x="133" y="11"/>
                </a:lnTo>
                <a:lnTo>
                  <a:pt x="128" y="93"/>
                </a:lnTo>
                <a:lnTo>
                  <a:pt x="0" y="81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0" name="Freeform 107"/>
          <p:cNvSpPr>
            <a:spLocks/>
          </p:cNvSpPr>
          <p:nvPr/>
        </p:nvSpPr>
        <p:spPr bwMode="auto">
          <a:xfrm>
            <a:off x="3064221" y="1244918"/>
            <a:ext cx="135871" cy="266140"/>
          </a:xfrm>
          <a:custGeom>
            <a:avLst/>
            <a:gdLst>
              <a:gd name="T0" fmla="*/ 0 w 97"/>
              <a:gd name="T1" fmla="*/ 2147483646 h 190"/>
              <a:gd name="T2" fmla="*/ 0 w 97"/>
              <a:gd name="T3" fmla="*/ 2147483646 h 190"/>
              <a:gd name="T4" fmla="*/ 2147483646 w 97"/>
              <a:gd name="T5" fmla="*/ 2147483646 h 190"/>
              <a:gd name="T6" fmla="*/ 2147483646 w 97"/>
              <a:gd name="T7" fmla="*/ 0 h 190"/>
              <a:gd name="T8" fmla="*/ 2147483646 w 97"/>
              <a:gd name="T9" fmla="*/ 2147483646 h 190"/>
              <a:gd name="T10" fmla="*/ 2147483646 w 97"/>
              <a:gd name="T11" fmla="*/ 2147483646 h 190"/>
              <a:gd name="T12" fmla="*/ 2147483646 w 97"/>
              <a:gd name="T13" fmla="*/ 2147483646 h 190"/>
              <a:gd name="T14" fmla="*/ 2147483646 w 97"/>
              <a:gd name="T15" fmla="*/ 2147483646 h 190"/>
              <a:gd name="T16" fmla="*/ 2147483646 w 97"/>
              <a:gd name="T17" fmla="*/ 2147483646 h 190"/>
              <a:gd name="T18" fmla="*/ 0 w 97"/>
              <a:gd name="T19" fmla="*/ 2147483646 h 190"/>
              <a:gd name="T20" fmla="*/ 0 w 97"/>
              <a:gd name="T21" fmla="*/ 2147483646 h 1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7"/>
              <a:gd name="T34" fmla="*/ 0 h 190"/>
              <a:gd name="T35" fmla="*/ 97 w 97"/>
              <a:gd name="T36" fmla="*/ 190 h 1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7" h="190">
                <a:moveTo>
                  <a:pt x="0" y="186"/>
                </a:moveTo>
                <a:lnTo>
                  <a:pt x="0" y="186"/>
                </a:lnTo>
                <a:lnTo>
                  <a:pt x="1" y="152"/>
                </a:lnTo>
                <a:lnTo>
                  <a:pt x="5" y="0"/>
                </a:lnTo>
                <a:lnTo>
                  <a:pt x="52" y="26"/>
                </a:lnTo>
                <a:lnTo>
                  <a:pt x="96" y="91"/>
                </a:lnTo>
                <a:lnTo>
                  <a:pt x="73" y="88"/>
                </a:lnTo>
                <a:lnTo>
                  <a:pt x="68" y="183"/>
                </a:lnTo>
                <a:lnTo>
                  <a:pt x="47" y="189"/>
                </a:lnTo>
                <a:lnTo>
                  <a:pt x="0" y="186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Freeform 108"/>
          <p:cNvSpPr>
            <a:spLocks/>
          </p:cNvSpPr>
          <p:nvPr/>
        </p:nvSpPr>
        <p:spPr bwMode="auto">
          <a:xfrm>
            <a:off x="3099239" y="1777197"/>
            <a:ext cx="182096" cy="194702"/>
          </a:xfrm>
          <a:custGeom>
            <a:avLst/>
            <a:gdLst>
              <a:gd name="T0" fmla="*/ 0 w 130"/>
              <a:gd name="T1" fmla="*/ 2147483646 h 139"/>
              <a:gd name="T2" fmla="*/ 0 w 130"/>
              <a:gd name="T3" fmla="*/ 2147483646 h 139"/>
              <a:gd name="T4" fmla="*/ 0 w 130"/>
              <a:gd name="T5" fmla="*/ 0 h 139"/>
              <a:gd name="T6" fmla="*/ 2147483646 w 130"/>
              <a:gd name="T7" fmla="*/ 2147483646 h 139"/>
              <a:gd name="T8" fmla="*/ 2147483646 w 130"/>
              <a:gd name="T9" fmla="*/ 2147483646 h 139"/>
              <a:gd name="T10" fmla="*/ 2147483646 w 130"/>
              <a:gd name="T11" fmla="*/ 2147483646 h 139"/>
              <a:gd name="T12" fmla="*/ 2147483646 w 130"/>
              <a:gd name="T13" fmla="*/ 2147483646 h 139"/>
              <a:gd name="T14" fmla="*/ 2147483646 w 130"/>
              <a:gd name="T15" fmla="*/ 2147483646 h 139"/>
              <a:gd name="T16" fmla="*/ 2147483646 w 130"/>
              <a:gd name="T17" fmla="*/ 2147483646 h 139"/>
              <a:gd name="T18" fmla="*/ 0 w 130"/>
              <a:gd name="T19" fmla="*/ 2147483646 h 139"/>
              <a:gd name="T20" fmla="*/ 0 w 130"/>
              <a:gd name="T21" fmla="*/ 2147483646 h 1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0"/>
              <a:gd name="T34" fmla="*/ 0 h 139"/>
              <a:gd name="T35" fmla="*/ 130 w 130"/>
              <a:gd name="T36" fmla="*/ 139 h 1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0" h="139">
                <a:moveTo>
                  <a:pt x="0" y="110"/>
                </a:moveTo>
                <a:lnTo>
                  <a:pt x="0" y="110"/>
                </a:lnTo>
                <a:lnTo>
                  <a:pt x="0" y="0"/>
                </a:lnTo>
                <a:lnTo>
                  <a:pt x="78" y="3"/>
                </a:lnTo>
                <a:lnTo>
                  <a:pt x="104" y="4"/>
                </a:lnTo>
                <a:lnTo>
                  <a:pt x="103" y="26"/>
                </a:lnTo>
                <a:lnTo>
                  <a:pt x="103" y="83"/>
                </a:lnTo>
                <a:lnTo>
                  <a:pt x="129" y="136"/>
                </a:lnTo>
                <a:lnTo>
                  <a:pt x="100" y="138"/>
                </a:lnTo>
                <a:lnTo>
                  <a:pt x="0" y="11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109"/>
          <p:cNvSpPr>
            <a:spLocks/>
          </p:cNvSpPr>
          <p:nvPr/>
        </p:nvSpPr>
        <p:spPr bwMode="auto">
          <a:xfrm>
            <a:off x="3239312" y="1963495"/>
            <a:ext cx="183497" cy="110659"/>
          </a:xfrm>
          <a:custGeom>
            <a:avLst/>
            <a:gdLst>
              <a:gd name="T0" fmla="*/ 0 w 131"/>
              <a:gd name="T1" fmla="*/ 2147483646 h 79"/>
              <a:gd name="T2" fmla="*/ 0 w 131"/>
              <a:gd name="T3" fmla="*/ 2147483646 h 79"/>
              <a:gd name="T4" fmla="*/ 2147483646 w 131"/>
              <a:gd name="T5" fmla="*/ 2147483646 h 79"/>
              <a:gd name="T6" fmla="*/ 2147483646 w 131"/>
              <a:gd name="T7" fmla="*/ 0 h 79"/>
              <a:gd name="T8" fmla="*/ 2147483646 w 131"/>
              <a:gd name="T9" fmla="*/ 2147483646 h 79"/>
              <a:gd name="T10" fmla="*/ 2147483646 w 131"/>
              <a:gd name="T11" fmla="*/ 2147483646 h 79"/>
              <a:gd name="T12" fmla="*/ 0 w 131"/>
              <a:gd name="T13" fmla="*/ 2147483646 h 79"/>
              <a:gd name="T14" fmla="*/ 0 w 131"/>
              <a:gd name="T15" fmla="*/ 2147483646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1"/>
              <a:gd name="T25" fmla="*/ 0 h 79"/>
              <a:gd name="T26" fmla="*/ 131 w 131"/>
              <a:gd name="T27" fmla="*/ 79 h 7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1" h="79">
                <a:moveTo>
                  <a:pt x="0" y="5"/>
                </a:moveTo>
                <a:lnTo>
                  <a:pt x="0" y="5"/>
                </a:lnTo>
                <a:lnTo>
                  <a:pt x="29" y="3"/>
                </a:lnTo>
                <a:lnTo>
                  <a:pt x="122" y="0"/>
                </a:lnTo>
                <a:lnTo>
                  <a:pt x="130" y="78"/>
                </a:lnTo>
                <a:lnTo>
                  <a:pt x="30" y="78"/>
                </a:lnTo>
                <a:lnTo>
                  <a:pt x="0" y="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3" name="Freeform 110"/>
          <p:cNvSpPr>
            <a:spLocks/>
          </p:cNvSpPr>
          <p:nvPr/>
        </p:nvSpPr>
        <p:spPr bwMode="auto">
          <a:xfrm>
            <a:off x="1397346" y="2422937"/>
            <a:ext cx="247930" cy="198904"/>
          </a:xfrm>
          <a:custGeom>
            <a:avLst/>
            <a:gdLst>
              <a:gd name="T0" fmla="*/ 0 w 177"/>
              <a:gd name="T1" fmla="*/ 2147483646 h 142"/>
              <a:gd name="T2" fmla="*/ 0 w 177"/>
              <a:gd name="T3" fmla="*/ 2147483646 h 142"/>
              <a:gd name="T4" fmla="*/ 2147483646 w 177"/>
              <a:gd name="T5" fmla="*/ 0 h 142"/>
              <a:gd name="T6" fmla="*/ 2147483646 w 177"/>
              <a:gd name="T7" fmla="*/ 2147483646 h 142"/>
              <a:gd name="T8" fmla="*/ 2147483646 w 177"/>
              <a:gd name="T9" fmla="*/ 2147483646 h 142"/>
              <a:gd name="T10" fmla="*/ 2147483646 w 177"/>
              <a:gd name="T11" fmla="*/ 2147483646 h 142"/>
              <a:gd name="T12" fmla="*/ 2147483646 w 177"/>
              <a:gd name="T13" fmla="*/ 2147483646 h 142"/>
              <a:gd name="T14" fmla="*/ 0 w 177"/>
              <a:gd name="T15" fmla="*/ 2147483646 h 142"/>
              <a:gd name="T16" fmla="*/ 0 w 177"/>
              <a:gd name="T17" fmla="*/ 2147483646 h 1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7"/>
              <a:gd name="T28" fmla="*/ 0 h 142"/>
              <a:gd name="T29" fmla="*/ 177 w 177"/>
              <a:gd name="T30" fmla="*/ 142 h 1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7" h="142">
                <a:moveTo>
                  <a:pt x="0" y="127"/>
                </a:moveTo>
                <a:lnTo>
                  <a:pt x="0" y="127"/>
                </a:lnTo>
                <a:lnTo>
                  <a:pt x="4" y="0"/>
                </a:lnTo>
                <a:lnTo>
                  <a:pt x="174" y="11"/>
                </a:lnTo>
                <a:lnTo>
                  <a:pt x="176" y="11"/>
                </a:lnTo>
                <a:lnTo>
                  <a:pt x="171" y="141"/>
                </a:lnTo>
                <a:lnTo>
                  <a:pt x="151" y="141"/>
                </a:lnTo>
                <a:lnTo>
                  <a:pt x="0" y="127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111"/>
          <p:cNvSpPr>
            <a:spLocks/>
          </p:cNvSpPr>
          <p:nvPr/>
        </p:nvSpPr>
        <p:spPr bwMode="auto">
          <a:xfrm>
            <a:off x="2785474" y="2319281"/>
            <a:ext cx="155482" cy="190500"/>
          </a:xfrm>
          <a:custGeom>
            <a:avLst/>
            <a:gdLst>
              <a:gd name="T0" fmla="*/ 0 w 111"/>
              <a:gd name="T1" fmla="*/ 2147483646 h 136"/>
              <a:gd name="T2" fmla="*/ 0 w 111"/>
              <a:gd name="T3" fmla="*/ 2147483646 h 136"/>
              <a:gd name="T4" fmla="*/ 2147483646 w 111"/>
              <a:gd name="T5" fmla="*/ 0 h 136"/>
              <a:gd name="T6" fmla="*/ 2147483646 w 111"/>
              <a:gd name="T7" fmla="*/ 2147483646 h 136"/>
              <a:gd name="T8" fmla="*/ 2147483646 w 111"/>
              <a:gd name="T9" fmla="*/ 2147483646 h 136"/>
              <a:gd name="T10" fmla="*/ 0 w 111"/>
              <a:gd name="T11" fmla="*/ 2147483646 h 136"/>
              <a:gd name="T12" fmla="*/ 0 w 111"/>
              <a:gd name="T13" fmla="*/ 2147483646 h 1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136"/>
              <a:gd name="T23" fmla="*/ 111 w 111"/>
              <a:gd name="T24" fmla="*/ 136 h 1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136">
                <a:moveTo>
                  <a:pt x="0" y="132"/>
                </a:moveTo>
                <a:lnTo>
                  <a:pt x="0" y="132"/>
                </a:lnTo>
                <a:lnTo>
                  <a:pt x="2" y="0"/>
                </a:lnTo>
                <a:lnTo>
                  <a:pt x="110" y="3"/>
                </a:lnTo>
                <a:lnTo>
                  <a:pt x="106" y="135"/>
                </a:lnTo>
                <a:lnTo>
                  <a:pt x="0" y="13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5" name="Freeform 112" descr="25%"/>
          <p:cNvSpPr>
            <a:spLocks/>
          </p:cNvSpPr>
          <p:nvPr/>
        </p:nvSpPr>
        <p:spPr bwMode="auto">
          <a:xfrm>
            <a:off x="2345643" y="2478966"/>
            <a:ext cx="145676" cy="194703"/>
          </a:xfrm>
          <a:custGeom>
            <a:avLst/>
            <a:gdLst>
              <a:gd name="T0" fmla="*/ 0 w 104"/>
              <a:gd name="T1" fmla="*/ 2147483646 h 139"/>
              <a:gd name="T2" fmla="*/ 0 w 104"/>
              <a:gd name="T3" fmla="*/ 2147483646 h 139"/>
              <a:gd name="T4" fmla="*/ 0 w 104"/>
              <a:gd name="T5" fmla="*/ 0 h 139"/>
              <a:gd name="T6" fmla="*/ 2147483646 w 104"/>
              <a:gd name="T7" fmla="*/ 2147483646 h 139"/>
              <a:gd name="T8" fmla="*/ 2147483646 w 104"/>
              <a:gd name="T9" fmla="*/ 2147483646 h 139"/>
              <a:gd name="T10" fmla="*/ 2147483646 w 104"/>
              <a:gd name="T11" fmla="*/ 2147483646 h 139"/>
              <a:gd name="T12" fmla="*/ 0 w 104"/>
              <a:gd name="T13" fmla="*/ 2147483646 h 139"/>
              <a:gd name="T14" fmla="*/ 0 w 104"/>
              <a:gd name="T15" fmla="*/ 2147483646 h 1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4"/>
              <a:gd name="T25" fmla="*/ 0 h 139"/>
              <a:gd name="T26" fmla="*/ 104 w 104"/>
              <a:gd name="T27" fmla="*/ 139 h 1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4" h="139">
                <a:moveTo>
                  <a:pt x="0" y="136"/>
                </a:moveTo>
                <a:lnTo>
                  <a:pt x="0" y="136"/>
                </a:lnTo>
                <a:lnTo>
                  <a:pt x="0" y="0"/>
                </a:lnTo>
                <a:lnTo>
                  <a:pt x="103" y="8"/>
                </a:lnTo>
                <a:lnTo>
                  <a:pt x="103" y="138"/>
                </a:lnTo>
                <a:lnTo>
                  <a:pt x="22" y="133"/>
                </a:lnTo>
                <a:lnTo>
                  <a:pt x="0" y="136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113"/>
          <p:cNvSpPr>
            <a:spLocks/>
          </p:cNvSpPr>
          <p:nvPr/>
        </p:nvSpPr>
        <p:spPr bwMode="auto">
          <a:xfrm>
            <a:off x="1824570" y="2270256"/>
            <a:ext cx="261938" cy="196103"/>
          </a:xfrm>
          <a:custGeom>
            <a:avLst/>
            <a:gdLst>
              <a:gd name="T0" fmla="*/ 0 w 187"/>
              <a:gd name="T1" fmla="*/ 2147483646 h 140"/>
              <a:gd name="T2" fmla="*/ 0 w 187"/>
              <a:gd name="T3" fmla="*/ 2147483646 h 140"/>
              <a:gd name="T4" fmla="*/ 2147483646 w 187"/>
              <a:gd name="T5" fmla="*/ 2147483646 h 140"/>
              <a:gd name="T6" fmla="*/ 2147483646 w 187"/>
              <a:gd name="T7" fmla="*/ 2147483646 h 140"/>
              <a:gd name="T8" fmla="*/ 2147483646 w 187"/>
              <a:gd name="T9" fmla="*/ 2147483646 h 140"/>
              <a:gd name="T10" fmla="*/ 2147483646 w 187"/>
              <a:gd name="T11" fmla="*/ 2147483646 h 140"/>
              <a:gd name="T12" fmla="*/ 2147483646 w 187"/>
              <a:gd name="T13" fmla="*/ 2147483646 h 140"/>
              <a:gd name="T14" fmla="*/ 2147483646 w 187"/>
              <a:gd name="T15" fmla="*/ 2147483646 h 140"/>
              <a:gd name="T16" fmla="*/ 2147483646 w 187"/>
              <a:gd name="T17" fmla="*/ 2147483646 h 140"/>
              <a:gd name="T18" fmla="*/ 2147483646 w 187"/>
              <a:gd name="T19" fmla="*/ 0 h 140"/>
              <a:gd name="T20" fmla="*/ 0 w 187"/>
              <a:gd name="T21" fmla="*/ 2147483646 h 140"/>
              <a:gd name="T22" fmla="*/ 0 w 187"/>
              <a:gd name="T23" fmla="*/ 2147483646 h 1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87"/>
              <a:gd name="T37" fmla="*/ 0 h 140"/>
              <a:gd name="T38" fmla="*/ 187 w 187"/>
              <a:gd name="T39" fmla="*/ 140 h 1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87" h="140">
                <a:moveTo>
                  <a:pt x="0" y="129"/>
                </a:moveTo>
                <a:lnTo>
                  <a:pt x="0" y="129"/>
                </a:lnTo>
                <a:lnTo>
                  <a:pt x="3" y="131"/>
                </a:lnTo>
                <a:lnTo>
                  <a:pt x="136" y="137"/>
                </a:lnTo>
                <a:lnTo>
                  <a:pt x="158" y="139"/>
                </a:lnTo>
                <a:lnTo>
                  <a:pt x="159" y="109"/>
                </a:lnTo>
                <a:lnTo>
                  <a:pt x="185" y="111"/>
                </a:lnTo>
                <a:lnTo>
                  <a:pt x="186" y="11"/>
                </a:lnTo>
                <a:lnTo>
                  <a:pt x="134" y="8"/>
                </a:lnTo>
                <a:lnTo>
                  <a:pt x="5" y="0"/>
                </a:lnTo>
                <a:lnTo>
                  <a:pt x="0" y="129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" name="Freeform 114" descr="25%"/>
          <p:cNvSpPr>
            <a:spLocks/>
          </p:cNvSpPr>
          <p:nvPr/>
        </p:nvSpPr>
        <p:spPr bwMode="auto">
          <a:xfrm>
            <a:off x="2012268" y="2462157"/>
            <a:ext cx="187699" cy="200306"/>
          </a:xfrm>
          <a:custGeom>
            <a:avLst/>
            <a:gdLst>
              <a:gd name="T0" fmla="*/ 0 w 134"/>
              <a:gd name="T1" fmla="*/ 2147483646 h 143"/>
              <a:gd name="T2" fmla="*/ 0 w 134"/>
              <a:gd name="T3" fmla="*/ 2147483646 h 143"/>
              <a:gd name="T4" fmla="*/ 2147483646 w 134"/>
              <a:gd name="T5" fmla="*/ 0 h 143"/>
              <a:gd name="T6" fmla="*/ 2147483646 w 134"/>
              <a:gd name="T7" fmla="*/ 2147483646 h 143"/>
              <a:gd name="T8" fmla="*/ 2147483646 w 134"/>
              <a:gd name="T9" fmla="*/ 2147483646 h 143"/>
              <a:gd name="T10" fmla="*/ 2147483646 w 134"/>
              <a:gd name="T11" fmla="*/ 2147483646 h 143"/>
              <a:gd name="T12" fmla="*/ 2147483646 w 134"/>
              <a:gd name="T13" fmla="*/ 2147483646 h 143"/>
              <a:gd name="T14" fmla="*/ 0 w 134"/>
              <a:gd name="T15" fmla="*/ 2147483646 h 143"/>
              <a:gd name="T16" fmla="*/ 0 w 134"/>
              <a:gd name="T17" fmla="*/ 2147483646 h 1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4"/>
              <a:gd name="T28" fmla="*/ 0 h 143"/>
              <a:gd name="T29" fmla="*/ 134 w 134"/>
              <a:gd name="T30" fmla="*/ 143 h 1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4" h="143">
                <a:moveTo>
                  <a:pt x="0" y="132"/>
                </a:moveTo>
                <a:lnTo>
                  <a:pt x="0" y="132"/>
                </a:lnTo>
                <a:lnTo>
                  <a:pt x="2" y="0"/>
                </a:lnTo>
                <a:lnTo>
                  <a:pt x="24" y="2"/>
                </a:lnTo>
                <a:lnTo>
                  <a:pt x="127" y="7"/>
                </a:lnTo>
                <a:lnTo>
                  <a:pt x="133" y="9"/>
                </a:lnTo>
                <a:lnTo>
                  <a:pt x="126" y="142"/>
                </a:lnTo>
                <a:lnTo>
                  <a:pt x="0" y="132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115"/>
          <p:cNvSpPr>
            <a:spLocks/>
          </p:cNvSpPr>
          <p:nvPr/>
        </p:nvSpPr>
        <p:spPr bwMode="auto">
          <a:xfrm>
            <a:off x="3088032" y="2420135"/>
            <a:ext cx="147078" cy="271743"/>
          </a:xfrm>
          <a:custGeom>
            <a:avLst/>
            <a:gdLst>
              <a:gd name="T0" fmla="*/ 0 w 105"/>
              <a:gd name="T1" fmla="*/ 2147483646 h 194"/>
              <a:gd name="T2" fmla="*/ 0 w 105"/>
              <a:gd name="T3" fmla="*/ 2147483646 h 194"/>
              <a:gd name="T4" fmla="*/ 0 w 105"/>
              <a:gd name="T5" fmla="*/ 2147483646 h 194"/>
              <a:gd name="T6" fmla="*/ 0 w 105"/>
              <a:gd name="T7" fmla="*/ 0 h 194"/>
              <a:gd name="T8" fmla="*/ 2147483646 w 105"/>
              <a:gd name="T9" fmla="*/ 2147483646 h 194"/>
              <a:gd name="T10" fmla="*/ 2147483646 w 105"/>
              <a:gd name="T11" fmla="*/ 2147483646 h 194"/>
              <a:gd name="T12" fmla="*/ 2147483646 w 105"/>
              <a:gd name="T13" fmla="*/ 2147483646 h 194"/>
              <a:gd name="T14" fmla="*/ 2147483646 w 105"/>
              <a:gd name="T15" fmla="*/ 2147483646 h 194"/>
              <a:gd name="T16" fmla="*/ 0 w 105"/>
              <a:gd name="T17" fmla="*/ 2147483646 h 194"/>
              <a:gd name="T18" fmla="*/ 0 w 105"/>
              <a:gd name="T19" fmla="*/ 2147483646 h 19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5"/>
              <a:gd name="T31" fmla="*/ 0 h 194"/>
              <a:gd name="T32" fmla="*/ 105 w 105"/>
              <a:gd name="T33" fmla="*/ 194 h 19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5" h="194">
                <a:moveTo>
                  <a:pt x="0" y="192"/>
                </a:moveTo>
                <a:lnTo>
                  <a:pt x="0" y="192"/>
                </a:lnTo>
                <a:lnTo>
                  <a:pt x="0" y="68"/>
                </a:lnTo>
                <a:lnTo>
                  <a:pt x="0" y="0"/>
                </a:lnTo>
                <a:lnTo>
                  <a:pt x="103" y="2"/>
                </a:lnTo>
                <a:lnTo>
                  <a:pt x="102" y="98"/>
                </a:lnTo>
                <a:lnTo>
                  <a:pt x="104" y="193"/>
                </a:lnTo>
                <a:lnTo>
                  <a:pt x="20" y="193"/>
                </a:lnTo>
                <a:lnTo>
                  <a:pt x="0" y="19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9" name="Freeform 116"/>
          <p:cNvSpPr>
            <a:spLocks/>
          </p:cNvSpPr>
          <p:nvPr/>
        </p:nvSpPr>
        <p:spPr bwMode="auto">
          <a:xfrm>
            <a:off x="1253069" y="1532068"/>
            <a:ext cx="219916" cy="432828"/>
          </a:xfrm>
          <a:custGeom>
            <a:avLst/>
            <a:gdLst>
              <a:gd name="T0" fmla="*/ 0 w 157"/>
              <a:gd name="T1" fmla="*/ 2147483646 h 309"/>
              <a:gd name="T2" fmla="*/ 0 w 157"/>
              <a:gd name="T3" fmla="*/ 2147483646 h 309"/>
              <a:gd name="T4" fmla="*/ 0 w 157"/>
              <a:gd name="T5" fmla="*/ 2147483646 h 309"/>
              <a:gd name="T6" fmla="*/ 2147483646 w 157"/>
              <a:gd name="T7" fmla="*/ 2147483646 h 309"/>
              <a:gd name="T8" fmla="*/ 2147483646 w 157"/>
              <a:gd name="T9" fmla="*/ 2147483646 h 309"/>
              <a:gd name="T10" fmla="*/ 2147483646 w 157"/>
              <a:gd name="T11" fmla="*/ 2147483646 h 309"/>
              <a:gd name="T12" fmla="*/ 2147483646 w 157"/>
              <a:gd name="T13" fmla="*/ 2147483646 h 309"/>
              <a:gd name="T14" fmla="*/ 2147483646 w 157"/>
              <a:gd name="T15" fmla="*/ 2147483646 h 309"/>
              <a:gd name="T16" fmla="*/ 2147483646 w 157"/>
              <a:gd name="T17" fmla="*/ 2147483646 h 309"/>
              <a:gd name="T18" fmla="*/ 2147483646 w 157"/>
              <a:gd name="T19" fmla="*/ 0 h 309"/>
              <a:gd name="T20" fmla="*/ 0 w 157"/>
              <a:gd name="T21" fmla="*/ 2147483646 h 309"/>
              <a:gd name="T22" fmla="*/ 0 w 157"/>
              <a:gd name="T23" fmla="*/ 2147483646 h 30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7"/>
              <a:gd name="T37" fmla="*/ 0 h 309"/>
              <a:gd name="T38" fmla="*/ 157 w 157"/>
              <a:gd name="T39" fmla="*/ 309 h 30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7" h="309">
                <a:moveTo>
                  <a:pt x="0" y="215"/>
                </a:moveTo>
                <a:lnTo>
                  <a:pt x="0" y="215"/>
                </a:lnTo>
                <a:lnTo>
                  <a:pt x="0" y="297"/>
                </a:lnTo>
                <a:lnTo>
                  <a:pt x="127" y="308"/>
                </a:lnTo>
                <a:lnTo>
                  <a:pt x="132" y="243"/>
                </a:lnTo>
                <a:lnTo>
                  <a:pt x="149" y="246"/>
                </a:lnTo>
                <a:lnTo>
                  <a:pt x="156" y="116"/>
                </a:lnTo>
                <a:lnTo>
                  <a:pt x="138" y="114"/>
                </a:lnTo>
                <a:lnTo>
                  <a:pt x="143" y="12"/>
                </a:lnTo>
                <a:lnTo>
                  <a:pt x="4" y="0"/>
                </a:lnTo>
                <a:lnTo>
                  <a:pt x="0" y="21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0" name="Freeform 117"/>
          <p:cNvSpPr>
            <a:spLocks/>
          </p:cNvSpPr>
          <p:nvPr/>
        </p:nvSpPr>
        <p:spPr bwMode="auto">
          <a:xfrm>
            <a:off x="2354048" y="1565686"/>
            <a:ext cx="154081" cy="191901"/>
          </a:xfrm>
          <a:custGeom>
            <a:avLst/>
            <a:gdLst>
              <a:gd name="T0" fmla="*/ 0 w 110"/>
              <a:gd name="T1" fmla="*/ 2147483646 h 137"/>
              <a:gd name="T2" fmla="*/ 0 w 110"/>
              <a:gd name="T3" fmla="*/ 2147483646 h 137"/>
              <a:gd name="T4" fmla="*/ 2147483646 w 110"/>
              <a:gd name="T5" fmla="*/ 0 h 137"/>
              <a:gd name="T6" fmla="*/ 2147483646 w 110"/>
              <a:gd name="T7" fmla="*/ 2147483646 h 137"/>
              <a:gd name="T8" fmla="*/ 2147483646 w 110"/>
              <a:gd name="T9" fmla="*/ 2147483646 h 137"/>
              <a:gd name="T10" fmla="*/ 0 w 110"/>
              <a:gd name="T11" fmla="*/ 2147483646 h 137"/>
              <a:gd name="T12" fmla="*/ 0 w 110"/>
              <a:gd name="T13" fmla="*/ 2147483646 h 1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"/>
              <a:gd name="T22" fmla="*/ 0 h 137"/>
              <a:gd name="T23" fmla="*/ 110 w 110"/>
              <a:gd name="T24" fmla="*/ 137 h 1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" h="137">
                <a:moveTo>
                  <a:pt x="0" y="131"/>
                </a:moveTo>
                <a:lnTo>
                  <a:pt x="0" y="131"/>
                </a:lnTo>
                <a:lnTo>
                  <a:pt x="3" y="0"/>
                </a:lnTo>
                <a:lnTo>
                  <a:pt x="109" y="8"/>
                </a:lnTo>
                <a:lnTo>
                  <a:pt x="109" y="136"/>
                </a:lnTo>
                <a:lnTo>
                  <a:pt x="0" y="131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Freeform 118" descr="25%"/>
          <p:cNvSpPr>
            <a:spLocks/>
          </p:cNvSpPr>
          <p:nvPr/>
        </p:nvSpPr>
        <p:spPr bwMode="auto">
          <a:xfrm>
            <a:off x="2045886" y="2285664"/>
            <a:ext cx="154081" cy="187699"/>
          </a:xfrm>
          <a:custGeom>
            <a:avLst/>
            <a:gdLst>
              <a:gd name="T0" fmla="*/ 0 w 110"/>
              <a:gd name="T1" fmla="*/ 2147483646 h 134"/>
              <a:gd name="T2" fmla="*/ 0 w 110"/>
              <a:gd name="T3" fmla="*/ 2147483646 h 134"/>
              <a:gd name="T4" fmla="*/ 2147483646 w 110"/>
              <a:gd name="T5" fmla="*/ 2147483646 h 134"/>
              <a:gd name="T6" fmla="*/ 2147483646 w 110"/>
              <a:gd name="T7" fmla="*/ 2147483646 h 134"/>
              <a:gd name="T8" fmla="*/ 2147483646 w 110"/>
              <a:gd name="T9" fmla="*/ 0 h 134"/>
              <a:gd name="T10" fmla="*/ 2147483646 w 110"/>
              <a:gd name="T11" fmla="*/ 2147483646 h 134"/>
              <a:gd name="T12" fmla="*/ 2147483646 w 110"/>
              <a:gd name="T13" fmla="*/ 2147483646 h 134"/>
              <a:gd name="T14" fmla="*/ 0 w 110"/>
              <a:gd name="T15" fmla="*/ 2147483646 h 134"/>
              <a:gd name="T16" fmla="*/ 0 w 110"/>
              <a:gd name="T17" fmla="*/ 2147483646 h 1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0"/>
              <a:gd name="T28" fmla="*/ 0 h 134"/>
              <a:gd name="T29" fmla="*/ 110 w 110"/>
              <a:gd name="T30" fmla="*/ 134 h 1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0" h="134">
                <a:moveTo>
                  <a:pt x="0" y="128"/>
                </a:moveTo>
                <a:lnTo>
                  <a:pt x="0" y="128"/>
                </a:lnTo>
                <a:lnTo>
                  <a:pt x="1" y="98"/>
                </a:lnTo>
                <a:lnTo>
                  <a:pt x="27" y="100"/>
                </a:lnTo>
                <a:lnTo>
                  <a:pt x="28" y="0"/>
                </a:lnTo>
                <a:lnTo>
                  <a:pt x="109" y="12"/>
                </a:lnTo>
                <a:lnTo>
                  <a:pt x="103" y="133"/>
                </a:lnTo>
                <a:lnTo>
                  <a:pt x="0" y="128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2" name="Freeform 119"/>
          <p:cNvSpPr>
            <a:spLocks/>
          </p:cNvSpPr>
          <p:nvPr/>
        </p:nvSpPr>
        <p:spPr bwMode="auto">
          <a:xfrm>
            <a:off x="1446371" y="1506855"/>
            <a:ext cx="212912" cy="201706"/>
          </a:xfrm>
          <a:custGeom>
            <a:avLst/>
            <a:gdLst>
              <a:gd name="T0" fmla="*/ 0 w 152"/>
              <a:gd name="T1" fmla="*/ 2147483646 h 144"/>
              <a:gd name="T2" fmla="*/ 0 w 152"/>
              <a:gd name="T3" fmla="*/ 2147483646 h 144"/>
              <a:gd name="T4" fmla="*/ 2147483646 w 152"/>
              <a:gd name="T5" fmla="*/ 2147483646 h 144"/>
              <a:gd name="T6" fmla="*/ 2147483646 w 152"/>
              <a:gd name="T7" fmla="*/ 2147483646 h 144"/>
              <a:gd name="T8" fmla="*/ 2147483646 w 152"/>
              <a:gd name="T9" fmla="*/ 0 h 144"/>
              <a:gd name="T10" fmla="*/ 2147483646 w 152"/>
              <a:gd name="T11" fmla="*/ 2147483646 h 144"/>
              <a:gd name="T12" fmla="*/ 2147483646 w 152"/>
              <a:gd name="T13" fmla="*/ 2147483646 h 144"/>
              <a:gd name="T14" fmla="*/ 2147483646 w 152"/>
              <a:gd name="T15" fmla="*/ 2147483646 h 144"/>
              <a:gd name="T16" fmla="*/ 0 w 152"/>
              <a:gd name="T17" fmla="*/ 2147483646 h 144"/>
              <a:gd name="T18" fmla="*/ 0 w 152"/>
              <a:gd name="T19" fmla="*/ 2147483646 h 1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2"/>
              <a:gd name="T31" fmla="*/ 0 h 144"/>
              <a:gd name="T32" fmla="*/ 152 w 152"/>
              <a:gd name="T33" fmla="*/ 144 h 1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2" h="144">
                <a:moveTo>
                  <a:pt x="0" y="132"/>
                </a:moveTo>
                <a:lnTo>
                  <a:pt x="0" y="132"/>
                </a:lnTo>
                <a:lnTo>
                  <a:pt x="5" y="30"/>
                </a:lnTo>
                <a:lnTo>
                  <a:pt x="15" y="32"/>
                </a:lnTo>
                <a:lnTo>
                  <a:pt x="17" y="0"/>
                </a:lnTo>
                <a:lnTo>
                  <a:pt x="151" y="13"/>
                </a:lnTo>
                <a:lnTo>
                  <a:pt x="144" y="143"/>
                </a:lnTo>
                <a:lnTo>
                  <a:pt x="18" y="134"/>
                </a:lnTo>
                <a:lnTo>
                  <a:pt x="0" y="13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3" name="Freeform 120" descr="25%"/>
          <p:cNvSpPr>
            <a:spLocks/>
          </p:cNvSpPr>
          <p:nvPr/>
        </p:nvSpPr>
        <p:spPr bwMode="auto">
          <a:xfrm>
            <a:off x="2502526" y="1756186"/>
            <a:ext cx="149879" cy="194703"/>
          </a:xfrm>
          <a:custGeom>
            <a:avLst/>
            <a:gdLst>
              <a:gd name="T0" fmla="*/ 0 w 107"/>
              <a:gd name="T1" fmla="*/ 2147483646 h 139"/>
              <a:gd name="T2" fmla="*/ 0 w 107"/>
              <a:gd name="T3" fmla="*/ 2147483646 h 139"/>
              <a:gd name="T4" fmla="*/ 2147483646 w 107"/>
              <a:gd name="T5" fmla="*/ 0 h 139"/>
              <a:gd name="T6" fmla="*/ 2147483646 w 107"/>
              <a:gd name="T7" fmla="*/ 2147483646 h 139"/>
              <a:gd name="T8" fmla="*/ 2147483646 w 107"/>
              <a:gd name="T9" fmla="*/ 2147483646 h 139"/>
              <a:gd name="T10" fmla="*/ 2147483646 w 107"/>
              <a:gd name="T11" fmla="*/ 2147483646 h 139"/>
              <a:gd name="T12" fmla="*/ 0 w 107"/>
              <a:gd name="T13" fmla="*/ 2147483646 h 139"/>
              <a:gd name="T14" fmla="*/ 0 w 107"/>
              <a:gd name="T15" fmla="*/ 2147483646 h 1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7"/>
              <a:gd name="T25" fmla="*/ 0 h 139"/>
              <a:gd name="T26" fmla="*/ 107 w 107"/>
              <a:gd name="T27" fmla="*/ 139 h 1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7" h="139">
                <a:moveTo>
                  <a:pt x="0" y="131"/>
                </a:moveTo>
                <a:lnTo>
                  <a:pt x="0" y="131"/>
                </a:lnTo>
                <a:lnTo>
                  <a:pt x="3" y="0"/>
                </a:lnTo>
                <a:lnTo>
                  <a:pt x="106" y="6"/>
                </a:lnTo>
                <a:lnTo>
                  <a:pt x="104" y="103"/>
                </a:lnTo>
                <a:lnTo>
                  <a:pt x="102" y="138"/>
                </a:lnTo>
                <a:lnTo>
                  <a:pt x="0" y="131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4" name="Freeform 121" descr="25%"/>
          <p:cNvSpPr>
            <a:spLocks/>
          </p:cNvSpPr>
          <p:nvPr/>
        </p:nvSpPr>
        <p:spPr bwMode="auto">
          <a:xfrm>
            <a:off x="2498324" y="2125980"/>
            <a:ext cx="144275" cy="187699"/>
          </a:xfrm>
          <a:custGeom>
            <a:avLst/>
            <a:gdLst>
              <a:gd name="T0" fmla="*/ 0 w 103"/>
              <a:gd name="T1" fmla="*/ 2147483646 h 134"/>
              <a:gd name="T2" fmla="*/ 0 w 103"/>
              <a:gd name="T3" fmla="*/ 2147483646 h 134"/>
              <a:gd name="T4" fmla="*/ 2147483646 w 103"/>
              <a:gd name="T5" fmla="*/ 0 h 134"/>
              <a:gd name="T6" fmla="*/ 2147483646 w 103"/>
              <a:gd name="T7" fmla="*/ 2147483646 h 134"/>
              <a:gd name="T8" fmla="*/ 2147483646 w 103"/>
              <a:gd name="T9" fmla="*/ 2147483646 h 134"/>
              <a:gd name="T10" fmla="*/ 2147483646 w 103"/>
              <a:gd name="T11" fmla="*/ 2147483646 h 134"/>
              <a:gd name="T12" fmla="*/ 0 w 103"/>
              <a:gd name="T13" fmla="*/ 2147483646 h 134"/>
              <a:gd name="T14" fmla="*/ 0 w 103"/>
              <a:gd name="T15" fmla="*/ 2147483646 h 1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3"/>
              <a:gd name="T25" fmla="*/ 0 h 134"/>
              <a:gd name="T26" fmla="*/ 103 w 103"/>
              <a:gd name="T27" fmla="*/ 134 h 13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3" h="134">
                <a:moveTo>
                  <a:pt x="0" y="128"/>
                </a:moveTo>
                <a:lnTo>
                  <a:pt x="0" y="128"/>
                </a:lnTo>
                <a:lnTo>
                  <a:pt x="3" y="0"/>
                </a:lnTo>
                <a:lnTo>
                  <a:pt x="102" y="4"/>
                </a:lnTo>
                <a:lnTo>
                  <a:pt x="102" y="70"/>
                </a:lnTo>
                <a:lnTo>
                  <a:pt x="101" y="133"/>
                </a:lnTo>
                <a:lnTo>
                  <a:pt x="0" y="128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5" name="Freeform 122" descr="25%"/>
          <p:cNvSpPr>
            <a:spLocks/>
          </p:cNvSpPr>
          <p:nvPr/>
        </p:nvSpPr>
        <p:spPr bwMode="auto">
          <a:xfrm>
            <a:off x="2639798" y="2069951"/>
            <a:ext cx="154081" cy="250732"/>
          </a:xfrm>
          <a:custGeom>
            <a:avLst/>
            <a:gdLst>
              <a:gd name="T0" fmla="*/ 0 w 110"/>
              <a:gd name="T1" fmla="*/ 2147483646 h 179"/>
              <a:gd name="T2" fmla="*/ 0 w 110"/>
              <a:gd name="T3" fmla="*/ 2147483646 h 179"/>
              <a:gd name="T4" fmla="*/ 2147483646 w 110"/>
              <a:gd name="T5" fmla="*/ 2147483646 h 179"/>
              <a:gd name="T6" fmla="*/ 2147483646 w 110"/>
              <a:gd name="T7" fmla="*/ 0 h 179"/>
              <a:gd name="T8" fmla="*/ 2147483646 w 110"/>
              <a:gd name="T9" fmla="*/ 2147483646 h 179"/>
              <a:gd name="T10" fmla="*/ 2147483646 w 110"/>
              <a:gd name="T11" fmla="*/ 2147483646 h 179"/>
              <a:gd name="T12" fmla="*/ 0 w 110"/>
              <a:gd name="T13" fmla="*/ 2147483646 h 179"/>
              <a:gd name="T14" fmla="*/ 0 w 110"/>
              <a:gd name="T15" fmla="*/ 2147483646 h 1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0"/>
              <a:gd name="T25" fmla="*/ 0 h 179"/>
              <a:gd name="T26" fmla="*/ 110 w 110"/>
              <a:gd name="T27" fmla="*/ 179 h 17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0" h="179">
                <a:moveTo>
                  <a:pt x="0" y="173"/>
                </a:moveTo>
                <a:lnTo>
                  <a:pt x="0" y="173"/>
                </a:lnTo>
                <a:lnTo>
                  <a:pt x="1" y="110"/>
                </a:lnTo>
                <a:lnTo>
                  <a:pt x="109" y="0"/>
                </a:lnTo>
                <a:lnTo>
                  <a:pt x="108" y="48"/>
                </a:lnTo>
                <a:lnTo>
                  <a:pt x="106" y="178"/>
                </a:lnTo>
                <a:lnTo>
                  <a:pt x="0" y="173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" name="Freeform 123" descr="25%"/>
          <p:cNvSpPr>
            <a:spLocks/>
          </p:cNvSpPr>
          <p:nvPr/>
        </p:nvSpPr>
        <p:spPr bwMode="auto">
          <a:xfrm>
            <a:off x="2188760" y="2474764"/>
            <a:ext cx="158284" cy="196103"/>
          </a:xfrm>
          <a:custGeom>
            <a:avLst/>
            <a:gdLst>
              <a:gd name="T0" fmla="*/ 0 w 113"/>
              <a:gd name="T1" fmla="*/ 2147483646 h 140"/>
              <a:gd name="T2" fmla="*/ 0 w 113"/>
              <a:gd name="T3" fmla="*/ 2147483646 h 140"/>
              <a:gd name="T4" fmla="*/ 2147483646 w 113"/>
              <a:gd name="T5" fmla="*/ 0 h 140"/>
              <a:gd name="T6" fmla="*/ 2147483646 w 113"/>
              <a:gd name="T7" fmla="*/ 2147483646 h 140"/>
              <a:gd name="T8" fmla="*/ 2147483646 w 113"/>
              <a:gd name="T9" fmla="*/ 2147483646 h 140"/>
              <a:gd name="T10" fmla="*/ 0 w 113"/>
              <a:gd name="T11" fmla="*/ 2147483646 h 140"/>
              <a:gd name="T12" fmla="*/ 0 w 113"/>
              <a:gd name="T13" fmla="*/ 2147483646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3"/>
              <a:gd name="T22" fmla="*/ 0 h 140"/>
              <a:gd name="T23" fmla="*/ 113 w 113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3" h="140">
                <a:moveTo>
                  <a:pt x="0" y="133"/>
                </a:moveTo>
                <a:lnTo>
                  <a:pt x="0" y="133"/>
                </a:lnTo>
                <a:lnTo>
                  <a:pt x="7" y="0"/>
                </a:lnTo>
                <a:lnTo>
                  <a:pt x="112" y="3"/>
                </a:lnTo>
                <a:lnTo>
                  <a:pt x="112" y="139"/>
                </a:lnTo>
                <a:lnTo>
                  <a:pt x="0" y="133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" name="Freeform 124"/>
          <p:cNvSpPr>
            <a:spLocks/>
          </p:cNvSpPr>
          <p:nvPr/>
        </p:nvSpPr>
        <p:spPr bwMode="auto">
          <a:xfrm>
            <a:off x="1641074" y="2257649"/>
            <a:ext cx="191900" cy="194703"/>
          </a:xfrm>
          <a:custGeom>
            <a:avLst/>
            <a:gdLst>
              <a:gd name="T0" fmla="*/ 0 w 137"/>
              <a:gd name="T1" fmla="*/ 2147483646 h 139"/>
              <a:gd name="T2" fmla="*/ 0 w 137"/>
              <a:gd name="T3" fmla="*/ 2147483646 h 139"/>
              <a:gd name="T4" fmla="*/ 2147483646 w 137"/>
              <a:gd name="T5" fmla="*/ 2147483646 h 139"/>
              <a:gd name="T6" fmla="*/ 2147483646 w 137"/>
              <a:gd name="T7" fmla="*/ 2147483646 h 139"/>
              <a:gd name="T8" fmla="*/ 2147483646 w 137"/>
              <a:gd name="T9" fmla="*/ 2147483646 h 139"/>
              <a:gd name="T10" fmla="*/ 2147483646 w 137"/>
              <a:gd name="T11" fmla="*/ 0 h 139"/>
              <a:gd name="T12" fmla="*/ 2147483646 w 137"/>
              <a:gd name="T13" fmla="*/ 0 h 139"/>
              <a:gd name="T14" fmla="*/ 0 w 137"/>
              <a:gd name="T15" fmla="*/ 2147483646 h 139"/>
              <a:gd name="T16" fmla="*/ 0 w 137"/>
              <a:gd name="T17" fmla="*/ 2147483646 h 13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7"/>
              <a:gd name="T28" fmla="*/ 0 h 139"/>
              <a:gd name="T29" fmla="*/ 137 w 137"/>
              <a:gd name="T30" fmla="*/ 139 h 13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7" h="139">
                <a:moveTo>
                  <a:pt x="0" y="129"/>
                </a:moveTo>
                <a:lnTo>
                  <a:pt x="0" y="129"/>
                </a:lnTo>
                <a:lnTo>
                  <a:pt x="2" y="129"/>
                </a:lnTo>
                <a:lnTo>
                  <a:pt x="131" y="138"/>
                </a:lnTo>
                <a:lnTo>
                  <a:pt x="136" y="9"/>
                </a:lnTo>
                <a:lnTo>
                  <a:pt x="23" y="0"/>
                </a:lnTo>
                <a:lnTo>
                  <a:pt x="3" y="0"/>
                </a:lnTo>
                <a:lnTo>
                  <a:pt x="0" y="129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" name="Freeform 125"/>
          <p:cNvSpPr>
            <a:spLocks/>
          </p:cNvSpPr>
          <p:nvPr/>
        </p:nvSpPr>
        <p:spPr bwMode="auto">
          <a:xfrm>
            <a:off x="1636872" y="2438345"/>
            <a:ext cx="193301" cy="197503"/>
          </a:xfrm>
          <a:custGeom>
            <a:avLst/>
            <a:gdLst>
              <a:gd name="T0" fmla="*/ 0 w 138"/>
              <a:gd name="T1" fmla="*/ 2147483646 h 141"/>
              <a:gd name="T2" fmla="*/ 0 w 138"/>
              <a:gd name="T3" fmla="*/ 2147483646 h 141"/>
              <a:gd name="T4" fmla="*/ 2147483646 w 138"/>
              <a:gd name="T5" fmla="*/ 0 h 141"/>
              <a:gd name="T6" fmla="*/ 2147483646 w 138"/>
              <a:gd name="T7" fmla="*/ 2147483646 h 141"/>
              <a:gd name="T8" fmla="*/ 2147483646 w 138"/>
              <a:gd name="T9" fmla="*/ 2147483646 h 141"/>
              <a:gd name="T10" fmla="*/ 2147483646 w 138"/>
              <a:gd name="T11" fmla="*/ 2147483646 h 141"/>
              <a:gd name="T12" fmla="*/ 0 w 138"/>
              <a:gd name="T13" fmla="*/ 2147483646 h 141"/>
              <a:gd name="T14" fmla="*/ 0 w 138"/>
              <a:gd name="T15" fmla="*/ 2147483646 h 1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8"/>
              <a:gd name="T25" fmla="*/ 0 h 141"/>
              <a:gd name="T26" fmla="*/ 138 w 138"/>
              <a:gd name="T27" fmla="*/ 141 h 1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8" h="141">
                <a:moveTo>
                  <a:pt x="0" y="130"/>
                </a:moveTo>
                <a:lnTo>
                  <a:pt x="0" y="130"/>
                </a:lnTo>
                <a:lnTo>
                  <a:pt x="5" y="0"/>
                </a:lnTo>
                <a:lnTo>
                  <a:pt x="134" y="9"/>
                </a:lnTo>
                <a:lnTo>
                  <a:pt x="137" y="11"/>
                </a:lnTo>
                <a:lnTo>
                  <a:pt x="130" y="140"/>
                </a:lnTo>
                <a:lnTo>
                  <a:pt x="0" y="13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" name="Freeform 126"/>
          <p:cNvSpPr>
            <a:spLocks/>
          </p:cNvSpPr>
          <p:nvPr/>
        </p:nvSpPr>
        <p:spPr bwMode="auto">
          <a:xfrm>
            <a:off x="2358250" y="1148267"/>
            <a:ext cx="302559" cy="432828"/>
          </a:xfrm>
          <a:custGeom>
            <a:avLst/>
            <a:gdLst>
              <a:gd name="T0" fmla="*/ 0 w 216"/>
              <a:gd name="T1" fmla="*/ 2147483646 h 309"/>
              <a:gd name="T2" fmla="*/ 0 w 216"/>
              <a:gd name="T3" fmla="*/ 2147483646 h 309"/>
              <a:gd name="T4" fmla="*/ 2147483646 w 216"/>
              <a:gd name="T5" fmla="*/ 2147483646 h 309"/>
              <a:gd name="T6" fmla="*/ 2147483646 w 216"/>
              <a:gd name="T7" fmla="*/ 0 h 309"/>
              <a:gd name="T8" fmla="*/ 2147483646 w 216"/>
              <a:gd name="T9" fmla="*/ 2147483646 h 309"/>
              <a:gd name="T10" fmla="*/ 2147483646 w 216"/>
              <a:gd name="T11" fmla="*/ 2147483646 h 309"/>
              <a:gd name="T12" fmla="*/ 2147483646 w 216"/>
              <a:gd name="T13" fmla="*/ 2147483646 h 309"/>
              <a:gd name="T14" fmla="*/ 2147483646 w 216"/>
              <a:gd name="T15" fmla="*/ 2147483646 h 309"/>
              <a:gd name="T16" fmla="*/ 0 w 216"/>
              <a:gd name="T17" fmla="*/ 2147483646 h 309"/>
              <a:gd name="T18" fmla="*/ 0 w 216"/>
              <a:gd name="T19" fmla="*/ 2147483646 h 3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"/>
              <a:gd name="T31" fmla="*/ 0 h 309"/>
              <a:gd name="T32" fmla="*/ 216 w 216"/>
              <a:gd name="T33" fmla="*/ 309 h 30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" h="309">
                <a:moveTo>
                  <a:pt x="0" y="298"/>
                </a:moveTo>
                <a:lnTo>
                  <a:pt x="0" y="298"/>
                </a:lnTo>
                <a:lnTo>
                  <a:pt x="1" y="31"/>
                </a:lnTo>
                <a:lnTo>
                  <a:pt x="57" y="0"/>
                </a:lnTo>
                <a:lnTo>
                  <a:pt x="215" y="59"/>
                </a:lnTo>
                <a:lnTo>
                  <a:pt x="212" y="183"/>
                </a:lnTo>
                <a:lnTo>
                  <a:pt x="211" y="308"/>
                </a:lnTo>
                <a:lnTo>
                  <a:pt x="106" y="306"/>
                </a:lnTo>
                <a:lnTo>
                  <a:pt x="0" y="29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" name="Freeform 127"/>
          <p:cNvSpPr>
            <a:spLocks/>
          </p:cNvSpPr>
          <p:nvPr/>
        </p:nvSpPr>
        <p:spPr bwMode="auto">
          <a:xfrm>
            <a:off x="1648077" y="1525065"/>
            <a:ext cx="198904" cy="194702"/>
          </a:xfrm>
          <a:custGeom>
            <a:avLst/>
            <a:gdLst>
              <a:gd name="T0" fmla="*/ 0 w 142"/>
              <a:gd name="T1" fmla="*/ 2147483646 h 139"/>
              <a:gd name="T2" fmla="*/ 0 w 142"/>
              <a:gd name="T3" fmla="*/ 2147483646 h 139"/>
              <a:gd name="T4" fmla="*/ 2147483646 w 142"/>
              <a:gd name="T5" fmla="*/ 2147483646 h 139"/>
              <a:gd name="T6" fmla="*/ 2147483646 w 142"/>
              <a:gd name="T7" fmla="*/ 2147483646 h 139"/>
              <a:gd name="T8" fmla="*/ 2147483646 w 142"/>
              <a:gd name="T9" fmla="*/ 2147483646 h 139"/>
              <a:gd name="T10" fmla="*/ 2147483646 w 142"/>
              <a:gd name="T11" fmla="*/ 0 h 139"/>
              <a:gd name="T12" fmla="*/ 0 w 142"/>
              <a:gd name="T13" fmla="*/ 2147483646 h 139"/>
              <a:gd name="T14" fmla="*/ 0 w 142"/>
              <a:gd name="T15" fmla="*/ 2147483646 h 1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139"/>
              <a:gd name="T26" fmla="*/ 142 w 142"/>
              <a:gd name="T27" fmla="*/ 139 h 1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139">
                <a:moveTo>
                  <a:pt x="0" y="130"/>
                </a:moveTo>
                <a:lnTo>
                  <a:pt x="0" y="130"/>
                </a:lnTo>
                <a:lnTo>
                  <a:pt x="5" y="128"/>
                </a:lnTo>
                <a:lnTo>
                  <a:pt x="133" y="138"/>
                </a:lnTo>
                <a:lnTo>
                  <a:pt x="141" y="8"/>
                </a:lnTo>
                <a:lnTo>
                  <a:pt x="7" y="0"/>
                </a:lnTo>
                <a:lnTo>
                  <a:pt x="0" y="13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1" name="Freeform 128" descr="25%"/>
          <p:cNvSpPr>
            <a:spLocks/>
          </p:cNvSpPr>
          <p:nvPr/>
        </p:nvSpPr>
        <p:spPr bwMode="auto">
          <a:xfrm>
            <a:off x="2498324" y="1939683"/>
            <a:ext cx="148478" cy="193301"/>
          </a:xfrm>
          <a:custGeom>
            <a:avLst/>
            <a:gdLst>
              <a:gd name="T0" fmla="*/ 0 w 106"/>
              <a:gd name="T1" fmla="*/ 2147483646 h 138"/>
              <a:gd name="T2" fmla="*/ 0 w 106"/>
              <a:gd name="T3" fmla="*/ 2147483646 h 138"/>
              <a:gd name="T4" fmla="*/ 2147483646 w 106"/>
              <a:gd name="T5" fmla="*/ 0 h 138"/>
              <a:gd name="T6" fmla="*/ 2147483646 w 106"/>
              <a:gd name="T7" fmla="*/ 2147483646 h 138"/>
              <a:gd name="T8" fmla="*/ 2147483646 w 106"/>
              <a:gd name="T9" fmla="*/ 2147483646 h 138"/>
              <a:gd name="T10" fmla="*/ 2147483646 w 106"/>
              <a:gd name="T11" fmla="*/ 2147483646 h 138"/>
              <a:gd name="T12" fmla="*/ 0 w 106"/>
              <a:gd name="T13" fmla="*/ 2147483646 h 138"/>
              <a:gd name="T14" fmla="*/ 0 w 106"/>
              <a:gd name="T15" fmla="*/ 2147483646 h 1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6"/>
              <a:gd name="T25" fmla="*/ 0 h 138"/>
              <a:gd name="T26" fmla="*/ 106 w 106"/>
              <a:gd name="T27" fmla="*/ 138 h 13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6" h="138">
                <a:moveTo>
                  <a:pt x="0" y="129"/>
                </a:moveTo>
                <a:lnTo>
                  <a:pt x="0" y="129"/>
                </a:lnTo>
                <a:lnTo>
                  <a:pt x="3" y="0"/>
                </a:lnTo>
                <a:lnTo>
                  <a:pt x="105" y="7"/>
                </a:lnTo>
                <a:lnTo>
                  <a:pt x="102" y="137"/>
                </a:lnTo>
                <a:lnTo>
                  <a:pt x="3" y="133"/>
                </a:lnTo>
                <a:lnTo>
                  <a:pt x="0" y="129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" name="Freeform 129"/>
          <p:cNvSpPr>
            <a:spLocks/>
          </p:cNvSpPr>
          <p:nvPr/>
        </p:nvSpPr>
        <p:spPr bwMode="auto">
          <a:xfrm>
            <a:off x="2931150" y="2508381"/>
            <a:ext cx="158284" cy="182096"/>
          </a:xfrm>
          <a:custGeom>
            <a:avLst/>
            <a:gdLst>
              <a:gd name="T0" fmla="*/ 0 w 113"/>
              <a:gd name="T1" fmla="*/ 2147483646 h 130"/>
              <a:gd name="T2" fmla="*/ 0 w 113"/>
              <a:gd name="T3" fmla="*/ 2147483646 h 130"/>
              <a:gd name="T4" fmla="*/ 2147483646 w 113"/>
              <a:gd name="T5" fmla="*/ 0 h 130"/>
              <a:gd name="T6" fmla="*/ 2147483646 w 113"/>
              <a:gd name="T7" fmla="*/ 2147483646 h 130"/>
              <a:gd name="T8" fmla="*/ 2147483646 w 113"/>
              <a:gd name="T9" fmla="*/ 2147483646 h 130"/>
              <a:gd name="T10" fmla="*/ 0 w 113"/>
              <a:gd name="T11" fmla="*/ 2147483646 h 130"/>
              <a:gd name="T12" fmla="*/ 0 w 113"/>
              <a:gd name="T13" fmla="*/ 2147483646 h 1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3"/>
              <a:gd name="T22" fmla="*/ 0 h 130"/>
              <a:gd name="T23" fmla="*/ 113 w 113"/>
              <a:gd name="T24" fmla="*/ 130 h 1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3" h="130">
                <a:moveTo>
                  <a:pt x="0" y="127"/>
                </a:moveTo>
                <a:lnTo>
                  <a:pt x="0" y="127"/>
                </a:lnTo>
                <a:lnTo>
                  <a:pt x="2" y="0"/>
                </a:lnTo>
                <a:lnTo>
                  <a:pt x="112" y="5"/>
                </a:lnTo>
                <a:lnTo>
                  <a:pt x="112" y="129"/>
                </a:lnTo>
                <a:lnTo>
                  <a:pt x="0" y="127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3" name="Freeform 130"/>
          <p:cNvSpPr>
            <a:spLocks/>
          </p:cNvSpPr>
          <p:nvPr/>
        </p:nvSpPr>
        <p:spPr bwMode="auto">
          <a:xfrm>
            <a:off x="3230908" y="2422936"/>
            <a:ext cx="130269" cy="138673"/>
          </a:xfrm>
          <a:custGeom>
            <a:avLst/>
            <a:gdLst>
              <a:gd name="T0" fmla="*/ 0 w 93"/>
              <a:gd name="T1" fmla="*/ 2147483646 h 99"/>
              <a:gd name="T2" fmla="*/ 0 w 93"/>
              <a:gd name="T3" fmla="*/ 2147483646 h 99"/>
              <a:gd name="T4" fmla="*/ 2147483646 w 93"/>
              <a:gd name="T5" fmla="*/ 0 h 99"/>
              <a:gd name="T6" fmla="*/ 2147483646 w 93"/>
              <a:gd name="T7" fmla="*/ 2147483646 h 99"/>
              <a:gd name="T8" fmla="*/ 2147483646 w 93"/>
              <a:gd name="T9" fmla="*/ 2147483646 h 99"/>
              <a:gd name="T10" fmla="*/ 0 w 93"/>
              <a:gd name="T11" fmla="*/ 2147483646 h 99"/>
              <a:gd name="T12" fmla="*/ 0 w 93"/>
              <a:gd name="T13" fmla="*/ 2147483646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3"/>
              <a:gd name="T22" fmla="*/ 0 h 99"/>
              <a:gd name="T23" fmla="*/ 93 w 93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3" h="99">
                <a:moveTo>
                  <a:pt x="0" y="96"/>
                </a:moveTo>
                <a:lnTo>
                  <a:pt x="0" y="96"/>
                </a:lnTo>
                <a:lnTo>
                  <a:pt x="1" y="0"/>
                </a:lnTo>
                <a:lnTo>
                  <a:pt x="91" y="2"/>
                </a:lnTo>
                <a:lnTo>
                  <a:pt x="92" y="98"/>
                </a:lnTo>
                <a:lnTo>
                  <a:pt x="0" y="96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4" name="Freeform 131" descr="25%"/>
          <p:cNvSpPr>
            <a:spLocks/>
          </p:cNvSpPr>
          <p:nvPr/>
        </p:nvSpPr>
        <p:spPr bwMode="auto">
          <a:xfrm>
            <a:off x="2345643" y="2305274"/>
            <a:ext cx="154081" cy="186298"/>
          </a:xfrm>
          <a:custGeom>
            <a:avLst/>
            <a:gdLst>
              <a:gd name="T0" fmla="*/ 0 w 110"/>
              <a:gd name="T1" fmla="*/ 2147483646 h 133"/>
              <a:gd name="T2" fmla="*/ 0 w 110"/>
              <a:gd name="T3" fmla="*/ 2147483646 h 133"/>
              <a:gd name="T4" fmla="*/ 2147483646 w 110"/>
              <a:gd name="T5" fmla="*/ 2147483646 h 133"/>
              <a:gd name="T6" fmla="*/ 2147483646 w 110"/>
              <a:gd name="T7" fmla="*/ 2147483646 h 133"/>
              <a:gd name="T8" fmla="*/ 2147483646 w 110"/>
              <a:gd name="T9" fmla="*/ 0 h 133"/>
              <a:gd name="T10" fmla="*/ 2147483646 w 110"/>
              <a:gd name="T11" fmla="*/ 2147483646 h 133"/>
              <a:gd name="T12" fmla="*/ 0 w 110"/>
              <a:gd name="T13" fmla="*/ 2147483646 h 133"/>
              <a:gd name="T14" fmla="*/ 0 w 110"/>
              <a:gd name="T15" fmla="*/ 2147483646 h 1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0"/>
              <a:gd name="T25" fmla="*/ 0 h 133"/>
              <a:gd name="T26" fmla="*/ 110 w 110"/>
              <a:gd name="T27" fmla="*/ 133 h 1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0" h="133">
                <a:moveTo>
                  <a:pt x="0" y="124"/>
                </a:moveTo>
                <a:lnTo>
                  <a:pt x="0" y="124"/>
                </a:lnTo>
                <a:lnTo>
                  <a:pt x="2" y="10"/>
                </a:lnTo>
                <a:lnTo>
                  <a:pt x="54" y="22"/>
                </a:lnTo>
                <a:lnTo>
                  <a:pt x="109" y="0"/>
                </a:lnTo>
                <a:lnTo>
                  <a:pt x="103" y="132"/>
                </a:lnTo>
                <a:lnTo>
                  <a:pt x="0" y="124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Freeform 132"/>
          <p:cNvSpPr>
            <a:spLocks/>
          </p:cNvSpPr>
          <p:nvPr/>
        </p:nvSpPr>
        <p:spPr bwMode="auto">
          <a:xfrm>
            <a:off x="1423959" y="1872447"/>
            <a:ext cx="264739" cy="224118"/>
          </a:xfrm>
          <a:custGeom>
            <a:avLst/>
            <a:gdLst>
              <a:gd name="T0" fmla="*/ 0 w 189"/>
              <a:gd name="T1" fmla="*/ 2147483646 h 160"/>
              <a:gd name="T2" fmla="*/ 0 w 189"/>
              <a:gd name="T3" fmla="*/ 2147483646 h 160"/>
              <a:gd name="T4" fmla="*/ 2147483646 w 189"/>
              <a:gd name="T5" fmla="*/ 2147483646 h 160"/>
              <a:gd name="T6" fmla="*/ 2147483646 w 189"/>
              <a:gd name="T7" fmla="*/ 0 h 160"/>
              <a:gd name="T8" fmla="*/ 2147483646 w 189"/>
              <a:gd name="T9" fmla="*/ 2147483646 h 160"/>
              <a:gd name="T10" fmla="*/ 2147483646 w 189"/>
              <a:gd name="T11" fmla="*/ 2147483646 h 160"/>
              <a:gd name="T12" fmla="*/ 2147483646 w 189"/>
              <a:gd name="T13" fmla="*/ 2147483646 h 160"/>
              <a:gd name="T14" fmla="*/ 2147483646 w 189"/>
              <a:gd name="T15" fmla="*/ 2147483646 h 160"/>
              <a:gd name="T16" fmla="*/ 0 w 189"/>
              <a:gd name="T17" fmla="*/ 2147483646 h 160"/>
              <a:gd name="T18" fmla="*/ 0 w 189"/>
              <a:gd name="T19" fmla="*/ 2147483646 h 1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9"/>
              <a:gd name="T31" fmla="*/ 0 h 160"/>
              <a:gd name="T32" fmla="*/ 189 w 189"/>
              <a:gd name="T33" fmla="*/ 160 h 1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9" h="160">
                <a:moveTo>
                  <a:pt x="0" y="147"/>
                </a:moveTo>
                <a:lnTo>
                  <a:pt x="0" y="147"/>
                </a:lnTo>
                <a:lnTo>
                  <a:pt x="5" y="65"/>
                </a:lnTo>
                <a:lnTo>
                  <a:pt x="10" y="0"/>
                </a:lnTo>
                <a:lnTo>
                  <a:pt x="27" y="3"/>
                </a:lnTo>
                <a:lnTo>
                  <a:pt x="158" y="10"/>
                </a:lnTo>
                <a:lnTo>
                  <a:pt x="188" y="15"/>
                </a:lnTo>
                <a:lnTo>
                  <a:pt x="186" y="159"/>
                </a:lnTo>
                <a:lnTo>
                  <a:pt x="0" y="147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" name="Freeform 133"/>
          <p:cNvSpPr>
            <a:spLocks/>
          </p:cNvSpPr>
          <p:nvPr/>
        </p:nvSpPr>
        <p:spPr bwMode="auto">
          <a:xfrm>
            <a:off x="2065496" y="1072627"/>
            <a:ext cx="298357" cy="158284"/>
          </a:xfrm>
          <a:custGeom>
            <a:avLst/>
            <a:gdLst>
              <a:gd name="T0" fmla="*/ 0 w 213"/>
              <a:gd name="T1" fmla="*/ 2147483646 h 113"/>
              <a:gd name="T2" fmla="*/ 0 w 213"/>
              <a:gd name="T3" fmla="*/ 2147483646 h 113"/>
              <a:gd name="T4" fmla="*/ 2147483646 w 213"/>
              <a:gd name="T5" fmla="*/ 0 h 113"/>
              <a:gd name="T6" fmla="*/ 2147483646 w 213"/>
              <a:gd name="T7" fmla="*/ 2147483646 h 113"/>
              <a:gd name="T8" fmla="*/ 2147483646 w 213"/>
              <a:gd name="T9" fmla="*/ 2147483646 h 113"/>
              <a:gd name="T10" fmla="*/ 2147483646 w 213"/>
              <a:gd name="T11" fmla="*/ 2147483646 h 113"/>
              <a:gd name="T12" fmla="*/ 2147483646 w 213"/>
              <a:gd name="T13" fmla="*/ 2147483646 h 113"/>
              <a:gd name="T14" fmla="*/ 2147483646 w 213"/>
              <a:gd name="T15" fmla="*/ 2147483646 h 113"/>
              <a:gd name="T16" fmla="*/ 0 w 213"/>
              <a:gd name="T17" fmla="*/ 2147483646 h 113"/>
              <a:gd name="T18" fmla="*/ 0 w 213"/>
              <a:gd name="T19" fmla="*/ 2147483646 h 1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3"/>
              <a:gd name="T31" fmla="*/ 0 h 113"/>
              <a:gd name="T32" fmla="*/ 213 w 213"/>
              <a:gd name="T33" fmla="*/ 113 h 1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3" h="113">
                <a:moveTo>
                  <a:pt x="0" y="60"/>
                </a:moveTo>
                <a:lnTo>
                  <a:pt x="0" y="60"/>
                </a:lnTo>
                <a:lnTo>
                  <a:pt x="1" y="0"/>
                </a:lnTo>
                <a:lnTo>
                  <a:pt x="150" y="5"/>
                </a:lnTo>
                <a:lnTo>
                  <a:pt x="212" y="10"/>
                </a:lnTo>
                <a:lnTo>
                  <a:pt x="210" y="85"/>
                </a:lnTo>
                <a:lnTo>
                  <a:pt x="144" y="112"/>
                </a:lnTo>
                <a:lnTo>
                  <a:pt x="114" y="107"/>
                </a:lnTo>
                <a:lnTo>
                  <a:pt x="0" y="6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" name="Freeform 134"/>
          <p:cNvSpPr>
            <a:spLocks/>
          </p:cNvSpPr>
          <p:nvPr/>
        </p:nvSpPr>
        <p:spPr bwMode="auto">
          <a:xfrm>
            <a:off x="783823" y="1809414"/>
            <a:ext cx="235324" cy="228320"/>
          </a:xfrm>
          <a:custGeom>
            <a:avLst/>
            <a:gdLst>
              <a:gd name="T0" fmla="*/ 0 w 168"/>
              <a:gd name="T1" fmla="*/ 2147483646 h 163"/>
              <a:gd name="T2" fmla="*/ 0 w 168"/>
              <a:gd name="T3" fmla="*/ 2147483646 h 163"/>
              <a:gd name="T4" fmla="*/ 2147483646 w 168"/>
              <a:gd name="T5" fmla="*/ 0 h 163"/>
              <a:gd name="T6" fmla="*/ 2147483646 w 168"/>
              <a:gd name="T7" fmla="*/ 2147483646 h 163"/>
              <a:gd name="T8" fmla="*/ 2147483646 w 168"/>
              <a:gd name="T9" fmla="*/ 2147483646 h 163"/>
              <a:gd name="T10" fmla="*/ 2147483646 w 168"/>
              <a:gd name="T11" fmla="*/ 2147483646 h 163"/>
              <a:gd name="T12" fmla="*/ 0 w 168"/>
              <a:gd name="T13" fmla="*/ 2147483646 h 163"/>
              <a:gd name="T14" fmla="*/ 0 w 168"/>
              <a:gd name="T15" fmla="*/ 2147483646 h 1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"/>
              <a:gd name="T25" fmla="*/ 0 h 163"/>
              <a:gd name="T26" fmla="*/ 168 w 168"/>
              <a:gd name="T27" fmla="*/ 163 h 16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" h="163">
                <a:moveTo>
                  <a:pt x="0" y="146"/>
                </a:moveTo>
                <a:lnTo>
                  <a:pt x="0" y="146"/>
                </a:lnTo>
                <a:lnTo>
                  <a:pt x="6" y="0"/>
                </a:lnTo>
                <a:lnTo>
                  <a:pt x="167" y="18"/>
                </a:lnTo>
                <a:lnTo>
                  <a:pt x="154" y="162"/>
                </a:lnTo>
                <a:lnTo>
                  <a:pt x="108" y="157"/>
                </a:lnTo>
                <a:lnTo>
                  <a:pt x="0" y="146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8" name="Freeform 135"/>
          <p:cNvSpPr>
            <a:spLocks/>
          </p:cNvSpPr>
          <p:nvPr/>
        </p:nvSpPr>
        <p:spPr bwMode="auto">
          <a:xfrm>
            <a:off x="2655206" y="1163675"/>
            <a:ext cx="271743" cy="245128"/>
          </a:xfrm>
          <a:custGeom>
            <a:avLst/>
            <a:gdLst>
              <a:gd name="T0" fmla="*/ 0 w 194"/>
              <a:gd name="T1" fmla="*/ 2147483646 h 175"/>
              <a:gd name="T2" fmla="*/ 0 w 194"/>
              <a:gd name="T3" fmla="*/ 2147483646 h 175"/>
              <a:gd name="T4" fmla="*/ 2147483646 w 194"/>
              <a:gd name="T5" fmla="*/ 2147483646 h 175"/>
              <a:gd name="T6" fmla="*/ 2147483646 w 194"/>
              <a:gd name="T7" fmla="*/ 0 h 175"/>
              <a:gd name="T8" fmla="*/ 2147483646 w 194"/>
              <a:gd name="T9" fmla="*/ 2147483646 h 175"/>
              <a:gd name="T10" fmla="*/ 2147483646 w 194"/>
              <a:gd name="T11" fmla="*/ 2147483646 h 175"/>
              <a:gd name="T12" fmla="*/ 2147483646 w 194"/>
              <a:gd name="T13" fmla="*/ 2147483646 h 175"/>
              <a:gd name="T14" fmla="*/ 2147483646 w 194"/>
              <a:gd name="T15" fmla="*/ 2147483646 h 175"/>
              <a:gd name="T16" fmla="*/ 2147483646 w 194"/>
              <a:gd name="T17" fmla="*/ 2147483646 h 175"/>
              <a:gd name="T18" fmla="*/ 2147483646 w 194"/>
              <a:gd name="T19" fmla="*/ 2147483646 h 175"/>
              <a:gd name="T20" fmla="*/ 2147483646 w 194"/>
              <a:gd name="T21" fmla="*/ 2147483646 h 175"/>
              <a:gd name="T22" fmla="*/ 0 w 194"/>
              <a:gd name="T23" fmla="*/ 2147483646 h 175"/>
              <a:gd name="T24" fmla="*/ 0 w 194"/>
              <a:gd name="T25" fmla="*/ 2147483646 h 1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94"/>
              <a:gd name="T40" fmla="*/ 0 h 175"/>
              <a:gd name="T41" fmla="*/ 194 w 194"/>
              <a:gd name="T42" fmla="*/ 175 h 1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94" h="175">
                <a:moveTo>
                  <a:pt x="0" y="172"/>
                </a:moveTo>
                <a:lnTo>
                  <a:pt x="0" y="172"/>
                </a:lnTo>
                <a:lnTo>
                  <a:pt x="3" y="48"/>
                </a:lnTo>
                <a:lnTo>
                  <a:pt x="3" y="0"/>
                </a:lnTo>
                <a:lnTo>
                  <a:pt x="43" y="29"/>
                </a:lnTo>
                <a:lnTo>
                  <a:pt x="81" y="48"/>
                </a:lnTo>
                <a:lnTo>
                  <a:pt x="109" y="15"/>
                </a:lnTo>
                <a:lnTo>
                  <a:pt x="157" y="21"/>
                </a:lnTo>
                <a:lnTo>
                  <a:pt x="193" y="20"/>
                </a:lnTo>
                <a:lnTo>
                  <a:pt x="188" y="174"/>
                </a:lnTo>
                <a:lnTo>
                  <a:pt x="108" y="174"/>
                </a:lnTo>
                <a:lnTo>
                  <a:pt x="0" y="17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9" name="Freeform 136"/>
          <p:cNvSpPr>
            <a:spLocks/>
          </p:cNvSpPr>
          <p:nvPr/>
        </p:nvSpPr>
        <p:spPr bwMode="auto">
          <a:xfrm>
            <a:off x="3088033" y="2146992"/>
            <a:ext cx="149879" cy="277346"/>
          </a:xfrm>
          <a:custGeom>
            <a:avLst/>
            <a:gdLst>
              <a:gd name="T0" fmla="*/ 0 w 107"/>
              <a:gd name="T1" fmla="*/ 2147483646 h 198"/>
              <a:gd name="T2" fmla="*/ 0 w 107"/>
              <a:gd name="T3" fmla="*/ 2147483646 h 198"/>
              <a:gd name="T4" fmla="*/ 2147483646 w 107"/>
              <a:gd name="T5" fmla="*/ 2147483646 h 198"/>
              <a:gd name="T6" fmla="*/ 2147483646 w 107"/>
              <a:gd name="T7" fmla="*/ 0 h 198"/>
              <a:gd name="T8" fmla="*/ 2147483646 w 107"/>
              <a:gd name="T9" fmla="*/ 2147483646 h 198"/>
              <a:gd name="T10" fmla="*/ 2147483646 w 107"/>
              <a:gd name="T11" fmla="*/ 2147483646 h 198"/>
              <a:gd name="T12" fmla="*/ 2147483646 w 107"/>
              <a:gd name="T13" fmla="*/ 2147483646 h 198"/>
              <a:gd name="T14" fmla="*/ 0 w 107"/>
              <a:gd name="T15" fmla="*/ 2147483646 h 198"/>
              <a:gd name="T16" fmla="*/ 0 w 107"/>
              <a:gd name="T17" fmla="*/ 2147483646 h 1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"/>
              <a:gd name="T28" fmla="*/ 0 h 198"/>
              <a:gd name="T29" fmla="*/ 107 w 107"/>
              <a:gd name="T30" fmla="*/ 198 h 1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" h="198">
                <a:moveTo>
                  <a:pt x="0" y="195"/>
                </a:moveTo>
                <a:lnTo>
                  <a:pt x="0" y="195"/>
                </a:lnTo>
                <a:lnTo>
                  <a:pt x="1" y="130"/>
                </a:lnTo>
                <a:lnTo>
                  <a:pt x="4" y="0"/>
                </a:lnTo>
                <a:lnTo>
                  <a:pt x="106" y="13"/>
                </a:lnTo>
                <a:lnTo>
                  <a:pt x="103" y="99"/>
                </a:lnTo>
                <a:lnTo>
                  <a:pt x="103" y="197"/>
                </a:lnTo>
                <a:lnTo>
                  <a:pt x="0" y="19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0" name="Freeform 137"/>
          <p:cNvSpPr>
            <a:spLocks/>
          </p:cNvSpPr>
          <p:nvPr/>
        </p:nvSpPr>
        <p:spPr bwMode="auto">
          <a:xfrm>
            <a:off x="1673290" y="1893459"/>
            <a:ext cx="347382" cy="389404"/>
          </a:xfrm>
          <a:custGeom>
            <a:avLst/>
            <a:gdLst>
              <a:gd name="T0" fmla="*/ 0 w 248"/>
              <a:gd name="T1" fmla="*/ 2147483646 h 278"/>
              <a:gd name="T2" fmla="*/ 0 w 248"/>
              <a:gd name="T3" fmla="*/ 2147483646 h 278"/>
              <a:gd name="T4" fmla="*/ 2147483646 w 248"/>
              <a:gd name="T5" fmla="*/ 2147483646 h 278"/>
              <a:gd name="T6" fmla="*/ 2147483646 w 248"/>
              <a:gd name="T7" fmla="*/ 0 h 278"/>
              <a:gd name="T8" fmla="*/ 2147483646 w 248"/>
              <a:gd name="T9" fmla="*/ 2147483646 h 278"/>
              <a:gd name="T10" fmla="*/ 2147483646 w 248"/>
              <a:gd name="T11" fmla="*/ 2147483646 h 278"/>
              <a:gd name="T12" fmla="*/ 2147483646 w 248"/>
              <a:gd name="T13" fmla="*/ 2147483646 h 278"/>
              <a:gd name="T14" fmla="*/ 2147483646 w 248"/>
              <a:gd name="T15" fmla="*/ 2147483646 h 278"/>
              <a:gd name="T16" fmla="*/ 2147483646 w 248"/>
              <a:gd name="T17" fmla="*/ 2147483646 h 278"/>
              <a:gd name="T18" fmla="*/ 0 w 248"/>
              <a:gd name="T19" fmla="*/ 2147483646 h 278"/>
              <a:gd name="T20" fmla="*/ 0 w 248"/>
              <a:gd name="T21" fmla="*/ 2147483646 h 2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8"/>
              <a:gd name="T34" fmla="*/ 0 h 278"/>
              <a:gd name="T35" fmla="*/ 248 w 248"/>
              <a:gd name="T36" fmla="*/ 278 h 2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8" h="278">
                <a:moveTo>
                  <a:pt x="0" y="260"/>
                </a:moveTo>
                <a:lnTo>
                  <a:pt x="0" y="260"/>
                </a:lnTo>
                <a:lnTo>
                  <a:pt x="8" y="144"/>
                </a:lnTo>
                <a:lnTo>
                  <a:pt x="10" y="0"/>
                </a:lnTo>
                <a:lnTo>
                  <a:pt x="141" y="8"/>
                </a:lnTo>
                <a:lnTo>
                  <a:pt x="247" y="14"/>
                </a:lnTo>
                <a:lnTo>
                  <a:pt x="244" y="146"/>
                </a:lnTo>
                <a:lnTo>
                  <a:pt x="242" y="277"/>
                </a:lnTo>
                <a:lnTo>
                  <a:pt x="113" y="269"/>
                </a:lnTo>
                <a:lnTo>
                  <a:pt x="0" y="26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1" name="Freeform 138"/>
          <p:cNvSpPr>
            <a:spLocks/>
          </p:cNvSpPr>
          <p:nvPr/>
        </p:nvSpPr>
        <p:spPr bwMode="auto">
          <a:xfrm>
            <a:off x="1870795" y="1721169"/>
            <a:ext cx="154081" cy="193301"/>
          </a:xfrm>
          <a:custGeom>
            <a:avLst/>
            <a:gdLst>
              <a:gd name="T0" fmla="*/ 0 w 110"/>
              <a:gd name="T1" fmla="*/ 2147483646 h 138"/>
              <a:gd name="T2" fmla="*/ 0 w 110"/>
              <a:gd name="T3" fmla="*/ 2147483646 h 138"/>
              <a:gd name="T4" fmla="*/ 2147483646 w 110"/>
              <a:gd name="T5" fmla="*/ 0 h 138"/>
              <a:gd name="T6" fmla="*/ 2147483646 w 110"/>
              <a:gd name="T7" fmla="*/ 2147483646 h 138"/>
              <a:gd name="T8" fmla="*/ 2147483646 w 110"/>
              <a:gd name="T9" fmla="*/ 2147483646 h 138"/>
              <a:gd name="T10" fmla="*/ 0 w 110"/>
              <a:gd name="T11" fmla="*/ 2147483646 h 138"/>
              <a:gd name="T12" fmla="*/ 0 w 110"/>
              <a:gd name="T13" fmla="*/ 2147483646 h 1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"/>
              <a:gd name="T22" fmla="*/ 0 h 138"/>
              <a:gd name="T23" fmla="*/ 110 w 110"/>
              <a:gd name="T24" fmla="*/ 138 h 1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" h="138">
                <a:moveTo>
                  <a:pt x="0" y="131"/>
                </a:moveTo>
                <a:lnTo>
                  <a:pt x="0" y="131"/>
                </a:lnTo>
                <a:lnTo>
                  <a:pt x="7" y="0"/>
                </a:lnTo>
                <a:lnTo>
                  <a:pt x="109" y="7"/>
                </a:lnTo>
                <a:lnTo>
                  <a:pt x="106" y="137"/>
                </a:lnTo>
                <a:lnTo>
                  <a:pt x="0" y="131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2" name="Freeform 139"/>
          <p:cNvSpPr>
            <a:spLocks/>
          </p:cNvSpPr>
          <p:nvPr/>
        </p:nvSpPr>
        <p:spPr bwMode="auto">
          <a:xfrm>
            <a:off x="2205570" y="1558683"/>
            <a:ext cx="154081" cy="191900"/>
          </a:xfrm>
          <a:custGeom>
            <a:avLst/>
            <a:gdLst>
              <a:gd name="T0" fmla="*/ 0 w 110"/>
              <a:gd name="T1" fmla="*/ 2147483646 h 137"/>
              <a:gd name="T2" fmla="*/ 0 w 110"/>
              <a:gd name="T3" fmla="*/ 2147483646 h 137"/>
              <a:gd name="T4" fmla="*/ 2147483646 w 110"/>
              <a:gd name="T5" fmla="*/ 0 h 137"/>
              <a:gd name="T6" fmla="*/ 2147483646 w 110"/>
              <a:gd name="T7" fmla="*/ 2147483646 h 137"/>
              <a:gd name="T8" fmla="*/ 2147483646 w 110"/>
              <a:gd name="T9" fmla="*/ 2147483646 h 137"/>
              <a:gd name="T10" fmla="*/ 2147483646 w 110"/>
              <a:gd name="T11" fmla="*/ 2147483646 h 137"/>
              <a:gd name="T12" fmla="*/ 0 w 110"/>
              <a:gd name="T13" fmla="*/ 2147483646 h 137"/>
              <a:gd name="T14" fmla="*/ 0 w 110"/>
              <a:gd name="T15" fmla="*/ 2147483646 h 1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0"/>
              <a:gd name="T25" fmla="*/ 0 h 137"/>
              <a:gd name="T26" fmla="*/ 110 w 110"/>
              <a:gd name="T27" fmla="*/ 137 h 1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0" h="137">
                <a:moveTo>
                  <a:pt x="0" y="131"/>
                </a:moveTo>
                <a:lnTo>
                  <a:pt x="0" y="131"/>
                </a:lnTo>
                <a:lnTo>
                  <a:pt x="4" y="0"/>
                </a:lnTo>
                <a:lnTo>
                  <a:pt x="10" y="3"/>
                </a:lnTo>
                <a:lnTo>
                  <a:pt x="109" y="5"/>
                </a:lnTo>
                <a:lnTo>
                  <a:pt x="106" y="136"/>
                </a:lnTo>
                <a:lnTo>
                  <a:pt x="0" y="131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3" name="Freeform 140"/>
          <p:cNvSpPr>
            <a:spLocks/>
          </p:cNvSpPr>
          <p:nvPr/>
        </p:nvSpPr>
        <p:spPr bwMode="auto">
          <a:xfrm>
            <a:off x="1645275" y="1704359"/>
            <a:ext cx="236725" cy="201706"/>
          </a:xfrm>
          <a:custGeom>
            <a:avLst/>
            <a:gdLst>
              <a:gd name="T0" fmla="*/ 0 w 169"/>
              <a:gd name="T1" fmla="*/ 2147483646 h 144"/>
              <a:gd name="T2" fmla="*/ 0 w 169"/>
              <a:gd name="T3" fmla="*/ 2147483646 h 144"/>
              <a:gd name="T4" fmla="*/ 2147483646 w 169"/>
              <a:gd name="T5" fmla="*/ 0 h 144"/>
              <a:gd name="T6" fmla="*/ 2147483646 w 169"/>
              <a:gd name="T7" fmla="*/ 2147483646 h 144"/>
              <a:gd name="T8" fmla="*/ 2147483646 w 169"/>
              <a:gd name="T9" fmla="*/ 2147483646 h 144"/>
              <a:gd name="T10" fmla="*/ 2147483646 w 169"/>
              <a:gd name="T11" fmla="*/ 2147483646 h 144"/>
              <a:gd name="T12" fmla="*/ 2147483646 w 169"/>
              <a:gd name="T13" fmla="*/ 2147483646 h 144"/>
              <a:gd name="T14" fmla="*/ 0 w 169"/>
              <a:gd name="T15" fmla="*/ 2147483646 h 144"/>
              <a:gd name="T16" fmla="*/ 0 w 169"/>
              <a:gd name="T17" fmla="*/ 2147483646 h 1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9"/>
              <a:gd name="T28" fmla="*/ 0 h 144"/>
              <a:gd name="T29" fmla="*/ 169 w 169"/>
              <a:gd name="T30" fmla="*/ 144 h 1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9" h="144">
                <a:moveTo>
                  <a:pt x="0" y="130"/>
                </a:moveTo>
                <a:lnTo>
                  <a:pt x="0" y="130"/>
                </a:lnTo>
                <a:lnTo>
                  <a:pt x="7" y="0"/>
                </a:lnTo>
                <a:lnTo>
                  <a:pt x="135" y="10"/>
                </a:lnTo>
                <a:lnTo>
                  <a:pt x="168" y="12"/>
                </a:lnTo>
                <a:lnTo>
                  <a:pt x="161" y="143"/>
                </a:lnTo>
                <a:lnTo>
                  <a:pt x="30" y="135"/>
                </a:lnTo>
                <a:lnTo>
                  <a:pt x="0" y="13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4" name="Freeform 141" descr="20%"/>
          <p:cNvSpPr>
            <a:spLocks/>
          </p:cNvSpPr>
          <p:nvPr/>
        </p:nvSpPr>
        <p:spPr bwMode="auto">
          <a:xfrm>
            <a:off x="2802283" y="1593701"/>
            <a:ext cx="149879" cy="183497"/>
          </a:xfrm>
          <a:custGeom>
            <a:avLst/>
            <a:gdLst>
              <a:gd name="T0" fmla="*/ 0 w 107"/>
              <a:gd name="T1" fmla="*/ 2147483646 h 131"/>
              <a:gd name="T2" fmla="*/ 0 w 107"/>
              <a:gd name="T3" fmla="*/ 2147483646 h 131"/>
              <a:gd name="T4" fmla="*/ 0 w 107"/>
              <a:gd name="T5" fmla="*/ 2147483646 h 131"/>
              <a:gd name="T6" fmla="*/ 0 w 107"/>
              <a:gd name="T7" fmla="*/ 0 h 131"/>
              <a:gd name="T8" fmla="*/ 2147483646 w 107"/>
              <a:gd name="T9" fmla="*/ 0 h 131"/>
              <a:gd name="T10" fmla="*/ 2147483646 w 107"/>
              <a:gd name="T11" fmla="*/ 2147483646 h 131"/>
              <a:gd name="T12" fmla="*/ 0 w 107"/>
              <a:gd name="T13" fmla="*/ 2147483646 h 131"/>
              <a:gd name="T14" fmla="*/ 0 w 107"/>
              <a:gd name="T15" fmla="*/ 2147483646 h 1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7"/>
              <a:gd name="T25" fmla="*/ 0 h 131"/>
              <a:gd name="T26" fmla="*/ 107 w 107"/>
              <a:gd name="T27" fmla="*/ 131 h 1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7" h="131">
                <a:moveTo>
                  <a:pt x="0" y="128"/>
                </a:moveTo>
                <a:lnTo>
                  <a:pt x="0" y="128"/>
                </a:lnTo>
                <a:lnTo>
                  <a:pt x="0" y="63"/>
                </a:lnTo>
                <a:lnTo>
                  <a:pt x="0" y="0"/>
                </a:lnTo>
                <a:lnTo>
                  <a:pt x="106" y="0"/>
                </a:lnTo>
                <a:lnTo>
                  <a:pt x="106" y="130"/>
                </a:lnTo>
                <a:lnTo>
                  <a:pt x="0" y="128"/>
                </a:lnTo>
              </a:path>
            </a:pathLst>
          </a:custGeom>
          <a:pattFill prst="pct20">
            <a:fgClr>
              <a:srgbClr val="EFEFEF"/>
            </a:fgClr>
            <a:bgClr>
              <a:srgbClr val="FFFFFF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5" name="Freeform 142" descr="25%"/>
          <p:cNvSpPr>
            <a:spLocks/>
          </p:cNvSpPr>
          <p:nvPr/>
        </p:nvSpPr>
        <p:spPr bwMode="auto">
          <a:xfrm>
            <a:off x="2641199" y="1949488"/>
            <a:ext cx="228319" cy="275945"/>
          </a:xfrm>
          <a:custGeom>
            <a:avLst/>
            <a:gdLst>
              <a:gd name="T0" fmla="*/ 0 w 163"/>
              <a:gd name="T1" fmla="*/ 2147483646 h 197"/>
              <a:gd name="T2" fmla="*/ 0 w 163"/>
              <a:gd name="T3" fmla="*/ 2147483646 h 197"/>
              <a:gd name="T4" fmla="*/ 0 w 163"/>
              <a:gd name="T5" fmla="*/ 2147483646 h 197"/>
              <a:gd name="T6" fmla="*/ 2147483646 w 163"/>
              <a:gd name="T7" fmla="*/ 0 h 197"/>
              <a:gd name="T8" fmla="*/ 2147483646 w 163"/>
              <a:gd name="T9" fmla="*/ 2147483646 h 197"/>
              <a:gd name="T10" fmla="*/ 2147483646 w 163"/>
              <a:gd name="T11" fmla="*/ 2147483646 h 197"/>
              <a:gd name="T12" fmla="*/ 2147483646 w 163"/>
              <a:gd name="T13" fmla="*/ 2147483646 h 197"/>
              <a:gd name="T14" fmla="*/ 2147483646 w 163"/>
              <a:gd name="T15" fmla="*/ 2147483646 h 197"/>
              <a:gd name="T16" fmla="*/ 2147483646 w 163"/>
              <a:gd name="T17" fmla="*/ 2147483646 h 197"/>
              <a:gd name="T18" fmla="*/ 2147483646 w 163"/>
              <a:gd name="T19" fmla="*/ 2147483646 h 197"/>
              <a:gd name="T20" fmla="*/ 0 w 163"/>
              <a:gd name="T21" fmla="*/ 2147483646 h 197"/>
              <a:gd name="T22" fmla="*/ 0 w 163"/>
              <a:gd name="T23" fmla="*/ 2147483646 h 1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3"/>
              <a:gd name="T37" fmla="*/ 0 h 197"/>
              <a:gd name="T38" fmla="*/ 163 w 163"/>
              <a:gd name="T39" fmla="*/ 197 h 19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3" h="197">
                <a:moveTo>
                  <a:pt x="0" y="196"/>
                </a:moveTo>
                <a:lnTo>
                  <a:pt x="0" y="196"/>
                </a:lnTo>
                <a:lnTo>
                  <a:pt x="0" y="130"/>
                </a:lnTo>
                <a:lnTo>
                  <a:pt x="3" y="0"/>
                </a:lnTo>
                <a:lnTo>
                  <a:pt x="6" y="48"/>
                </a:lnTo>
                <a:lnTo>
                  <a:pt x="139" y="36"/>
                </a:lnTo>
                <a:lnTo>
                  <a:pt x="141" y="3"/>
                </a:lnTo>
                <a:lnTo>
                  <a:pt x="162" y="6"/>
                </a:lnTo>
                <a:lnTo>
                  <a:pt x="161" y="27"/>
                </a:lnTo>
                <a:lnTo>
                  <a:pt x="108" y="86"/>
                </a:lnTo>
                <a:lnTo>
                  <a:pt x="0" y="196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6" name="Freeform 143"/>
          <p:cNvSpPr>
            <a:spLocks/>
          </p:cNvSpPr>
          <p:nvPr/>
        </p:nvSpPr>
        <p:spPr bwMode="auto">
          <a:xfrm>
            <a:off x="1021949" y="1515259"/>
            <a:ext cx="238125" cy="319368"/>
          </a:xfrm>
          <a:custGeom>
            <a:avLst/>
            <a:gdLst>
              <a:gd name="T0" fmla="*/ 0 w 170"/>
              <a:gd name="T1" fmla="*/ 2147483646 h 228"/>
              <a:gd name="T2" fmla="*/ 0 w 170"/>
              <a:gd name="T3" fmla="*/ 2147483646 h 228"/>
              <a:gd name="T4" fmla="*/ 2147483646 w 170"/>
              <a:gd name="T5" fmla="*/ 2147483646 h 228"/>
              <a:gd name="T6" fmla="*/ 2147483646 w 170"/>
              <a:gd name="T7" fmla="*/ 0 h 228"/>
              <a:gd name="T8" fmla="*/ 2147483646 w 170"/>
              <a:gd name="T9" fmla="*/ 2147483646 h 228"/>
              <a:gd name="T10" fmla="*/ 2147483646 w 170"/>
              <a:gd name="T11" fmla="*/ 2147483646 h 228"/>
              <a:gd name="T12" fmla="*/ 2147483646 w 170"/>
              <a:gd name="T13" fmla="*/ 2147483646 h 228"/>
              <a:gd name="T14" fmla="*/ 0 w 170"/>
              <a:gd name="T15" fmla="*/ 2147483646 h 228"/>
              <a:gd name="T16" fmla="*/ 0 w 170"/>
              <a:gd name="T17" fmla="*/ 2147483646 h 2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0"/>
              <a:gd name="T28" fmla="*/ 0 h 228"/>
              <a:gd name="T29" fmla="*/ 170 w 170"/>
              <a:gd name="T30" fmla="*/ 228 h 2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0" h="228">
                <a:moveTo>
                  <a:pt x="0" y="212"/>
                </a:moveTo>
                <a:lnTo>
                  <a:pt x="0" y="212"/>
                </a:lnTo>
                <a:lnTo>
                  <a:pt x="6" y="109"/>
                </a:lnTo>
                <a:lnTo>
                  <a:pt x="16" y="0"/>
                </a:lnTo>
                <a:lnTo>
                  <a:pt x="162" y="11"/>
                </a:lnTo>
                <a:lnTo>
                  <a:pt x="169" y="12"/>
                </a:lnTo>
                <a:lnTo>
                  <a:pt x="165" y="227"/>
                </a:lnTo>
                <a:lnTo>
                  <a:pt x="0" y="21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" name="Freeform 144" descr="25%"/>
          <p:cNvSpPr>
            <a:spLocks/>
          </p:cNvSpPr>
          <p:nvPr/>
        </p:nvSpPr>
        <p:spPr bwMode="auto">
          <a:xfrm>
            <a:off x="2645400" y="1880852"/>
            <a:ext cx="196103" cy="137272"/>
          </a:xfrm>
          <a:custGeom>
            <a:avLst/>
            <a:gdLst>
              <a:gd name="T0" fmla="*/ 0 w 140"/>
              <a:gd name="T1" fmla="*/ 2147483646 h 98"/>
              <a:gd name="T2" fmla="*/ 0 w 140"/>
              <a:gd name="T3" fmla="*/ 2147483646 h 98"/>
              <a:gd name="T4" fmla="*/ 2147483646 w 140"/>
              <a:gd name="T5" fmla="*/ 2147483646 h 98"/>
              <a:gd name="T6" fmla="*/ 2147483646 w 140"/>
              <a:gd name="T7" fmla="*/ 0 h 98"/>
              <a:gd name="T8" fmla="*/ 2147483646 w 140"/>
              <a:gd name="T9" fmla="*/ 2147483646 h 98"/>
              <a:gd name="T10" fmla="*/ 2147483646 w 140"/>
              <a:gd name="T11" fmla="*/ 2147483646 h 98"/>
              <a:gd name="T12" fmla="*/ 2147483646 w 140"/>
              <a:gd name="T13" fmla="*/ 2147483646 h 98"/>
              <a:gd name="T14" fmla="*/ 2147483646 w 140"/>
              <a:gd name="T15" fmla="*/ 2147483646 h 98"/>
              <a:gd name="T16" fmla="*/ 0 w 140"/>
              <a:gd name="T17" fmla="*/ 2147483646 h 98"/>
              <a:gd name="T18" fmla="*/ 0 w 140"/>
              <a:gd name="T19" fmla="*/ 2147483646 h 9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0"/>
              <a:gd name="T31" fmla="*/ 0 h 98"/>
              <a:gd name="T32" fmla="*/ 140 w 140"/>
              <a:gd name="T33" fmla="*/ 98 h 9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0" h="98">
                <a:moveTo>
                  <a:pt x="0" y="49"/>
                </a:moveTo>
                <a:lnTo>
                  <a:pt x="0" y="49"/>
                </a:lnTo>
                <a:lnTo>
                  <a:pt x="2" y="14"/>
                </a:lnTo>
                <a:lnTo>
                  <a:pt x="108" y="0"/>
                </a:lnTo>
                <a:lnTo>
                  <a:pt x="139" y="2"/>
                </a:lnTo>
                <a:lnTo>
                  <a:pt x="138" y="52"/>
                </a:lnTo>
                <a:lnTo>
                  <a:pt x="136" y="85"/>
                </a:lnTo>
                <a:lnTo>
                  <a:pt x="3" y="97"/>
                </a:lnTo>
                <a:lnTo>
                  <a:pt x="0" y="49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8" name="Freeform 145" descr="25%"/>
          <p:cNvSpPr>
            <a:spLocks/>
          </p:cNvSpPr>
          <p:nvPr/>
        </p:nvSpPr>
        <p:spPr bwMode="auto">
          <a:xfrm>
            <a:off x="2634195" y="2499977"/>
            <a:ext cx="155482" cy="182096"/>
          </a:xfrm>
          <a:custGeom>
            <a:avLst/>
            <a:gdLst>
              <a:gd name="T0" fmla="*/ 0 w 111"/>
              <a:gd name="T1" fmla="*/ 2147483646 h 130"/>
              <a:gd name="T2" fmla="*/ 0 w 111"/>
              <a:gd name="T3" fmla="*/ 2147483646 h 130"/>
              <a:gd name="T4" fmla="*/ 0 w 111"/>
              <a:gd name="T5" fmla="*/ 0 h 130"/>
              <a:gd name="T6" fmla="*/ 2147483646 w 111"/>
              <a:gd name="T7" fmla="*/ 2147483646 h 130"/>
              <a:gd name="T8" fmla="*/ 2147483646 w 111"/>
              <a:gd name="T9" fmla="*/ 2147483646 h 130"/>
              <a:gd name="T10" fmla="*/ 2147483646 w 111"/>
              <a:gd name="T11" fmla="*/ 2147483646 h 130"/>
              <a:gd name="T12" fmla="*/ 0 w 111"/>
              <a:gd name="T13" fmla="*/ 2147483646 h 130"/>
              <a:gd name="T14" fmla="*/ 0 w 111"/>
              <a:gd name="T15" fmla="*/ 2147483646 h 1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"/>
              <a:gd name="T25" fmla="*/ 0 h 130"/>
              <a:gd name="T26" fmla="*/ 111 w 111"/>
              <a:gd name="T27" fmla="*/ 130 h 1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" h="130">
                <a:moveTo>
                  <a:pt x="0" y="127"/>
                </a:moveTo>
                <a:lnTo>
                  <a:pt x="0" y="127"/>
                </a:lnTo>
                <a:lnTo>
                  <a:pt x="0" y="0"/>
                </a:lnTo>
                <a:lnTo>
                  <a:pt x="108" y="3"/>
                </a:lnTo>
                <a:lnTo>
                  <a:pt x="110" y="129"/>
                </a:lnTo>
                <a:lnTo>
                  <a:pt x="79" y="127"/>
                </a:lnTo>
                <a:lnTo>
                  <a:pt x="0" y="127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9" name="Freeform 146"/>
          <p:cNvSpPr>
            <a:spLocks/>
          </p:cNvSpPr>
          <p:nvPr/>
        </p:nvSpPr>
        <p:spPr bwMode="auto">
          <a:xfrm>
            <a:off x="3230908" y="2557407"/>
            <a:ext cx="145676" cy="138673"/>
          </a:xfrm>
          <a:custGeom>
            <a:avLst/>
            <a:gdLst>
              <a:gd name="T0" fmla="*/ 0 w 104"/>
              <a:gd name="T1" fmla="*/ 0 h 99"/>
              <a:gd name="T2" fmla="*/ 0 w 104"/>
              <a:gd name="T3" fmla="*/ 0 h 99"/>
              <a:gd name="T4" fmla="*/ 2147483646 w 104"/>
              <a:gd name="T5" fmla="*/ 2147483646 h 99"/>
              <a:gd name="T6" fmla="*/ 2147483646 w 104"/>
              <a:gd name="T7" fmla="*/ 2147483646 h 99"/>
              <a:gd name="T8" fmla="*/ 2147483646 w 104"/>
              <a:gd name="T9" fmla="*/ 2147483646 h 99"/>
              <a:gd name="T10" fmla="*/ 2147483646 w 104"/>
              <a:gd name="T11" fmla="*/ 2147483646 h 99"/>
              <a:gd name="T12" fmla="*/ 2147483646 w 104"/>
              <a:gd name="T13" fmla="*/ 2147483646 h 99"/>
              <a:gd name="T14" fmla="*/ 0 w 104"/>
              <a:gd name="T15" fmla="*/ 0 h 99"/>
              <a:gd name="T16" fmla="*/ 0 w 104"/>
              <a:gd name="T17" fmla="*/ 0 h 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99"/>
              <a:gd name="T29" fmla="*/ 104 w 104"/>
              <a:gd name="T30" fmla="*/ 99 h 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99">
                <a:moveTo>
                  <a:pt x="0" y="0"/>
                </a:moveTo>
                <a:lnTo>
                  <a:pt x="0" y="0"/>
                </a:lnTo>
                <a:lnTo>
                  <a:pt x="2" y="95"/>
                </a:lnTo>
                <a:lnTo>
                  <a:pt x="54" y="98"/>
                </a:lnTo>
                <a:lnTo>
                  <a:pt x="103" y="98"/>
                </a:lnTo>
                <a:lnTo>
                  <a:pt x="103" y="2"/>
                </a:lnTo>
                <a:lnTo>
                  <a:pt x="92" y="2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0" name="Freeform 147"/>
          <p:cNvSpPr>
            <a:spLocks/>
          </p:cNvSpPr>
          <p:nvPr/>
        </p:nvSpPr>
        <p:spPr bwMode="auto">
          <a:xfrm>
            <a:off x="1414155" y="2078355"/>
            <a:ext cx="271743" cy="180695"/>
          </a:xfrm>
          <a:custGeom>
            <a:avLst/>
            <a:gdLst>
              <a:gd name="T0" fmla="*/ 0 w 194"/>
              <a:gd name="T1" fmla="*/ 2147483646 h 129"/>
              <a:gd name="T2" fmla="*/ 0 w 194"/>
              <a:gd name="T3" fmla="*/ 2147483646 h 129"/>
              <a:gd name="T4" fmla="*/ 2147483646 w 194"/>
              <a:gd name="T5" fmla="*/ 2147483646 h 129"/>
              <a:gd name="T6" fmla="*/ 2147483646 w 194"/>
              <a:gd name="T7" fmla="*/ 0 h 129"/>
              <a:gd name="T8" fmla="*/ 2147483646 w 194"/>
              <a:gd name="T9" fmla="*/ 2147483646 h 129"/>
              <a:gd name="T10" fmla="*/ 2147483646 w 194"/>
              <a:gd name="T11" fmla="*/ 2147483646 h 129"/>
              <a:gd name="T12" fmla="*/ 2147483646 w 194"/>
              <a:gd name="T13" fmla="*/ 2147483646 h 129"/>
              <a:gd name="T14" fmla="*/ 0 w 194"/>
              <a:gd name="T15" fmla="*/ 2147483646 h 129"/>
              <a:gd name="T16" fmla="*/ 0 w 194"/>
              <a:gd name="T17" fmla="*/ 2147483646 h 1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4"/>
              <a:gd name="T28" fmla="*/ 0 h 129"/>
              <a:gd name="T29" fmla="*/ 194 w 194"/>
              <a:gd name="T30" fmla="*/ 129 h 12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4" h="129">
                <a:moveTo>
                  <a:pt x="0" y="117"/>
                </a:moveTo>
                <a:lnTo>
                  <a:pt x="0" y="117"/>
                </a:lnTo>
                <a:lnTo>
                  <a:pt x="3" y="95"/>
                </a:lnTo>
                <a:lnTo>
                  <a:pt x="7" y="0"/>
                </a:lnTo>
                <a:lnTo>
                  <a:pt x="193" y="12"/>
                </a:lnTo>
                <a:lnTo>
                  <a:pt x="185" y="128"/>
                </a:lnTo>
                <a:lnTo>
                  <a:pt x="165" y="128"/>
                </a:lnTo>
                <a:lnTo>
                  <a:pt x="0" y="117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1" name="Freeform 148" descr="25%"/>
          <p:cNvSpPr>
            <a:spLocks/>
          </p:cNvSpPr>
          <p:nvPr/>
        </p:nvSpPr>
        <p:spPr bwMode="auto">
          <a:xfrm>
            <a:off x="2190162" y="2302473"/>
            <a:ext cx="159684" cy="177894"/>
          </a:xfrm>
          <a:custGeom>
            <a:avLst/>
            <a:gdLst>
              <a:gd name="T0" fmla="*/ 0 w 114"/>
              <a:gd name="T1" fmla="*/ 2147483646 h 127"/>
              <a:gd name="T2" fmla="*/ 0 w 114"/>
              <a:gd name="T3" fmla="*/ 2147483646 h 127"/>
              <a:gd name="T4" fmla="*/ 2147483646 w 114"/>
              <a:gd name="T5" fmla="*/ 2147483646 h 127"/>
              <a:gd name="T6" fmla="*/ 2147483646 w 114"/>
              <a:gd name="T7" fmla="*/ 2147483646 h 127"/>
              <a:gd name="T8" fmla="*/ 2147483646 w 114"/>
              <a:gd name="T9" fmla="*/ 2147483646 h 127"/>
              <a:gd name="T10" fmla="*/ 2147483646 w 114"/>
              <a:gd name="T11" fmla="*/ 2147483646 h 127"/>
              <a:gd name="T12" fmla="*/ 2147483646 w 114"/>
              <a:gd name="T13" fmla="*/ 0 h 127"/>
              <a:gd name="T14" fmla="*/ 0 w 114"/>
              <a:gd name="T15" fmla="*/ 2147483646 h 127"/>
              <a:gd name="T16" fmla="*/ 0 w 114"/>
              <a:gd name="T17" fmla="*/ 2147483646 h 1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4"/>
              <a:gd name="T28" fmla="*/ 0 h 127"/>
              <a:gd name="T29" fmla="*/ 114 w 114"/>
              <a:gd name="T30" fmla="*/ 127 h 1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4" h="127">
                <a:moveTo>
                  <a:pt x="0" y="121"/>
                </a:moveTo>
                <a:lnTo>
                  <a:pt x="0" y="121"/>
                </a:lnTo>
                <a:lnTo>
                  <a:pt x="6" y="123"/>
                </a:lnTo>
                <a:lnTo>
                  <a:pt x="111" y="126"/>
                </a:lnTo>
                <a:lnTo>
                  <a:pt x="113" y="12"/>
                </a:lnTo>
                <a:lnTo>
                  <a:pt x="56" y="5"/>
                </a:lnTo>
                <a:lnTo>
                  <a:pt x="6" y="0"/>
                </a:lnTo>
                <a:lnTo>
                  <a:pt x="0" y="121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2" name="Freeform 149"/>
          <p:cNvSpPr>
            <a:spLocks/>
          </p:cNvSpPr>
          <p:nvPr/>
        </p:nvSpPr>
        <p:spPr bwMode="auto">
          <a:xfrm>
            <a:off x="2802283" y="1407403"/>
            <a:ext cx="156882" cy="187699"/>
          </a:xfrm>
          <a:custGeom>
            <a:avLst/>
            <a:gdLst>
              <a:gd name="T0" fmla="*/ 0 w 112"/>
              <a:gd name="T1" fmla="*/ 2147483646 h 134"/>
              <a:gd name="T2" fmla="*/ 0 w 112"/>
              <a:gd name="T3" fmla="*/ 2147483646 h 134"/>
              <a:gd name="T4" fmla="*/ 2147483646 w 112"/>
              <a:gd name="T5" fmla="*/ 0 h 134"/>
              <a:gd name="T6" fmla="*/ 2147483646 w 112"/>
              <a:gd name="T7" fmla="*/ 0 h 134"/>
              <a:gd name="T8" fmla="*/ 2147483646 w 112"/>
              <a:gd name="T9" fmla="*/ 2147483646 h 134"/>
              <a:gd name="T10" fmla="*/ 2147483646 w 112"/>
              <a:gd name="T11" fmla="*/ 2147483646 h 134"/>
              <a:gd name="T12" fmla="*/ 2147483646 w 112"/>
              <a:gd name="T13" fmla="*/ 2147483646 h 134"/>
              <a:gd name="T14" fmla="*/ 0 w 112"/>
              <a:gd name="T15" fmla="*/ 2147483646 h 134"/>
              <a:gd name="T16" fmla="*/ 0 w 112"/>
              <a:gd name="T17" fmla="*/ 2147483646 h 1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2"/>
              <a:gd name="T28" fmla="*/ 0 h 134"/>
              <a:gd name="T29" fmla="*/ 112 w 112"/>
              <a:gd name="T30" fmla="*/ 134 h 1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2" h="134">
                <a:moveTo>
                  <a:pt x="0" y="133"/>
                </a:moveTo>
                <a:lnTo>
                  <a:pt x="0" y="133"/>
                </a:lnTo>
                <a:lnTo>
                  <a:pt x="3" y="0"/>
                </a:lnTo>
                <a:lnTo>
                  <a:pt x="83" y="0"/>
                </a:lnTo>
                <a:lnTo>
                  <a:pt x="111" y="2"/>
                </a:lnTo>
                <a:lnTo>
                  <a:pt x="109" y="36"/>
                </a:lnTo>
                <a:lnTo>
                  <a:pt x="106" y="133"/>
                </a:lnTo>
                <a:lnTo>
                  <a:pt x="0" y="133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3" name="Freeform 150" descr="25%"/>
          <p:cNvSpPr>
            <a:spLocks/>
          </p:cNvSpPr>
          <p:nvPr/>
        </p:nvSpPr>
        <p:spPr bwMode="auto">
          <a:xfrm>
            <a:off x="2796680" y="1772995"/>
            <a:ext cx="187699" cy="215713"/>
          </a:xfrm>
          <a:custGeom>
            <a:avLst/>
            <a:gdLst>
              <a:gd name="T0" fmla="*/ 0 w 134"/>
              <a:gd name="T1" fmla="*/ 2147483646 h 154"/>
              <a:gd name="T2" fmla="*/ 0 w 134"/>
              <a:gd name="T3" fmla="*/ 2147483646 h 154"/>
              <a:gd name="T4" fmla="*/ 2147483646 w 134"/>
              <a:gd name="T5" fmla="*/ 0 h 154"/>
              <a:gd name="T6" fmla="*/ 2147483646 w 134"/>
              <a:gd name="T7" fmla="*/ 2147483646 h 154"/>
              <a:gd name="T8" fmla="*/ 2147483646 w 134"/>
              <a:gd name="T9" fmla="*/ 2147483646 h 154"/>
              <a:gd name="T10" fmla="*/ 2147483646 w 134"/>
              <a:gd name="T11" fmla="*/ 2147483646 h 154"/>
              <a:gd name="T12" fmla="*/ 2147483646 w 134"/>
              <a:gd name="T13" fmla="*/ 2147483646 h 154"/>
              <a:gd name="T14" fmla="*/ 2147483646 w 134"/>
              <a:gd name="T15" fmla="*/ 2147483646 h 154"/>
              <a:gd name="T16" fmla="*/ 2147483646 w 134"/>
              <a:gd name="T17" fmla="*/ 2147483646 h 154"/>
              <a:gd name="T18" fmla="*/ 2147483646 w 134"/>
              <a:gd name="T19" fmla="*/ 2147483646 h 154"/>
              <a:gd name="T20" fmla="*/ 2147483646 w 134"/>
              <a:gd name="T21" fmla="*/ 2147483646 h 154"/>
              <a:gd name="T22" fmla="*/ 0 w 134"/>
              <a:gd name="T23" fmla="*/ 2147483646 h 154"/>
              <a:gd name="T24" fmla="*/ 0 w 134"/>
              <a:gd name="T25" fmla="*/ 2147483646 h 1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4"/>
              <a:gd name="T40" fmla="*/ 0 h 154"/>
              <a:gd name="T41" fmla="*/ 134 w 134"/>
              <a:gd name="T42" fmla="*/ 154 h 15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4" h="154">
                <a:moveTo>
                  <a:pt x="0" y="77"/>
                </a:moveTo>
                <a:lnTo>
                  <a:pt x="0" y="77"/>
                </a:lnTo>
                <a:lnTo>
                  <a:pt x="4" y="0"/>
                </a:lnTo>
                <a:lnTo>
                  <a:pt x="110" y="2"/>
                </a:lnTo>
                <a:lnTo>
                  <a:pt x="133" y="3"/>
                </a:lnTo>
                <a:lnTo>
                  <a:pt x="132" y="136"/>
                </a:lnTo>
                <a:lnTo>
                  <a:pt x="106" y="129"/>
                </a:lnTo>
                <a:lnTo>
                  <a:pt x="50" y="153"/>
                </a:lnTo>
                <a:lnTo>
                  <a:pt x="51" y="132"/>
                </a:lnTo>
                <a:lnTo>
                  <a:pt x="30" y="129"/>
                </a:lnTo>
                <a:lnTo>
                  <a:pt x="31" y="79"/>
                </a:lnTo>
                <a:lnTo>
                  <a:pt x="0" y="77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4" name="Freeform 151" descr="25%"/>
          <p:cNvSpPr>
            <a:spLocks/>
          </p:cNvSpPr>
          <p:nvPr/>
        </p:nvSpPr>
        <p:spPr bwMode="auto">
          <a:xfrm>
            <a:off x="2791077" y="1953690"/>
            <a:ext cx="155482" cy="187699"/>
          </a:xfrm>
          <a:custGeom>
            <a:avLst/>
            <a:gdLst>
              <a:gd name="T0" fmla="*/ 0 w 111"/>
              <a:gd name="T1" fmla="*/ 2147483646 h 134"/>
              <a:gd name="T2" fmla="*/ 0 w 111"/>
              <a:gd name="T3" fmla="*/ 2147483646 h 134"/>
              <a:gd name="T4" fmla="*/ 2147483646 w 111"/>
              <a:gd name="T5" fmla="*/ 2147483646 h 134"/>
              <a:gd name="T6" fmla="*/ 2147483646 w 111"/>
              <a:gd name="T7" fmla="*/ 2147483646 h 134"/>
              <a:gd name="T8" fmla="*/ 2147483646 w 111"/>
              <a:gd name="T9" fmla="*/ 0 h 134"/>
              <a:gd name="T10" fmla="*/ 2147483646 w 111"/>
              <a:gd name="T11" fmla="*/ 2147483646 h 134"/>
              <a:gd name="T12" fmla="*/ 0 w 111"/>
              <a:gd name="T13" fmla="*/ 2147483646 h 134"/>
              <a:gd name="T14" fmla="*/ 0 w 111"/>
              <a:gd name="T15" fmla="*/ 2147483646 h 1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1"/>
              <a:gd name="T25" fmla="*/ 0 h 134"/>
              <a:gd name="T26" fmla="*/ 111 w 111"/>
              <a:gd name="T27" fmla="*/ 134 h 13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1" h="134">
                <a:moveTo>
                  <a:pt x="0" y="131"/>
                </a:moveTo>
                <a:lnTo>
                  <a:pt x="0" y="131"/>
                </a:lnTo>
                <a:lnTo>
                  <a:pt x="1" y="83"/>
                </a:lnTo>
                <a:lnTo>
                  <a:pt x="54" y="24"/>
                </a:lnTo>
                <a:lnTo>
                  <a:pt x="110" y="0"/>
                </a:lnTo>
                <a:lnTo>
                  <a:pt x="108" y="133"/>
                </a:lnTo>
                <a:lnTo>
                  <a:pt x="0" y="131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5" name="Freeform 152"/>
          <p:cNvSpPr>
            <a:spLocks/>
          </p:cNvSpPr>
          <p:nvPr/>
        </p:nvSpPr>
        <p:spPr bwMode="auto">
          <a:xfrm>
            <a:off x="1818967" y="2453752"/>
            <a:ext cx="197504" cy="194703"/>
          </a:xfrm>
          <a:custGeom>
            <a:avLst/>
            <a:gdLst>
              <a:gd name="T0" fmla="*/ 0 w 141"/>
              <a:gd name="T1" fmla="*/ 2147483646 h 139"/>
              <a:gd name="T2" fmla="*/ 0 w 141"/>
              <a:gd name="T3" fmla="*/ 2147483646 h 139"/>
              <a:gd name="T4" fmla="*/ 2147483646 w 141"/>
              <a:gd name="T5" fmla="*/ 0 h 139"/>
              <a:gd name="T6" fmla="*/ 2147483646 w 141"/>
              <a:gd name="T7" fmla="*/ 2147483646 h 139"/>
              <a:gd name="T8" fmla="*/ 2147483646 w 141"/>
              <a:gd name="T9" fmla="*/ 2147483646 h 139"/>
              <a:gd name="T10" fmla="*/ 2147483646 w 141"/>
              <a:gd name="T11" fmla="*/ 2147483646 h 139"/>
              <a:gd name="T12" fmla="*/ 0 w 141"/>
              <a:gd name="T13" fmla="*/ 2147483646 h 139"/>
              <a:gd name="T14" fmla="*/ 0 w 141"/>
              <a:gd name="T15" fmla="*/ 2147483646 h 1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1"/>
              <a:gd name="T25" fmla="*/ 0 h 139"/>
              <a:gd name="T26" fmla="*/ 141 w 141"/>
              <a:gd name="T27" fmla="*/ 139 h 1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1" h="139">
                <a:moveTo>
                  <a:pt x="0" y="129"/>
                </a:moveTo>
                <a:lnTo>
                  <a:pt x="0" y="129"/>
                </a:lnTo>
                <a:lnTo>
                  <a:pt x="7" y="0"/>
                </a:lnTo>
                <a:lnTo>
                  <a:pt x="140" y="6"/>
                </a:lnTo>
                <a:lnTo>
                  <a:pt x="138" y="138"/>
                </a:lnTo>
                <a:lnTo>
                  <a:pt x="8" y="131"/>
                </a:lnTo>
                <a:lnTo>
                  <a:pt x="0" y="129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6" name="Freeform 153"/>
          <p:cNvSpPr>
            <a:spLocks/>
          </p:cNvSpPr>
          <p:nvPr/>
        </p:nvSpPr>
        <p:spPr bwMode="auto">
          <a:xfrm>
            <a:off x="2219577" y="1191690"/>
            <a:ext cx="141475" cy="375397"/>
          </a:xfrm>
          <a:custGeom>
            <a:avLst/>
            <a:gdLst>
              <a:gd name="T0" fmla="*/ 0 w 101"/>
              <a:gd name="T1" fmla="*/ 2147483646 h 268"/>
              <a:gd name="T2" fmla="*/ 0 w 101"/>
              <a:gd name="T3" fmla="*/ 2147483646 h 268"/>
              <a:gd name="T4" fmla="*/ 2147483646 w 101"/>
              <a:gd name="T5" fmla="*/ 2147483646 h 268"/>
              <a:gd name="T6" fmla="*/ 2147483646 w 101"/>
              <a:gd name="T7" fmla="*/ 2147483646 h 268"/>
              <a:gd name="T8" fmla="*/ 2147483646 w 101"/>
              <a:gd name="T9" fmla="*/ 0 h 268"/>
              <a:gd name="T10" fmla="*/ 2147483646 w 101"/>
              <a:gd name="T11" fmla="*/ 2147483646 h 268"/>
              <a:gd name="T12" fmla="*/ 0 w 101"/>
              <a:gd name="T13" fmla="*/ 2147483646 h 268"/>
              <a:gd name="T14" fmla="*/ 0 w 101"/>
              <a:gd name="T15" fmla="*/ 2147483646 h 2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1"/>
              <a:gd name="T25" fmla="*/ 0 h 268"/>
              <a:gd name="T26" fmla="*/ 101 w 101"/>
              <a:gd name="T27" fmla="*/ 268 h 26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1" h="268">
                <a:moveTo>
                  <a:pt x="0" y="265"/>
                </a:moveTo>
                <a:lnTo>
                  <a:pt x="0" y="265"/>
                </a:lnTo>
                <a:lnTo>
                  <a:pt x="4" y="22"/>
                </a:lnTo>
                <a:lnTo>
                  <a:pt x="34" y="27"/>
                </a:lnTo>
                <a:lnTo>
                  <a:pt x="100" y="0"/>
                </a:lnTo>
                <a:lnTo>
                  <a:pt x="99" y="267"/>
                </a:lnTo>
                <a:lnTo>
                  <a:pt x="0" y="26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" name="Freeform 154"/>
          <p:cNvSpPr>
            <a:spLocks/>
          </p:cNvSpPr>
          <p:nvPr/>
        </p:nvSpPr>
        <p:spPr bwMode="auto">
          <a:xfrm>
            <a:off x="2933952" y="2323485"/>
            <a:ext cx="156882" cy="193301"/>
          </a:xfrm>
          <a:custGeom>
            <a:avLst/>
            <a:gdLst>
              <a:gd name="T0" fmla="*/ 0 w 112"/>
              <a:gd name="T1" fmla="*/ 2147483646 h 138"/>
              <a:gd name="T2" fmla="*/ 0 w 112"/>
              <a:gd name="T3" fmla="*/ 2147483646 h 138"/>
              <a:gd name="T4" fmla="*/ 2147483646 w 112"/>
              <a:gd name="T5" fmla="*/ 0 h 138"/>
              <a:gd name="T6" fmla="*/ 2147483646 w 112"/>
              <a:gd name="T7" fmla="*/ 2147483646 h 138"/>
              <a:gd name="T8" fmla="*/ 2147483646 w 112"/>
              <a:gd name="T9" fmla="*/ 2147483646 h 138"/>
              <a:gd name="T10" fmla="*/ 2147483646 w 112"/>
              <a:gd name="T11" fmla="*/ 2147483646 h 138"/>
              <a:gd name="T12" fmla="*/ 0 w 112"/>
              <a:gd name="T13" fmla="*/ 2147483646 h 138"/>
              <a:gd name="T14" fmla="*/ 0 w 112"/>
              <a:gd name="T15" fmla="*/ 2147483646 h 1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2"/>
              <a:gd name="T25" fmla="*/ 0 h 138"/>
              <a:gd name="T26" fmla="*/ 112 w 112"/>
              <a:gd name="T27" fmla="*/ 138 h 13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2" h="138">
                <a:moveTo>
                  <a:pt x="0" y="132"/>
                </a:moveTo>
                <a:lnTo>
                  <a:pt x="0" y="132"/>
                </a:lnTo>
                <a:lnTo>
                  <a:pt x="4" y="0"/>
                </a:lnTo>
                <a:lnTo>
                  <a:pt x="111" y="4"/>
                </a:lnTo>
                <a:lnTo>
                  <a:pt x="110" y="69"/>
                </a:lnTo>
                <a:lnTo>
                  <a:pt x="110" y="137"/>
                </a:lnTo>
                <a:lnTo>
                  <a:pt x="0" y="13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" name="Freeform 155"/>
          <p:cNvSpPr>
            <a:spLocks/>
          </p:cNvSpPr>
          <p:nvPr/>
        </p:nvSpPr>
        <p:spPr bwMode="auto">
          <a:xfrm>
            <a:off x="3281335" y="2072753"/>
            <a:ext cx="148478" cy="103654"/>
          </a:xfrm>
          <a:custGeom>
            <a:avLst/>
            <a:gdLst>
              <a:gd name="T0" fmla="*/ 0 w 106"/>
              <a:gd name="T1" fmla="*/ 0 h 74"/>
              <a:gd name="T2" fmla="*/ 0 w 106"/>
              <a:gd name="T3" fmla="*/ 0 h 74"/>
              <a:gd name="T4" fmla="*/ 0 w 106"/>
              <a:gd name="T5" fmla="*/ 2147483646 h 74"/>
              <a:gd name="T6" fmla="*/ 2147483646 w 106"/>
              <a:gd name="T7" fmla="*/ 2147483646 h 74"/>
              <a:gd name="T8" fmla="*/ 2147483646 w 106"/>
              <a:gd name="T9" fmla="*/ 2147483646 h 74"/>
              <a:gd name="T10" fmla="*/ 2147483646 w 106"/>
              <a:gd name="T11" fmla="*/ 2147483646 h 74"/>
              <a:gd name="T12" fmla="*/ 2147483646 w 106"/>
              <a:gd name="T13" fmla="*/ 2147483646 h 74"/>
              <a:gd name="T14" fmla="*/ 2147483646 w 106"/>
              <a:gd name="T15" fmla="*/ 0 h 74"/>
              <a:gd name="T16" fmla="*/ 0 w 106"/>
              <a:gd name="T17" fmla="*/ 0 h 74"/>
              <a:gd name="T18" fmla="*/ 0 w 106"/>
              <a:gd name="T19" fmla="*/ 0 h 7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6"/>
              <a:gd name="T31" fmla="*/ 0 h 74"/>
              <a:gd name="T32" fmla="*/ 106 w 106"/>
              <a:gd name="T33" fmla="*/ 74 h 7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6" h="74">
                <a:moveTo>
                  <a:pt x="0" y="0"/>
                </a:moveTo>
                <a:lnTo>
                  <a:pt x="0" y="0"/>
                </a:lnTo>
                <a:lnTo>
                  <a:pt x="0" y="56"/>
                </a:lnTo>
                <a:lnTo>
                  <a:pt x="29" y="73"/>
                </a:lnTo>
                <a:lnTo>
                  <a:pt x="64" y="46"/>
                </a:lnTo>
                <a:lnTo>
                  <a:pt x="105" y="51"/>
                </a:lnTo>
                <a:lnTo>
                  <a:pt x="103" y="6"/>
                </a:lnTo>
                <a:lnTo>
                  <a:pt x="100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9" name="Freeform 156"/>
          <p:cNvSpPr>
            <a:spLocks/>
          </p:cNvSpPr>
          <p:nvPr/>
        </p:nvSpPr>
        <p:spPr bwMode="auto">
          <a:xfrm>
            <a:off x="3093636" y="1931278"/>
            <a:ext cx="189100" cy="235324"/>
          </a:xfrm>
          <a:custGeom>
            <a:avLst/>
            <a:gdLst>
              <a:gd name="T0" fmla="*/ 0 w 135"/>
              <a:gd name="T1" fmla="*/ 2147483646 h 168"/>
              <a:gd name="T2" fmla="*/ 0 w 135"/>
              <a:gd name="T3" fmla="*/ 2147483646 h 168"/>
              <a:gd name="T4" fmla="*/ 2147483646 w 135"/>
              <a:gd name="T5" fmla="*/ 0 h 168"/>
              <a:gd name="T6" fmla="*/ 2147483646 w 135"/>
              <a:gd name="T7" fmla="*/ 2147483646 h 168"/>
              <a:gd name="T8" fmla="*/ 2147483646 w 135"/>
              <a:gd name="T9" fmla="*/ 2147483646 h 168"/>
              <a:gd name="T10" fmla="*/ 2147483646 w 135"/>
              <a:gd name="T11" fmla="*/ 2147483646 h 168"/>
              <a:gd name="T12" fmla="*/ 2147483646 w 135"/>
              <a:gd name="T13" fmla="*/ 2147483646 h 168"/>
              <a:gd name="T14" fmla="*/ 0 w 135"/>
              <a:gd name="T15" fmla="*/ 2147483646 h 168"/>
              <a:gd name="T16" fmla="*/ 0 w 135"/>
              <a:gd name="T17" fmla="*/ 2147483646 h 1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5"/>
              <a:gd name="T28" fmla="*/ 0 h 168"/>
              <a:gd name="T29" fmla="*/ 135 w 135"/>
              <a:gd name="T30" fmla="*/ 168 h 1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5" h="168">
                <a:moveTo>
                  <a:pt x="0" y="154"/>
                </a:moveTo>
                <a:lnTo>
                  <a:pt x="0" y="154"/>
                </a:lnTo>
                <a:lnTo>
                  <a:pt x="4" y="0"/>
                </a:lnTo>
                <a:lnTo>
                  <a:pt x="104" y="28"/>
                </a:lnTo>
                <a:lnTo>
                  <a:pt x="134" y="101"/>
                </a:lnTo>
                <a:lnTo>
                  <a:pt x="134" y="157"/>
                </a:lnTo>
                <a:lnTo>
                  <a:pt x="102" y="167"/>
                </a:lnTo>
                <a:lnTo>
                  <a:pt x="0" y="154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0" name="Freeform 157"/>
          <p:cNvSpPr>
            <a:spLocks/>
          </p:cNvSpPr>
          <p:nvPr/>
        </p:nvSpPr>
        <p:spPr bwMode="auto">
          <a:xfrm>
            <a:off x="804834" y="1494250"/>
            <a:ext cx="240926" cy="175091"/>
          </a:xfrm>
          <a:custGeom>
            <a:avLst/>
            <a:gdLst>
              <a:gd name="T0" fmla="*/ 0 w 172"/>
              <a:gd name="T1" fmla="*/ 2147483646 h 125"/>
              <a:gd name="T2" fmla="*/ 0 w 172"/>
              <a:gd name="T3" fmla="*/ 2147483646 h 125"/>
              <a:gd name="T4" fmla="*/ 2147483646 w 172"/>
              <a:gd name="T5" fmla="*/ 0 h 125"/>
              <a:gd name="T6" fmla="*/ 2147483646 w 172"/>
              <a:gd name="T7" fmla="*/ 2147483646 h 125"/>
              <a:gd name="T8" fmla="*/ 2147483646 w 172"/>
              <a:gd name="T9" fmla="*/ 2147483646 h 125"/>
              <a:gd name="T10" fmla="*/ 2147483646 w 172"/>
              <a:gd name="T11" fmla="*/ 2147483646 h 125"/>
              <a:gd name="T12" fmla="*/ 0 w 172"/>
              <a:gd name="T13" fmla="*/ 2147483646 h 125"/>
              <a:gd name="T14" fmla="*/ 0 w 172"/>
              <a:gd name="T15" fmla="*/ 2147483646 h 1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2"/>
              <a:gd name="T25" fmla="*/ 0 h 125"/>
              <a:gd name="T26" fmla="*/ 172 w 172"/>
              <a:gd name="T27" fmla="*/ 125 h 1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2" h="125">
                <a:moveTo>
                  <a:pt x="0" y="111"/>
                </a:moveTo>
                <a:lnTo>
                  <a:pt x="0" y="111"/>
                </a:lnTo>
                <a:lnTo>
                  <a:pt x="10" y="0"/>
                </a:lnTo>
                <a:lnTo>
                  <a:pt x="159" y="13"/>
                </a:lnTo>
                <a:lnTo>
                  <a:pt x="171" y="15"/>
                </a:lnTo>
                <a:lnTo>
                  <a:pt x="161" y="124"/>
                </a:lnTo>
                <a:lnTo>
                  <a:pt x="0" y="111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1" name="Freeform 158"/>
          <p:cNvSpPr>
            <a:spLocks/>
          </p:cNvSpPr>
          <p:nvPr/>
        </p:nvSpPr>
        <p:spPr bwMode="auto">
          <a:xfrm>
            <a:off x="2939555" y="2139987"/>
            <a:ext cx="155482" cy="190500"/>
          </a:xfrm>
          <a:custGeom>
            <a:avLst/>
            <a:gdLst>
              <a:gd name="T0" fmla="*/ 0 w 111"/>
              <a:gd name="T1" fmla="*/ 2147483646 h 136"/>
              <a:gd name="T2" fmla="*/ 0 w 111"/>
              <a:gd name="T3" fmla="*/ 2147483646 h 136"/>
              <a:gd name="T4" fmla="*/ 2147483646 w 111"/>
              <a:gd name="T5" fmla="*/ 0 h 136"/>
              <a:gd name="T6" fmla="*/ 2147483646 w 111"/>
              <a:gd name="T7" fmla="*/ 2147483646 h 136"/>
              <a:gd name="T8" fmla="*/ 2147483646 w 111"/>
              <a:gd name="T9" fmla="*/ 2147483646 h 136"/>
              <a:gd name="T10" fmla="*/ 0 w 111"/>
              <a:gd name="T11" fmla="*/ 2147483646 h 136"/>
              <a:gd name="T12" fmla="*/ 0 w 111"/>
              <a:gd name="T13" fmla="*/ 2147483646 h 1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136"/>
              <a:gd name="T23" fmla="*/ 111 w 111"/>
              <a:gd name="T24" fmla="*/ 136 h 1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136">
                <a:moveTo>
                  <a:pt x="0" y="131"/>
                </a:moveTo>
                <a:lnTo>
                  <a:pt x="0" y="131"/>
                </a:lnTo>
                <a:lnTo>
                  <a:pt x="2" y="0"/>
                </a:lnTo>
                <a:lnTo>
                  <a:pt x="110" y="5"/>
                </a:lnTo>
                <a:lnTo>
                  <a:pt x="107" y="135"/>
                </a:lnTo>
                <a:lnTo>
                  <a:pt x="0" y="131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Freeform 159"/>
          <p:cNvSpPr>
            <a:spLocks/>
          </p:cNvSpPr>
          <p:nvPr/>
        </p:nvSpPr>
        <p:spPr bwMode="auto">
          <a:xfrm>
            <a:off x="1244665" y="1008193"/>
            <a:ext cx="236725" cy="544886"/>
          </a:xfrm>
          <a:custGeom>
            <a:avLst/>
            <a:gdLst>
              <a:gd name="T0" fmla="*/ 0 w 169"/>
              <a:gd name="T1" fmla="*/ 2147483646 h 389"/>
              <a:gd name="T2" fmla="*/ 0 w 169"/>
              <a:gd name="T3" fmla="*/ 2147483646 h 389"/>
              <a:gd name="T4" fmla="*/ 2147483646 w 169"/>
              <a:gd name="T5" fmla="*/ 2147483646 h 389"/>
              <a:gd name="T6" fmla="*/ 2147483646 w 169"/>
              <a:gd name="T7" fmla="*/ 2147483646 h 389"/>
              <a:gd name="T8" fmla="*/ 2147483646 w 169"/>
              <a:gd name="T9" fmla="*/ 2147483646 h 389"/>
              <a:gd name="T10" fmla="*/ 2147483646 w 169"/>
              <a:gd name="T11" fmla="*/ 2147483646 h 389"/>
              <a:gd name="T12" fmla="*/ 2147483646 w 169"/>
              <a:gd name="T13" fmla="*/ 2147483646 h 389"/>
              <a:gd name="T14" fmla="*/ 2147483646 w 169"/>
              <a:gd name="T15" fmla="*/ 2147483646 h 389"/>
              <a:gd name="T16" fmla="*/ 2147483646 w 169"/>
              <a:gd name="T17" fmla="*/ 0 h 389"/>
              <a:gd name="T18" fmla="*/ 0 w 169"/>
              <a:gd name="T19" fmla="*/ 2147483646 h 389"/>
              <a:gd name="T20" fmla="*/ 0 w 169"/>
              <a:gd name="T21" fmla="*/ 2147483646 h 3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9"/>
              <a:gd name="T34" fmla="*/ 0 h 389"/>
              <a:gd name="T35" fmla="*/ 169 w 169"/>
              <a:gd name="T36" fmla="*/ 389 h 38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9" h="389">
                <a:moveTo>
                  <a:pt x="0" y="213"/>
                </a:moveTo>
                <a:lnTo>
                  <a:pt x="0" y="213"/>
                </a:lnTo>
                <a:lnTo>
                  <a:pt x="3" y="373"/>
                </a:lnTo>
                <a:lnTo>
                  <a:pt x="10" y="374"/>
                </a:lnTo>
                <a:lnTo>
                  <a:pt x="149" y="386"/>
                </a:lnTo>
                <a:lnTo>
                  <a:pt x="159" y="388"/>
                </a:lnTo>
                <a:lnTo>
                  <a:pt x="161" y="356"/>
                </a:lnTo>
                <a:lnTo>
                  <a:pt x="168" y="15"/>
                </a:lnTo>
                <a:lnTo>
                  <a:pt x="6" y="0"/>
                </a:lnTo>
                <a:lnTo>
                  <a:pt x="0" y="213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3" name="Freeform 160" descr="25%"/>
          <p:cNvSpPr>
            <a:spLocks/>
          </p:cNvSpPr>
          <p:nvPr/>
        </p:nvSpPr>
        <p:spPr bwMode="auto">
          <a:xfrm>
            <a:off x="2345643" y="1932679"/>
            <a:ext cx="158284" cy="189100"/>
          </a:xfrm>
          <a:custGeom>
            <a:avLst/>
            <a:gdLst>
              <a:gd name="T0" fmla="*/ 0 w 113"/>
              <a:gd name="T1" fmla="*/ 2147483646 h 135"/>
              <a:gd name="T2" fmla="*/ 0 w 113"/>
              <a:gd name="T3" fmla="*/ 2147483646 h 135"/>
              <a:gd name="T4" fmla="*/ 2147483646 w 113"/>
              <a:gd name="T5" fmla="*/ 0 h 135"/>
              <a:gd name="T6" fmla="*/ 2147483646 w 113"/>
              <a:gd name="T7" fmla="*/ 2147483646 h 135"/>
              <a:gd name="T8" fmla="*/ 2147483646 w 113"/>
              <a:gd name="T9" fmla="*/ 2147483646 h 135"/>
              <a:gd name="T10" fmla="*/ 0 w 113"/>
              <a:gd name="T11" fmla="*/ 2147483646 h 135"/>
              <a:gd name="T12" fmla="*/ 0 w 113"/>
              <a:gd name="T13" fmla="*/ 2147483646 h 1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3"/>
              <a:gd name="T22" fmla="*/ 0 h 135"/>
              <a:gd name="T23" fmla="*/ 113 w 113"/>
              <a:gd name="T24" fmla="*/ 135 h 1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3" h="135">
                <a:moveTo>
                  <a:pt x="0" y="130"/>
                </a:moveTo>
                <a:lnTo>
                  <a:pt x="0" y="130"/>
                </a:lnTo>
                <a:lnTo>
                  <a:pt x="5" y="0"/>
                </a:lnTo>
                <a:lnTo>
                  <a:pt x="112" y="5"/>
                </a:lnTo>
                <a:lnTo>
                  <a:pt x="109" y="134"/>
                </a:lnTo>
                <a:lnTo>
                  <a:pt x="0" y="130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4" name="Freeform 161"/>
          <p:cNvSpPr>
            <a:spLocks/>
          </p:cNvSpPr>
          <p:nvPr/>
        </p:nvSpPr>
        <p:spPr bwMode="auto">
          <a:xfrm>
            <a:off x="818841" y="974575"/>
            <a:ext cx="214313" cy="539284"/>
          </a:xfrm>
          <a:custGeom>
            <a:avLst/>
            <a:gdLst>
              <a:gd name="T0" fmla="*/ 0 w 153"/>
              <a:gd name="T1" fmla="*/ 2147483646 h 385"/>
              <a:gd name="T2" fmla="*/ 0 w 153"/>
              <a:gd name="T3" fmla="*/ 2147483646 h 385"/>
              <a:gd name="T4" fmla="*/ 2147483646 w 153"/>
              <a:gd name="T5" fmla="*/ 2147483646 h 385"/>
              <a:gd name="T6" fmla="*/ 2147483646 w 153"/>
              <a:gd name="T7" fmla="*/ 0 h 385"/>
              <a:gd name="T8" fmla="*/ 2147483646 w 153"/>
              <a:gd name="T9" fmla="*/ 2147483646 h 385"/>
              <a:gd name="T10" fmla="*/ 2147483646 w 153"/>
              <a:gd name="T11" fmla="*/ 2147483646 h 385"/>
              <a:gd name="T12" fmla="*/ 2147483646 w 153"/>
              <a:gd name="T13" fmla="*/ 2147483646 h 385"/>
              <a:gd name="T14" fmla="*/ 0 w 153"/>
              <a:gd name="T15" fmla="*/ 2147483646 h 385"/>
              <a:gd name="T16" fmla="*/ 0 w 153"/>
              <a:gd name="T17" fmla="*/ 2147483646 h 38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3"/>
              <a:gd name="T28" fmla="*/ 0 h 385"/>
              <a:gd name="T29" fmla="*/ 153 w 153"/>
              <a:gd name="T30" fmla="*/ 385 h 38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3" h="385">
                <a:moveTo>
                  <a:pt x="0" y="371"/>
                </a:moveTo>
                <a:lnTo>
                  <a:pt x="0" y="371"/>
                </a:lnTo>
                <a:lnTo>
                  <a:pt x="15" y="142"/>
                </a:lnTo>
                <a:lnTo>
                  <a:pt x="27" y="0"/>
                </a:lnTo>
                <a:lnTo>
                  <a:pt x="149" y="10"/>
                </a:lnTo>
                <a:lnTo>
                  <a:pt x="152" y="223"/>
                </a:lnTo>
                <a:lnTo>
                  <a:pt x="149" y="384"/>
                </a:lnTo>
                <a:lnTo>
                  <a:pt x="0" y="371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5" name="Freeform 162"/>
          <p:cNvSpPr>
            <a:spLocks/>
          </p:cNvSpPr>
          <p:nvPr/>
        </p:nvSpPr>
        <p:spPr bwMode="auto">
          <a:xfrm>
            <a:off x="2950761" y="1593701"/>
            <a:ext cx="114860" cy="184897"/>
          </a:xfrm>
          <a:custGeom>
            <a:avLst/>
            <a:gdLst>
              <a:gd name="T0" fmla="*/ 0 w 82"/>
              <a:gd name="T1" fmla="*/ 2147483646 h 132"/>
              <a:gd name="T2" fmla="*/ 0 w 82"/>
              <a:gd name="T3" fmla="*/ 2147483646 h 132"/>
              <a:gd name="T4" fmla="*/ 0 w 82"/>
              <a:gd name="T5" fmla="*/ 0 h 132"/>
              <a:gd name="T6" fmla="*/ 2147483646 w 82"/>
              <a:gd name="T7" fmla="*/ 2147483646 h 132"/>
              <a:gd name="T8" fmla="*/ 2147483646 w 82"/>
              <a:gd name="T9" fmla="*/ 2147483646 h 132"/>
              <a:gd name="T10" fmla="*/ 2147483646 w 82"/>
              <a:gd name="T11" fmla="*/ 2147483646 h 132"/>
              <a:gd name="T12" fmla="*/ 0 w 82"/>
              <a:gd name="T13" fmla="*/ 2147483646 h 132"/>
              <a:gd name="T14" fmla="*/ 0 w 82"/>
              <a:gd name="T15" fmla="*/ 2147483646 h 1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2"/>
              <a:gd name="T25" fmla="*/ 0 h 132"/>
              <a:gd name="T26" fmla="*/ 82 w 82"/>
              <a:gd name="T27" fmla="*/ 132 h 1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2" h="132">
                <a:moveTo>
                  <a:pt x="0" y="130"/>
                </a:moveTo>
                <a:lnTo>
                  <a:pt x="0" y="130"/>
                </a:lnTo>
                <a:lnTo>
                  <a:pt x="0" y="0"/>
                </a:lnTo>
                <a:lnTo>
                  <a:pt x="81" y="4"/>
                </a:lnTo>
                <a:lnTo>
                  <a:pt x="78" y="131"/>
                </a:lnTo>
                <a:lnTo>
                  <a:pt x="23" y="131"/>
                </a:lnTo>
                <a:lnTo>
                  <a:pt x="0" y="13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6" name="Freeform 163"/>
          <p:cNvSpPr>
            <a:spLocks/>
          </p:cNvSpPr>
          <p:nvPr/>
        </p:nvSpPr>
        <p:spPr bwMode="auto">
          <a:xfrm>
            <a:off x="2785474" y="2504179"/>
            <a:ext cx="149879" cy="183497"/>
          </a:xfrm>
          <a:custGeom>
            <a:avLst/>
            <a:gdLst>
              <a:gd name="T0" fmla="*/ 0 w 107"/>
              <a:gd name="T1" fmla="*/ 0 h 131"/>
              <a:gd name="T2" fmla="*/ 0 w 107"/>
              <a:gd name="T3" fmla="*/ 0 h 131"/>
              <a:gd name="T4" fmla="*/ 2147483646 w 107"/>
              <a:gd name="T5" fmla="*/ 2147483646 h 131"/>
              <a:gd name="T6" fmla="*/ 2147483646 w 107"/>
              <a:gd name="T7" fmla="*/ 2147483646 h 131"/>
              <a:gd name="T8" fmla="*/ 2147483646 w 107"/>
              <a:gd name="T9" fmla="*/ 2147483646 h 131"/>
              <a:gd name="T10" fmla="*/ 0 w 107"/>
              <a:gd name="T11" fmla="*/ 0 h 131"/>
              <a:gd name="T12" fmla="*/ 0 w 107"/>
              <a:gd name="T13" fmla="*/ 0 h 1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7"/>
              <a:gd name="T22" fmla="*/ 0 h 131"/>
              <a:gd name="T23" fmla="*/ 107 w 107"/>
              <a:gd name="T24" fmla="*/ 131 h 1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7" h="131">
                <a:moveTo>
                  <a:pt x="0" y="0"/>
                </a:moveTo>
                <a:lnTo>
                  <a:pt x="0" y="0"/>
                </a:lnTo>
                <a:lnTo>
                  <a:pt x="2" y="126"/>
                </a:lnTo>
                <a:lnTo>
                  <a:pt x="104" y="130"/>
                </a:lnTo>
                <a:lnTo>
                  <a:pt x="106" y="3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7" name="Freeform 164"/>
          <p:cNvSpPr>
            <a:spLocks/>
          </p:cNvSpPr>
          <p:nvPr/>
        </p:nvSpPr>
        <p:spPr bwMode="auto">
          <a:xfrm>
            <a:off x="1834375" y="1536271"/>
            <a:ext cx="194702" cy="196103"/>
          </a:xfrm>
          <a:custGeom>
            <a:avLst/>
            <a:gdLst>
              <a:gd name="T0" fmla="*/ 0 w 139"/>
              <a:gd name="T1" fmla="*/ 2147483646 h 140"/>
              <a:gd name="T2" fmla="*/ 0 w 139"/>
              <a:gd name="T3" fmla="*/ 2147483646 h 140"/>
              <a:gd name="T4" fmla="*/ 2147483646 w 139"/>
              <a:gd name="T5" fmla="*/ 0 h 140"/>
              <a:gd name="T6" fmla="*/ 2147483646 w 139"/>
              <a:gd name="T7" fmla="*/ 2147483646 h 140"/>
              <a:gd name="T8" fmla="*/ 2147483646 w 139"/>
              <a:gd name="T9" fmla="*/ 2147483646 h 140"/>
              <a:gd name="T10" fmla="*/ 2147483646 w 139"/>
              <a:gd name="T11" fmla="*/ 2147483646 h 140"/>
              <a:gd name="T12" fmla="*/ 0 w 139"/>
              <a:gd name="T13" fmla="*/ 2147483646 h 140"/>
              <a:gd name="T14" fmla="*/ 0 w 139"/>
              <a:gd name="T15" fmla="*/ 2147483646 h 1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9"/>
              <a:gd name="T25" fmla="*/ 0 h 140"/>
              <a:gd name="T26" fmla="*/ 139 w 139"/>
              <a:gd name="T27" fmla="*/ 140 h 1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9" h="140">
                <a:moveTo>
                  <a:pt x="0" y="130"/>
                </a:moveTo>
                <a:lnTo>
                  <a:pt x="0" y="130"/>
                </a:lnTo>
                <a:lnTo>
                  <a:pt x="8" y="0"/>
                </a:lnTo>
                <a:lnTo>
                  <a:pt x="138" y="9"/>
                </a:lnTo>
                <a:lnTo>
                  <a:pt x="135" y="139"/>
                </a:lnTo>
                <a:lnTo>
                  <a:pt x="33" y="132"/>
                </a:lnTo>
                <a:lnTo>
                  <a:pt x="0" y="13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" name="Freeform 165"/>
          <p:cNvSpPr>
            <a:spLocks/>
          </p:cNvSpPr>
          <p:nvPr/>
        </p:nvSpPr>
        <p:spPr bwMode="auto">
          <a:xfrm>
            <a:off x="3130055" y="1498450"/>
            <a:ext cx="186298" cy="140074"/>
          </a:xfrm>
          <a:custGeom>
            <a:avLst/>
            <a:gdLst>
              <a:gd name="T0" fmla="*/ 0 w 133"/>
              <a:gd name="T1" fmla="*/ 2147483646 h 100"/>
              <a:gd name="T2" fmla="*/ 0 w 133"/>
              <a:gd name="T3" fmla="*/ 2147483646 h 100"/>
              <a:gd name="T4" fmla="*/ 0 w 133"/>
              <a:gd name="T5" fmla="*/ 2147483646 h 100"/>
              <a:gd name="T6" fmla="*/ 2147483646 w 133"/>
              <a:gd name="T7" fmla="*/ 2147483646 h 100"/>
              <a:gd name="T8" fmla="*/ 2147483646 w 133"/>
              <a:gd name="T9" fmla="*/ 2147483646 h 100"/>
              <a:gd name="T10" fmla="*/ 2147483646 w 133"/>
              <a:gd name="T11" fmla="*/ 2147483646 h 100"/>
              <a:gd name="T12" fmla="*/ 2147483646 w 133"/>
              <a:gd name="T13" fmla="*/ 2147483646 h 100"/>
              <a:gd name="T14" fmla="*/ 2147483646 w 133"/>
              <a:gd name="T15" fmla="*/ 0 h 100"/>
              <a:gd name="T16" fmla="*/ 2147483646 w 133"/>
              <a:gd name="T17" fmla="*/ 2147483646 h 100"/>
              <a:gd name="T18" fmla="*/ 0 w 133"/>
              <a:gd name="T19" fmla="*/ 2147483646 h 100"/>
              <a:gd name="T20" fmla="*/ 0 w 133"/>
              <a:gd name="T21" fmla="*/ 2147483646 h 1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3"/>
              <a:gd name="T34" fmla="*/ 0 h 100"/>
              <a:gd name="T35" fmla="*/ 133 w 133"/>
              <a:gd name="T36" fmla="*/ 100 h 1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3" h="100">
                <a:moveTo>
                  <a:pt x="0" y="8"/>
                </a:moveTo>
                <a:lnTo>
                  <a:pt x="0" y="8"/>
                </a:lnTo>
                <a:lnTo>
                  <a:pt x="0" y="72"/>
                </a:lnTo>
                <a:lnTo>
                  <a:pt x="58" y="71"/>
                </a:lnTo>
                <a:lnTo>
                  <a:pt x="56" y="99"/>
                </a:lnTo>
                <a:lnTo>
                  <a:pt x="132" y="90"/>
                </a:lnTo>
                <a:lnTo>
                  <a:pt x="113" y="23"/>
                </a:lnTo>
                <a:lnTo>
                  <a:pt x="106" y="0"/>
                </a:lnTo>
                <a:lnTo>
                  <a:pt x="21" y="2"/>
                </a:lnTo>
                <a:lnTo>
                  <a:pt x="0" y="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9" name="Freeform 166" descr="25%"/>
          <p:cNvSpPr>
            <a:spLocks/>
          </p:cNvSpPr>
          <p:nvPr/>
        </p:nvSpPr>
        <p:spPr bwMode="auto">
          <a:xfrm>
            <a:off x="2352647" y="1749183"/>
            <a:ext cx="155481" cy="191900"/>
          </a:xfrm>
          <a:custGeom>
            <a:avLst/>
            <a:gdLst>
              <a:gd name="T0" fmla="*/ 0 w 111"/>
              <a:gd name="T1" fmla="*/ 2147483646 h 137"/>
              <a:gd name="T2" fmla="*/ 0 w 111"/>
              <a:gd name="T3" fmla="*/ 2147483646 h 137"/>
              <a:gd name="T4" fmla="*/ 2147483646 w 111"/>
              <a:gd name="T5" fmla="*/ 0 h 137"/>
              <a:gd name="T6" fmla="*/ 2147483646 w 111"/>
              <a:gd name="T7" fmla="*/ 2147483646 h 137"/>
              <a:gd name="T8" fmla="*/ 2147483646 w 111"/>
              <a:gd name="T9" fmla="*/ 2147483646 h 137"/>
              <a:gd name="T10" fmla="*/ 0 w 111"/>
              <a:gd name="T11" fmla="*/ 2147483646 h 137"/>
              <a:gd name="T12" fmla="*/ 0 w 111"/>
              <a:gd name="T13" fmla="*/ 2147483646 h 1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137"/>
              <a:gd name="T23" fmla="*/ 111 w 111"/>
              <a:gd name="T24" fmla="*/ 137 h 1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137">
                <a:moveTo>
                  <a:pt x="0" y="131"/>
                </a:moveTo>
                <a:lnTo>
                  <a:pt x="0" y="131"/>
                </a:lnTo>
                <a:lnTo>
                  <a:pt x="1" y="0"/>
                </a:lnTo>
                <a:lnTo>
                  <a:pt x="110" y="5"/>
                </a:lnTo>
                <a:lnTo>
                  <a:pt x="107" y="136"/>
                </a:lnTo>
                <a:lnTo>
                  <a:pt x="0" y="131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0" name="Freeform 167"/>
          <p:cNvSpPr>
            <a:spLocks/>
          </p:cNvSpPr>
          <p:nvPr/>
        </p:nvSpPr>
        <p:spPr bwMode="auto">
          <a:xfrm>
            <a:off x="3243515" y="1813617"/>
            <a:ext cx="168088" cy="155481"/>
          </a:xfrm>
          <a:custGeom>
            <a:avLst/>
            <a:gdLst>
              <a:gd name="T0" fmla="*/ 0 w 120"/>
              <a:gd name="T1" fmla="*/ 2147483646 h 111"/>
              <a:gd name="T2" fmla="*/ 0 w 120"/>
              <a:gd name="T3" fmla="*/ 2147483646 h 111"/>
              <a:gd name="T4" fmla="*/ 0 w 120"/>
              <a:gd name="T5" fmla="*/ 0 h 111"/>
              <a:gd name="T6" fmla="*/ 2147483646 w 120"/>
              <a:gd name="T7" fmla="*/ 2147483646 h 111"/>
              <a:gd name="T8" fmla="*/ 2147483646 w 120"/>
              <a:gd name="T9" fmla="*/ 2147483646 h 111"/>
              <a:gd name="T10" fmla="*/ 2147483646 w 120"/>
              <a:gd name="T11" fmla="*/ 2147483646 h 111"/>
              <a:gd name="T12" fmla="*/ 2147483646 w 120"/>
              <a:gd name="T13" fmla="*/ 2147483646 h 111"/>
              <a:gd name="T14" fmla="*/ 0 w 120"/>
              <a:gd name="T15" fmla="*/ 2147483646 h 111"/>
              <a:gd name="T16" fmla="*/ 0 w 120"/>
              <a:gd name="T17" fmla="*/ 2147483646 h 1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0"/>
              <a:gd name="T28" fmla="*/ 0 h 111"/>
              <a:gd name="T29" fmla="*/ 120 w 120"/>
              <a:gd name="T30" fmla="*/ 111 h 11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0" h="111">
                <a:moveTo>
                  <a:pt x="0" y="57"/>
                </a:moveTo>
                <a:lnTo>
                  <a:pt x="0" y="57"/>
                </a:lnTo>
                <a:lnTo>
                  <a:pt x="0" y="0"/>
                </a:lnTo>
                <a:lnTo>
                  <a:pt x="74" y="2"/>
                </a:lnTo>
                <a:lnTo>
                  <a:pt x="102" y="62"/>
                </a:lnTo>
                <a:lnTo>
                  <a:pt x="119" y="107"/>
                </a:lnTo>
                <a:lnTo>
                  <a:pt x="26" y="110"/>
                </a:lnTo>
                <a:lnTo>
                  <a:pt x="0" y="57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1" name="Freeform 168"/>
          <p:cNvSpPr>
            <a:spLocks/>
          </p:cNvSpPr>
          <p:nvPr/>
        </p:nvSpPr>
        <p:spPr bwMode="auto">
          <a:xfrm>
            <a:off x="2950761" y="1457830"/>
            <a:ext cx="180695" cy="142875"/>
          </a:xfrm>
          <a:custGeom>
            <a:avLst/>
            <a:gdLst>
              <a:gd name="T0" fmla="*/ 0 w 129"/>
              <a:gd name="T1" fmla="*/ 2147483646 h 102"/>
              <a:gd name="T2" fmla="*/ 0 w 129"/>
              <a:gd name="T3" fmla="*/ 2147483646 h 102"/>
              <a:gd name="T4" fmla="*/ 2147483646 w 129"/>
              <a:gd name="T5" fmla="*/ 0 h 102"/>
              <a:gd name="T6" fmla="*/ 2147483646 w 129"/>
              <a:gd name="T7" fmla="*/ 0 h 102"/>
              <a:gd name="T8" fmla="*/ 2147483646 w 129"/>
              <a:gd name="T9" fmla="*/ 2147483646 h 102"/>
              <a:gd name="T10" fmla="*/ 2147483646 w 129"/>
              <a:gd name="T11" fmla="*/ 2147483646 h 102"/>
              <a:gd name="T12" fmla="*/ 2147483646 w 129"/>
              <a:gd name="T13" fmla="*/ 2147483646 h 102"/>
              <a:gd name="T14" fmla="*/ 2147483646 w 129"/>
              <a:gd name="T15" fmla="*/ 2147483646 h 102"/>
              <a:gd name="T16" fmla="*/ 0 w 129"/>
              <a:gd name="T17" fmla="*/ 2147483646 h 102"/>
              <a:gd name="T18" fmla="*/ 0 w 129"/>
              <a:gd name="T19" fmla="*/ 2147483646 h 10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9"/>
              <a:gd name="T31" fmla="*/ 0 h 102"/>
              <a:gd name="T32" fmla="*/ 129 w 129"/>
              <a:gd name="T33" fmla="*/ 102 h 10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9" h="102">
                <a:moveTo>
                  <a:pt x="0" y="97"/>
                </a:moveTo>
                <a:lnTo>
                  <a:pt x="0" y="97"/>
                </a:lnTo>
                <a:lnTo>
                  <a:pt x="3" y="0"/>
                </a:lnTo>
                <a:lnTo>
                  <a:pt x="82" y="0"/>
                </a:lnTo>
                <a:lnTo>
                  <a:pt x="81" y="34"/>
                </a:lnTo>
                <a:lnTo>
                  <a:pt x="128" y="37"/>
                </a:lnTo>
                <a:lnTo>
                  <a:pt x="128" y="101"/>
                </a:lnTo>
                <a:lnTo>
                  <a:pt x="81" y="101"/>
                </a:lnTo>
                <a:lnTo>
                  <a:pt x="0" y="97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2" name="Freeform 169" descr="25%"/>
          <p:cNvSpPr>
            <a:spLocks/>
          </p:cNvSpPr>
          <p:nvPr/>
        </p:nvSpPr>
        <p:spPr bwMode="auto">
          <a:xfrm>
            <a:off x="2489919" y="2490171"/>
            <a:ext cx="145676" cy="189100"/>
          </a:xfrm>
          <a:custGeom>
            <a:avLst/>
            <a:gdLst>
              <a:gd name="T0" fmla="*/ 0 w 104"/>
              <a:gd name="T1" fmla="*/ 0 h 135"/>
              <a:gd name="T2" fmla="*/ 0 w 104"/>
              <a:gd name="T3" fmla="*/ 0 h 135"/>
              <a:gd name="T4" fmla="*/ 0 w 104"/>
              <a:gd name="T5" fmla="*/ 2147483646 h 135"/>
              <a:gd name="T6" fmla="*/ 2147483646 w 104"/>
              <a:gd name="T7" fmla="*/ 2147483646 h 135"/>
              <a:gd name="T8" fmla="*/ 2147483646 w 104"/>
              <a:gd name="T9" fmla="*/ 2147483646 h 135"/>
              <a:gd name="T10" fmla="*/ 2147483646 w 104"/>
              <a:gd name="T11" fmla="*/ 2147483646 h 135"/>
              <a:gd name="T12" fmla="*/ 0 w 104"/>
              <a:gd name="T13" fmla="*/ 0 h 135"/>
              <a:gd name="T14" fmla="*/ 0 w 104"/>
              <a:gd name="T15" fmla="*/ 0 h 1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4"/>
              <a:gd name="T25" fmla="*/ 0 h 135"/>
              <a:gd name="T26" fmla="*/ 104 w 104"/>
              <a:gd name="T27" fmla="*/ 135 h 1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4" h="135">
                <a:moveTo>
                  <a:pt x="0" y="0"/>
                </a:moveTo>
                <a:lnTo>
                  <a:pt x="0" y="0"/>
                </a:lnTo>
                <a:lnTo>
                  <a:pt x="0" y="130"/>
                </a:lnTo>
                <a:lnTo>
                  <a:pt x="49" y="132"/>
                </a:lnTo>
                <a:lnTo>
                  <a:pt x="103" y="134"/>
                </a:lnTo>
                <a:lnTo>
                  <a:pt x="103" y="7"/>
                </a:lnTo>
                <a:lnTo>
                  <a:pt x="0" y="0"/>
                </a:lnTo>
              </a:path>
            </a:pathLst>
          </a:custGeom>
          <a:pattFill prst="pct25">
            <a:fgClr>
              <a:srgbClr val="727272"/>
            </a:fgClr>
            <a:bgClr>
              <a:srgbClr val="727272"/>
            </a:bgClr>
          </a:patt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3" name="Freeform 170"/>
          <p:cNvSpPr>
            <a:spLocks/>
          </p:cNvSpPr>
          <p:nvPr/>
        </p:nvSpPr>
        <p:spPr bwMode="auto">
          <a:xfrm>
            <a:off x="2506728" y="1576892"/>
            <a:ext cx="148478" cy="189100"/>
          </a:xfrm>
          <a:custGeom>
            <a:avLst/>
            <a:gdLst>
              <a:gd name="T0" fmla="*/ 0 w 106"/>
              <a:gd name="T1" fmla="*/ 2147483646 h 135"/>
              <a:gd name="T2" fmla="*/ 0 w 106"/>
              <a:gd name="T3" fmla="*/ 2147483646 h 135"/>
              <a:gd name="T4" fmla="*/ 0 w 106"/>
              <a:gd name="T5" fmla="*/ 0 h 135"/>
              <a:gd name="T6" fmla="*/ 2147483646 w 106"/>
              <a:gd name="T7" fmla="*/ 2147483646 h 135"/>
              <a:gd name="T8" fmla="*/ 2147483646 w 106"/>
              <a:gd name="T9" fmla="*/ 2147483646 h 135"/>
              <a:gd name="T10" fmla="*/ 2147483646 w 106"/>
              <a:gd name="T11" fmla="*/ 2147483646 h 135"/>
              <a:gd name="T12" fmla="*/ 0 w 106"/>
              <a:gd name="T13" fmla="*/ 2147483646 h 135"/>
              <a:gd name="T14" fmla="*/ 0 w 106"/>
              <a:gd name="T15" fmla="*/ 2147483646 h 1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6"/>
              <a:gd name="T25" fmla="*/ 0 h 135"/>
              <a:gd name="T26" fmla="*/ 106 w 106"/>
              <a:gd name="T27" fmla="*/ 135 h 1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6" h="135">
                <a:moveTo>
                  <a:pt x="0" y="128"/>
                </a:moveTo>
                <a:lnTo>
                  <a:pt x="0" y="128"/>
                </a:lnTo>
                <a:lnTo>
                  <a:pt x="0" y="0"/>
                </a:lnTo>
                <a:lnTo>
                  <a:pt x="105" y="2"/>
                </a:lnTo>
                <a:lnTo>
                  <a:pt x="105" y="73"/>
                </a:lnTo>
                <a:lnTo>
                  <a:pt x="103" y="134"/>
                </a:lnTo>
                <a:lnTo>
                  <a:pt x="0" y="12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4" name="Freeform 171"/>
          <p:cNvSpPr>
            <a:spLocks/>
          </p:cNvSpPr>
          <p:nvPr/>
        </p:nvSpPr>
        <p:spPr bwMode="auto">
          <a:xfrm>
            <a:off x="2788276" y="2137186"/>
            <a:ext cx="155482" cy="187699"/>
          </a:xfrm>
          <a:custGeom>
            <a:avLst/>
            <a:gdLst>
              <a:gd name="T0" fmla="*/ 0 w 111"/>
              <a:gd name="T1" fmla="*/ 2147483646 h 134"/>
              <a:gd name="T2" fmla="*/ 0 w 111"/>
              <a:gd name="T3" fmla="*/ 2147483646 h 134"/>
              <a:gd name="T4" fmla="*/ 2147483646 w 111"/>
              <a:gd name="T5" fmla="*/ 0 h 134"/>
              <a:gd name="T6" fmla="*/ 2147483646 w 111"/>
              <a:gd name="T7" fmla="*/ 2147483646 h 134"/>
              <a:gd name="T8" fmla="*/ 2147483646 w 111"/>
              <a:gd name="T9" fmla="*/ 2147483646 h 134"/>
              <a:gd name="T10" fmla="*/ 0 w 111"/>
              <a:gd name="T11" fmla="*/ 2147483646 h 134"/>
              <a:gd name="T12" fmla="*/ 0 w 111"/>
              <a:gd name="T13" fmla="*/ 2147483646 h 1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"/>
              <a:gd name="T22" fmla="*/ 0 h 134"/>
              <a:gd name="T23" fmla="*/ 111 w 111"/>
              <a:gd name="T24" fmla="*/ 134 h 1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" h="134">
                <a:moveTo>
                  <a:pt x="0" y="130"/>
                </a:moveTo>
                <a:lnTo>
                  <a:pt x="0" y="130"/>
                </a:lnTo>
                <a:lnTo>
                  <a:pt x="2" y="0"/>
                </a:lnTo>
                <a:lnTo>
                  <a:pt x="110" y="2"/>
                </a:lnTo>
                <a:lnTo>
                  <a:pt x="108" y="133"/>
                </a:lnTo>
                <a:lnTo>
                  <a:pt x="0" y="13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5" name="Freeform 172"/>
          <p:cNvSpPr>
            <a:spLocks/>
          </p:cNvSpPr>
          <p:nvPr/>
        </p:nvSpPr>
        <p:spPr bwMode="auto">
          <a:xfrm>
            <a:off x="3328959" y="2424337"/>
            <a:ext cx="85445" cy="22412"/>
          </a:xfrm>
          <a:custGeom>
            <a:avLst/>
            <a:gdLst>
              <a:gd name="T0" fmla="*/ 0 w 61"/>
              <a:gd name="T1" fmla="*/ 0 h 16"/>
              <a:gd name="T2" fmla="*/ 2147483646 w 61"/>
              <a:gd name="T3" fmla="*/ 0 h 16"/>
              <a:gd name="T4" fmla="*/ 2147483646 w 61"/>
              <a:gd name="T5" fmla="*/ 2147483646 h 16"/>
              <a:gd name="T6" fmla="*/ 2147483646 w 61"/>
              <a:gd name="T7" fmla="*/ 2147483646 h 16"/>
              <a:gd name="T8" fmla="*/ 0 60000 65536"/>
              <a:gd name="T9" fmla="*/ 0 60000 65536"/>
              <a:gd name="T10" fmla="*/ 0 60000 65536"/>
              <a:gd name="T11" fmla="*/ 0 60000 65536"/>
              <a:gd name="T12" fmla="*/ 0 w 61"/>
              <a:gd name="T13" fmla="*/ 0 h 16"/>
              <a:gd name="T14" fmla="*/ 61 w 61"/>
              <a:gd name="T15" fmla="*/ 16 h 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" h="16">
                <a:moveTo>
                  <a:pt x="0" y="0"/>
                </a:moveTo>
                <a:lnTo>
                  <a:pt x="30" y="0"/>
                </a:lnTo>
                <a:lnTo>
                  <a:pt x="30" y="15"/>
                </a:lnTo>
                <a:lnTo>
                  <a:pt x="60" y="1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6" name="Line 173"/>
          <p:cNvSpPr>
            <a:spLocks noChangeShapeType="1"/>
          </p:cNvSpPr>
          <p:nvPr/>
        </p:nvSpPr>
        <p:spPr bwMode="auto">
          <a:xfrm>
            <a:off x="3349971" y="2549002"/>
            <a:ext cx="84044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7" name="Line 174"/>
          <p:cNvSpPr>
            <a:spLocks noChangeShapeType="1"/>
          </p:cNvSpPr>
          <p:nvPr/>
        </p:nvSpPr>
        <p:spPr bwMode="auto">
          <a:xfrm>
            <a:off x="3349971" y="2672267"/>
            <a:ext cx="6303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" name="Line 175"/>
          <p:cNvSpPr>
            <a:spLocks noChangeShapeType="1"/>
          </p:cNvSpPr>
          <p:nvPr/>
        </p:nvSpPr>
        <p:spPr bwMode="auto">
          <a:xfrm flipV="1">
            <a:off x="1213849" y="2092363"/>
            <a:ext cx="788614" cy="848846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9" name="Line 176"/>
          <p:cNvSpPr>
            <a:spLocks noChangeShapeType="1"/>
          </p:cNvSpPr>
          <p:nvPr/>
        </p:nvSpPr>
        <p:spPr bwMode="auto">
          <a:xfrm flipV="1">
            <a:off x="1649478" y="2651257"/>
            <a:ext cx="331974" cy="331974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0" name="Line 177"/>
          <p:cNvSpPr>
            <a:spLocks noChangeShapeType="1"/>
          </p:cNvSpPr>
          <p:nvPr/>
        </p:nvSpPr>
        <p:spPr bwMode="auto">
          <a:xfrm flipH="1" flipV="1">
            <a:off x="2770067" y="2651256"/>
            <a:ext cx="165287" cy="373996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1" name="Line 178"/>
          <p:cNvSpPr>
            <a:spLocks noChangeShapeType="1"/>
          </p:cNvSpPr>
          <p:nvPr/>
        </p:nvSpPr>
        <p:spPr bwMode="auto">
          <a:xfrm flipV="1">
            <a:off x="2334437" y="1058620"/>
            <a:ext cx="1120588" cy="682159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2" name="Line 179"/>
          <p:cNvSpPr>
            <a:spLocks noChangeShapeType="1"/>
          </p:cNvSpPr>
          <p:nvPr/>
        </p:nvSpPr>
        <p:spPr bwMode="auto">
          <a:xfrm flipV="1">
            <a:off x="2645400" y="1368183"/>
            <a:ext cx="829235" cy="331974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3" name="Line 180"/>
          <p:cNvSpPr>
            <a:spLocks noChangeShapeType="1"/>
          </p:cNvSpPr>
          <p:nvPr/>
        </p:nvSpPr>
        <p:spPr bwMode="auto">
          <a:xfrm flipV="1">
            <a:off x="2810687" y="1450826"/>
            <a:ext cx="663949" cy="249331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4" name="Line 181"/>
          <p:cNvSpPr>
            <a:spLocks noChangeShapeType="1"/>
          </p:cNvSpPr>
          <p:nvPr/>
        </p:nvSpPr>
        <p:spPr bwMode="auto">
          <a:xfrm flipV="1">
            <a:off x="3079628" y="1638524"/>
            <a:ext cx="375397" cy="123265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5" name="Line 182"/>
          <p:cNvSpPr>
            <a:spLocks noChangeShapeType="1"/>
          </p:cNvSpPr>
          <p:nvPr/>
        </p:nvSpPr>
        <p:spPr bwMode="auto">
          <a:xfrm>
            <a:off x="3121651" y="1927076"/>
            <a:ext cx="312364" cy="145676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6" name="Line 183"/>
          <p:cNvSpPr>
            <a:spLocks noChangeShapeType="1"/>
          </p:cNvSpPr>
          <p:nvPr/>
        </p:nvSpPr>
        <p:spPr bwMode="auto">
          <a:xfrm>
            <a:off x="2791077" y="2114774"/>
            <a:ext cx="621926" cy="205909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7" name="Line 184"/>
          <p:cNvSpPr>
            <a:spLocks noChangeShapeType="1"/>
          </p:cNvSpPr>
          <p:nvPr/>
        </p:nvSpPr>
        <p:spPr bwMode="auto">
          <a:xfrm flipV="1">
            <a:off x="4429937" y="726646"/>
            <a:ext cx="1036544" cy="351584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8" name="Line 185"/>
          <p:cNvSpPr>
            <a:spLocks noChangeShapeType="1"/>
          </p:cNvSpPr>
          <p:nvPr/>
        </p:nvSpPr>
        <p:spPr bwMode="auto">
          <a:xfrm flipV="1">
            <a:off x="4635846" y="830301"/>
            <a:ext cx="830636" cy="247930"/>
          </a:xfrm>
          <a:prstGeom prst="line">
            <a:avLst/>
          </a:prstGeom>
          <a:noFill/>
          <a:ln w="19050">
            <a:solidFill>
              <a:srgbClr val="4B4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4699217" y="3519807"/>
            <a:ext cx="465701" cy="3893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4675361" y="4507228"/>
            <a:ext cx="439645" cy="38240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6987680" y="1638524"/>
            <a:ext cx="378198" cy="3459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3273549" y="3235363"/>
            <a:ext cx="740370" cy="62332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>
            <a:off x="1974510" y="3275984"/>
            <a:ext cx="328912" cy="661146"/>
          </a:xfrm>
          <a:prstGeom prst="moon">
            <a:avLst>
              <a:gd name="adj" fmla="val 4692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2580967" y="4426507"/>
            <a:ext cx="615550" cy="541664"/>
          </a:xfrm>
          <a:prstGeom prst="smileyFac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1" name="Picture 2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59" y="621590"/>
            <a:ext cx="3519442" cy="563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522" y="-248194"/>
            <a:ext cx="8361478" cy="4700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63" y="117564"/>
            <a:ext cx="4951914" cy="3301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931" y="4599757"/>
            <a:ext cx="3842657" cy="2161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29" y="3437587"/>
            <a:ext cx="4558181" cy="342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29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Got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College president signed ACUPCC in 2011 with Second Nature</a:t>
            </a:r>
          </a:p>
          <a:p>
            <a:r>
              <a:rPr lang="en-US" dirty="0"/>
              <a:t>Sustainability office created in 2012</a:t>
            </a:r>
          </a:p>
          <a:p>
            <a:r>
              <a:rPr lang="en-US" dirty="0"/>
              <a:t>Climate Commitment signed 2014 with Second Nature</a:t>
            </a:r>
          </a:p>
          <a:p>
            <a:pPr lvl="1"/>
            <a:r>
              <a:rPr lang="en-US" dirty="0"/>
              <a:t>Combination of carbon and resilience commitment</a:t>
            </a:r>
          </a:p>
          <a:p>
            <a:r>
              <a:rPr lang="en-US" dirty="0"/>
              <a:t>Sustainability &amp; Climate Action Plan created in 2015, revised in 2019 </a:t>
            </a:r>
          </a:p>
        </p:txBody>
      </p:sp>
      <p:pic>
        <p:nvPicPr>
          <p:cNvPr id="2050" name="Picture 2" descr="http://secondnature.org/wp-content/uploads/SecondNature_Climate_Oran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67" y="4273280"/>
            <a:ext cx="2613569" cy="232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84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123856-42BD-4668-ADC9-749EEF21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71" t="23161" r="-158" b="6227"/>
          <a:stretch/>
        </p:blipFill>
        <p:spPr>
          <a:xfrm>
            <a:off x="454459" y="1084521"/>
            <a:ext cx="10858583" cy="5040836"/>
          </a:xfrm>
          <a:prstGeom prst="rect">
            <a:avLst/>
          </a:prstGeom>
        </p:spPr>
      </p:pic>
      <p:sp>
        <p:nvSpPr>
          <p:cNvPr id="5" name="Sun 4">
            <a:extLst>
              <a:ext uri="{FF2B5EF4-FFF2-40B4-BE49-F238E27FC236}">
                <a16:creationId xmlns:a16="http://schemas.microsoft.com/office/drawing/2014/main" id="{93CF5C89-D663-48DA-8B12-F453253A8384}"/>
              </a:ext>
            </a:extLst>
          </p:cNvPr>
          <p:cNvSpPr/>
          <p:nvPr/>
        </p:nvSpPr>
        <p:spPr>
          <a:xfrm>
            <a:off x="5677785" y="2963826"/>
            <a:ext cx="584791" cy="65390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BFCBA2-999E-49EC-8781-09609094E95A}"/>
              </a:ext>
            </a:extLst>
          </p:cNvPr>
          <p:cNvSpPr txBox="1"/>
          <p:nvPr/>
        </p:nvSpPr>
        <p:spPr>
          <a:xfrm>
            <a:off x="1010093" y="159488"/>
            <a:ext cx="9888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Climate Commitment- Carbon and Resiliency</a:t>
            </a:r>
          </a:p>
        </p:txBody>
      </p:sp>
    </p:spTree>
    <p:extLst>
      <p:ext uri="{BB962C8B-B14F-4D97-AF65-F5344CB8AC3E}">
        <p14:creationId xmlns:p14="http://schemas.microsoft.com/office/powerpoint/2010/main" val="1528144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1872" y="94593"/>
            <a:ext cx="9692640" cy="945088"/>
          </a:xfrm>
        </p:spPr>
        <p:txBody>
          <a:bodyPr>
            <a:normAutofit/>
          </a:bodyPr>
          <a:lstStyle/>
          <a:p>
            <a:r>
              <a:rPr lang="en-US" dirty="0"/>
              <a:t>Resiliency Committee Invite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6068" y="1744718"/>
            <a:ext cx="5394422" cy="466612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December 2017 invites to 3 campus communities and Kearney Center:</a:t>
            </a:r>
          </a:p>
          <a:p>
            <a:pPr lvl="1"/>
            <a:r>
              <a:rPr lang="en-US" dirty="0"/>
              <a:t>Emergency Management office</a:t>
            </a:r>
          </a:p>
          <a:p>
            <a:pPr lvl="1"/>
            <a:r>
              <a:rPr lang="en-US" dirty="0"/>
              <a:t>City Planners</a:t>
            </a:r>
          </a:p>
          <a:p>
            <a:pPr lvl="1"/>
            <a:r>
              <a:rPr lang="en-US" dirty="0"/>
              <a:t>Health Department</a:t>
            </a:r>
          </a:p>
          <a:p>
            <a:pPr lvl="1"/>
            <a:r>
              <a:rPr lang="en-US" dirty="0"/>
              <a:t>UNL Extension office</a:t>
            </a:r>
          </a:p>
          <a:p>
            <a:pPr lvl="1"/>
            <a:r>
              <a:rPr lang="en-US" dirty="0"/>
              <a:t>Parks and Recreation Director</a:t>
            </a:r>
          </a:p>
          <a:p>
            <a:pPr lvl="1"/>
            <a:r>
              <a:rPr lang="en-US" dirty="0"/>
              <a:t>Renewable Energy Company</a:t>
            </a:r>
          </a:p>
          <a:p>
            <a:pPr lvl="1"/>
            <a:r>
              <a:rPr lang="en-US" dirty="0"/>
              <a:t>Economic Development office</a:t>
            </a:r>
          </a:p>
          <a:p>
            <a:pPr lvl="1"/>
            <a:r>
              <a:rPr lang="en-US" dirty="0"/>
              <a:t>Utilities office</a:t>
            </a:r>
          </a:p>
          <a:p>
            <a:r>
              <a:rPr lang="en-US" b="1" dirty="0"/>
              <a:t>Involved with previous city-wide committees- transportation planning </a:t>
            </a:r>
          </a:p>
          <a:p>
            <a:r>
              <a:rPr lang="en-US" b="1" dirty="0"/>
              <a:t>Personnel invite in advance</a:t>
            </a:r>
          </a:p>
          <a:p>
            <a:pPr lvl="1"/>
            <a:r>
              <a:rPr lang="en-US" dirty="0"/>
              <a:t>ClimateNexus.org affects in Nebraska</a:t>
            </a:r>
          </a:p>
          <a:p>
            <a:pPr lvl="1"/>
            <a:r>
              <a:rPr lang="en-US" dirty="0"/>
              <a:t>Proactive in protecting resources and reduce risk in our communities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978" y="1744718"/>
            <a:ext cx="5669043" cy="37816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89559" y="5599271"/>
            <a:ext cx="2275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 by Lauren Farris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75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Campus/Community Resiliency Assessment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61871" y="1828801"/>
            <a:ext cx="4758451" cy="452995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Sent out assessment in advance</a:t>
            </a:r>
          </a:p>
          <a:p>
            <a:pPr lvl="1"/>
            <a:r>
              <a:rPr lang="en-US" dirty="0"/>
              <a:t>Nature Conservancy</a:t>
            </a:r>
          </a:p>
          <a:p>
            <a:pPr lvl="1"/>
            <a:r>
              <a:rPr lang="en-US" dirty="0"/>
              <a:t>Community Resilience Building tool</a:t>
            </a:r>
          </a:p>
          <a:p>
            <a:r>
              <a:rPr lang="en-US" b="1" dirty="0"/>
              <a:t>Top strengths </a:t>
            </a:r>
            <a:r>
              <a:rPr lang="en-US" dirty="0"/>
              <a:t>(total of 10)</a:t>
            </a:r>
          </a:p>
          <a:p>
            <a:pPr lvl="1"/>
            <a:r>
              <a:rPr lang="en-US" dirty="0"/>
              <a:t>Agricultural aquifers/food</a:t>
            </a:r>
          </a:p>
          <a:p>
            <a:pPr lvl="1"/>
            <a:r>
              <a:rPr lang="en-US" dirty="0"/>
              <a:t>Low Unemployment</a:t>
            </a:r>
          </a:p>
          <a:p>
            <a:pPr lvl="1"/>
            <a:r>
              <a:rPr lang="en-US" dirty="0"/>
              <a:t>Infrastructure (roads, electrical grid)</a:t>
            </a:r>
          </a:p>
          <a:p>
            <a:pPr lvl="1"/>
            <a:r>
              <a:rPr lang="en-US" dirty="0"/>
              <a:t>Educational opportunities</a:t>
            </a:r>
          </a:p>
          <a:p>
            <a:pPr lvl="1"/>
            <a:r>
              <a:rPr lang="en-US" dirty="0"/>
              <a:t>Hazard mitigation warning systems</a:t>
            </a:r>
          </a:p>
          <a:p>
            <a:r>
              <a:rPr lang="en-US" b="1" dirty="0"/>
              <a:t>Climate change vulnerabilities</a:t>
            </a:r>
          </a:p>
          <a:p>
            <a:pPr lvl="1"/>
            <a:r>
              <a:rPr lang="en-US" dirty="0"/>
              <a:t>Severe storms</a:t>
            </a:r>
          </a:p>
          <a:p>
            <a:pPr lvl="1"/>
            <a:r>
              <a:rPr lang="en-US" dirty="0"/>
              <a:t>Extreme temperatures</a:t>
            </a:r>
          </a:p>
          <a:p>
            <a:pPr lvl="1"/>
            <a:r>
              <a:rPr lang="en-US" dirty="0"/>
              <a:t>Drought</a:t>
            </a:r>
          </a:p>
          <a:p>
            <a:pPr lvl="1"/>
            <a:r>
              <a:rPr lang="en-US" dirty="0"/>
              <a:t>Water Insecurity</a:t>
            </a:r>
          </a:p>
          <a:p>
            <a:pPr lvl="1"/>
            <a:r>
              <a:rPr lang="en-US" dirty="0"/>
              <a:t>Invasive Species</a:t>
            </a:r>
          </a:p>
          <a:p>
            <a:pPr marL="274320" lvl="1" indent="0">
              <a:buNone/>
            </a:pPr>
            <a:endParaRPr lang="en-US" b="1" dirty="0"/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65" y="1691322"/>
            <a:ext cx="4514850" cy="2533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595" y="4306614"/>
            <a:ext cx="3685190" cy="245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39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0"/>
            <a:ext cx="9692640" cy="766412"/>
          </a:xfrm>
        </p:spPr>
        <p:txBody>
          <a:bodyPr/>
          <a:lstStyle/>
          <a:p>
            <a:r>
              <a:rPr lang="en-US" dirty="0"/>
              <a:t>Initial Resilience Indicators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851338"/>
            <a:ext cx="5156008" cy="53287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100" b="1" dirty="0"/>
              <a:t>1. Social equity and governance</a:t>
            </a:r>
            <a:endParaRPr lang="en-US" sz="21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Vulnerable populations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Income Disparity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Climate Change Education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100" b="1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/>
              <a:t>2. Health and Wellness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Nutritional Education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Access to Affordable Health Care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Mental Health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1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/>
              <a:t>3. Ecosystem Services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Access to outdoor recreation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Biodiversity loss/conservation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Water quality/pesticides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100" b="1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/>
              <a:t>4. Infrastructure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Access to Multi-modal transportation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Communication/emergency  planning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Energy efficiency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1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/>
              <a:t>5. Economic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Tax incentives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Renewable energy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Financial self-sufficiency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192" y="851338"/>
            <a:ext cx="4742897" cy="2972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880" y="3908479"/>
            <a:ext cx="4036839" cy="26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23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Campus/Community Resilience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Existing committees and partnerships</a:t>
            </a:r>
          </a:p>
          <a:p>
            <a:r>
              <a:rPr lang="en-US" dirty="0"/>
              <a:t>Climate and severe weather connected to agriculture and tourism</a:t>
            </a:r>
          </a:p>
          <a:p>
            <a:r>
              <a:rPr lang="en-US" dirty="0"/>
              <a:t>Low numbers of staff in Planning and Emergency Management</a:t>
            </a:r>
          </a:p>
          <a:p>
            <a:pPr lvl="1"/>
            <a:r>
              <a:rPr lang="en-US" dirty="0"/>
              <a:t>Make majority of the decisions</a:t>
            </a:r>
          </a:p>
          <a:p>
            <a:pPr lvl="1"/>
            <a:r>
              <a:rPr lang="en-US" dirty="0"/>
              <a:t>Strong sense of community</a:t>
            </a:r>
          </a:p>
          <a:p>
            <a:r>
              <a:rPr lang="en-US" dirty="0"/>
              <a:t>Open space for large scale renewable energy projects</a:t>
            </a:r>
          </a:p>
          <a:p>
            <a:r>
              <a:rPr lang="en-US" dirty="0"/>
              <a:t>Lack of public transportation </a:t>
            </a:r>
          </a:p>
          <a:p>
            <a:r>
              <a:rPr lang="en-US" dirty="0"/>
              <a:t>Focus on education and awareness of health/social justice</a:t>
            </a:r>
          </a:p>
          <a:p>
            <a:r>
              <a:rPr lang="en-US" dirty="0"/>
              <a:t>Strong Partnerships </a:t>
            </a:r>
          </a:p>
          <a:p>
            <a:r>
              <a:rPr lang="en-US" dirty="0"/>
              <a:t>Resiliency is unique to your community and partnerships </a:t>
            </a:r>
          </a:p>
        </p:txBody>
      </p:sp>
    </p:spTree>
    <p:extLst>
      <p:ext uri="{BB962C8B-B14F-4D97-AF65-F5344CB8AC3E}">
        <p14:creationId xmlns:p14="http://schemas.microsoft.com/office/powerpoint/2010/main" val="3730028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iew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3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92D0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2094</TotalTime>
  <Words>529</Words>
  <Application>Microsoft Office PowerPoint</Application>
  <PresentationFormat>Widescreen</PresentationFormat>
  <Paragraphs>143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Century Schoolbook</vt:lpstr>
      <vt:lpstr>Courier New</vt:lpstr>
      <vt:lpstr>Helvetica</vt:lpstr>
      <vt:lpstr>Monotype Sorts</vt:lpstr>
      <vt:lpstr>Times New Roman</vt:lpstr>
      <vt:lpstr>Wingdings 2</vt:lpstr>
      <vt:lpstr>Office Theme</vt:lpstr>
      <vt:lpstr>View</vt:lpstr>
      <vt:lpstr>1_Office Theme</vt:lpstr>
      <vt:lpstr>Rural Resiliency Assessments and Unnatural Disasters</vt:lpstr>
      <vt:lpstr>PowerPoint Presentation</vt:lpstr>
      <vt:lpstr>PowerPoint Presentation</vt:lpstr>
      <vt:lpstr>How We Got Started</vt:lpstr>
      <vt:lpstr>PowerPoint Presentation</vt:lpstr>
      <vt:lpstr>Resiliency Committee Invite</vt:lpstr>
      <vt:lpstr>Campus/Community Resiliency Assessment </vt:lpstr>
      <vt:lpstr>Initial Resilience Indicators</vt:lpstr>
      <vt:lpstr>Rural Campus/Community Resilience Assessment</vt:lpstr>
      <vt:lpstr>Central Community College Resiliency Committee</vt:lpstr>
      <vt:lpstr>Initial Opportunities and Key Outcomes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Resiliency Planning at Central Community College</dc:title>
  <dc:creator>Benjamin Newton</dc:creator>
  <cp:lastModifiedBy>Benjamin Newton</cp:lastModifiedBy>
  <cp:revision>38</cp:revision>
  <dcterms:created xsi:type="dcterms:W3CDTF">2019-02-04T20:07:23Z</dcterms:created>
  <dcterms:modified xsi:type="dcterms:W3CDTF">2020-10-27T19:23:29Z</dcterms:modified>
</cp:coreProperties>
</file>