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  <p:sldMasterId id="2147483668" r:id="rId2"/>
  </p:sldMasterIdLst>
  <p:notesMasterIdLst>
    <p:notesMasterId r:id="rId10"/>
  </p:notesMasterIdLst>
  <p:sldIdLst>
    <p:sldId id="256" r:id="rId3"/>
    <p:sldId id="259" r:id="rId4"/>
    <p:sldId id="277" r:id="rId5"/>
    <p:sldId id="279" r:id="rId6"/>
    <p:sldId id="280" r:id="rId7"/>
    <p:sldId id="281" r:id="rId8"/>
    <p:sldId id="28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786"/>
    <a:srgbClr val="173647"/>
    <a:srgbClr val="176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59"/>
    <p:restoredTop sz="94675"/>
  </p:normalViewPr>
  <p:slideViewPr>
    <p:cSldViewPr snapToGrid="0" snapToObjects="1">
      <p:cViewPr varScale="1">
        <p:scale>
          <a:sx n="58" d="100"/>
          <a:sy n="58" d="100"/>
        </p:scale>
        <p:origin x="208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6962F-7E0C-C645-AD81-ED493DFF7F42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C4D4F-7EA5-544F-90C9-CFD152DEF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17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173647">
                <a:alpha val="3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86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173647">
                <a:alpha val="72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647">
                <a:alpha val="70000"/>
              </a:srgbClr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007786">
                <a:alpha val="69804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647">
                <a:alpha val="6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173647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rgbClr val="173647">
                <a:alpha val="84706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rgbClr val="00778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890" y="6398922"/>
            <a:ext cx="1665406" cy="365125"/>
          </a:xfrm>
        </p:spPr>
        <p:txBody>
          <a:bodyPr/>
          <a:lstStyle>
            <a:lvl1pPr>
              <a:defRPr sz="1000">
                <a:solidFill>
                  <a:srgbClr val="173647"/>
                </a:solidFill>
              </a:defRPr>
            </a:lvl1pPr>
          </a:lstStyle>
          <a:p>
            <a:r>
              <a:rPr lang="en-US" dirty="0" err="1"/>
              <a:t>www.secondnature.org</a:t>
            </a:r>
            <a:r>
              <a:rPr lang="en-US" dirty="0"/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1D2A2DF-FD5B-0945-A1AB-C1C190CEE9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0717" y="5670025"/>
            <a:ext cx="2032867" cy="7426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rgbClr val="00778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www.secondnature.org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rgbClr val="173647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rgbClr val="00778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www.secondnature.org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00778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www.secondnature.org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rgbClr val="173647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00778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www.secondnature.org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00778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www.secondnature.org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www.secondnature.org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www.secondnature.org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8CC8C-1420-9C4B-AF8C-7A76B4C5A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D686E5-27C7-394B-8B40-E31AE163F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89F21-F4F6-5A4A-95ED-E2186C2E2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2A524-0D38-6942-A6CF-9C6112F1BEFC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9362A-9FA3-A943-9068-6F3CFDAE3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C5A4B-5C89-604D-B760-43CFE07AF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1FC5FA-F21D-FD49-ABA2-E6E50A53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74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259C9-0FE1-4845-BA9F-BEB8644FD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E6CE2-3FBB-2B4B-B701-1790259DA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90A05-7BAA-B24C-B1A1-D45B7876A5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2A524-0D38-6942-A6CF-9C6112F1BEFC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DA02D-55B7-1848-BB58-6CE5804C5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4F69E-97AC-5B45-ADB0-677314DEB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1FC5FA-F21D-FD49-ABA2-E6E50A53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87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B6F0B-8891-EC4A-B20F-F87BD7A59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376E5D-3A01-C142-9CE0-908DA9513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A5CDA-60AA-6349-B167-796449DFB1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2A524-0D38-6942-A6CF-9C6112F1BEFC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E9A30-23E6-3B40-A1E6-366ECF8AC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71BA1-E32F-474B-B943-52BE313B0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1FC5FA-F21D-FD49-ABA2-E6E50A53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3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www.secondnature.org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BBE6F-618C-6C4B-91A4-53632457C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E7399-7BD7-8A4B-B9D2-6324E393C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4A66EA-5FA6-2449-AD5D-79A018A70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649F68-EA0E-4848-9F79-E0D783575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2A524-0D38-6942-A6CF-9C6112F1BEFC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65E0B-8ED0-F84B-85F5-849B86C3A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E5E864-CFA7-ED4E-A39F-145863E59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1FC5FA-F21D-FD49-ABA2-E6E50A53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57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389C5-85DA-5F42-8EA4-64CFDFABC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6065B-7478-6F46-8D0A-6C54CFE63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45A78A-B19A-2C46-BC94-FC8C4F4B0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795255-B0FB-2347-B077-713BA11789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3DB24C-3F62-084B-A40E-C8CBA363E9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031132-20FF-4849-8F6C-3D5044A8F5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2A524-0D38-6942-A6CF-9C6112F1BEFC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6E1D38-0559-624F-B5EE-653BE58A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C62ED2-BE50-BA40-A41E-85C5C184A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1FC5FA-F21D-FD49-ABA2-E6E50A53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37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46D7D-442F-884C-8F49-81D4E2F35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764A50-D057-A849-ACD6-33B9AC6767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2A524-0D38-6942-A6CF-9C6112F1BEFC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C4E980-3828-5C40-AD37-B07F48054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E34FE-6993-5441-A17F-7FC5D9B11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1FC5FA-F21D-FD49-ABA2-E6E50A53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66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888036-D4AE-2E49-BD77-18B0E1015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2A524-0D38-6942-A6CF-9C6112F1BEFC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2F70EB-3DAF-9C41-B8EF-C80732A48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55479-8774-B64A-8FE7-01BB65738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1FC5FA-F21D-FD49-ABA2-E6E50A53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770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DF42B-381D-B94F-A697-F48DC228C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3FF02-4CAE-7F4E-B2E3-0E7565B34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5207C7-7834-E444-8BBD-B0979267A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8624-3653-7F48-A52E-FC33C2C588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2A524-0D38-6942-A6CF-9C6112F1BEFC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755BD-CE6E-0E41-8F7C-1A8CA9049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EA4BA3-840A-134D-81C8-DE7669EC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1FC5FA-F21D-FD49-ABA2-E6E50A53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525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801F4-7A1F-0D4F-9ECD-31BEACCF1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95720B-B5B1-1A4F-B0CC-E00062D549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3D5C12-FD16-A649-8E0E-569DFCB40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3A2ABE-5EED-3147-9D57-2F664E37D1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2A524-0D38-6942-A6CF-9C6112F1BEFC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66C122-2F76-0446-86AD-B20D94F14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9993B8-C154-4445-B6D5-E8F3A3E06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1FC5FA-F21D-FD49-ABA2-E6E50A53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772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9148F-2ADB-BC4E-8B66-263ED6E2B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004DA9-674A-4C4A-A4DE-83F12E0FB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AD602-9185-D44D-A08E-EA9590AF6A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2A524-0D38-6942-A6CF-9C6112F1BEFC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FAD17-064D-944D-A326-6DB7A2F5F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3FE46-C5AA-2344-BCA3-2F544FBFF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1FC5FA-F21D-FD49-ABA2-E6E50A53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442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F3A1D5-DD0D-AD47-9152-3F8D0E7EBF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6A8799-413F-0C4D-97BA-AD38F1F12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4FA67-4645-BE48-977B-51B7AED410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2A524-0D38-6942-A6CF-9C6112F1BEFC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F4D75-99D6-B048-AA5F-E8B23EBEC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7B60C-7EA9-5F41-8438-AAD3BF726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1FC5FA-F21D-FD49-ABA2-E6E50A53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15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650037"/>
            <a:ext cx="8596668" cy="1826581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3728513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rgbClr val="00778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www.secondnature.org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9002" y="1683026"/>
            <a:ext cx="4162511" cy="43583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557" y="1683027"/>
            <a:ext cx="4357447" cy="43583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www.secondnature.org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003" y="1630017"/>
            <a:ext cx="4228771" cy="530966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003" y="2160983"/>
            <a:ext cx="4228771" cy="388037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6314" y="1630017"/>
            <a:ext cx="4301674" cy="530966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6314" y="2160983"/>
            <a:ext cx="4317688" cy="388037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www.secondnature.org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002" y="212034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www.secondnature.org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www.secondnature.org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www.secondnature.org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www.secondnature.org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173647">
                <a:alpha val="3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86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173647">
                <a:alpha val="72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647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007786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647">
                <a:alpha val="6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173647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rgbClr val="173647">
                <a:alpha val="8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002" y="198967"/>
            <a:ext cx="8768986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002" y="1727201"/>
            <a:ext cx="8785000" cy="4314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9002" y="6438678"/>
            <a:ext cx="1777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1736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www.secondnature.org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245" y="641282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0C1C180-5C16-EB4D-B151-B9F58456D1AC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9930717" y="5670025"/>
            <a:ext cx="2032867" cy="7426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rgbClr val="17364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rgbClr val="00778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rgbClr val="00778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rgbClr val="00778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rgbClr val="00778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94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E9C48-D486-1947-9C7E-06C281867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9388" y="634132"/>
            <a:ext cx="6703955" cy="2603036"/>
          </a:xfrm>
        </p:spPr>
        <p:txBody>
          <a:bodyPr/>
          <a:lstStyle/>
          <a:p>
            <a:pPr algn="ctr"/>
            <a:r>
              <a:rPr lang="en-US" sz="4000" dirty="0"/>
              <a:t>Second Nature’s Resilience Commitment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C9308E-05B3-B04E-9954-3A6613E697EB}"/>
              </a:ext>
            </a:extLst>
          </p:cNvPr>
          <p:cNvSpPr txBox="1">
            <a:spLocks/>
          </p:cNvSpPr>
          <p:nvPr/>
        </p:nvSpPr>
        <p:spPr>
          <a:xfrm>
            <a:off x="992189" y="4228832"/>
            <a:ext cx="8458354" cy="43141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rgbClr val="0077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n-US" sz="2400" dirty="0"/>
              <a:t>Tim Carter, President</a:t>
            </a:r>
          </a:p>
          <a:p>
            <a:pPr algn="ctr" fontAlgn="base"/>
            <a:r>
              <a:rPr lang="en-US" sz="2400" dirty="0" err="1"/>
              <a:t>tcarter@secondnature.org</a:t>
            </a:r>
            <a:endParaRPr lang="en-US" sz="2200" dirty="0"/>
          </a:p>
          <a:p>
            <a:pPr algn="ctr" fontAlgn="base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90779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9EC96-679D-8E45-8DDA-4B0F0A2D3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02" y="418889"/>
            <a:ext cx="10344902" cy="1320800"/>
          </a:xfrm>
        </p:spPr>
        <p:txBody>
          <a:bodyPr>
            <a:normAutofit/>
          </a:bodyPr>
          <a:lstStyle/>
          <a:p>
            <a:r>
              <a:rPr lang="en-US" dirty="0"/>
              <a:t>Climate Resilience</a:t>
            </a:r>
            <a:endParaRPr lang="en-US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1E22A-E1C4-B146-BB8F-BEE04967B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688" y="1157054"/>
            <a:ext cx="9326682" cy="102869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i="1" dirty="0">
                <a:solidFill>
                  <a:schemeClr val="tx1"/>
                </a:solidFill>
              </a:rPr>
              <a:t>“Resilience is the ability of a system or community to survive disruption and to anticipate, adapt, and flourish in the face of change.”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6742C1-20F0-474A-A88F-EE8CCBDBC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02" y="2327379"/>
            <a:ext cx="6723982" cy="3687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F75EB6-41D8-2D4D-9A39-09528DDB8F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292" y="2035277"/>
            <a:ext cx="2025160" cy="18274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89E1E9-CE75-2A42-9217-0471B3482A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952" y="4378224"/>
            <a:ext cx="1561840" cy="14093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D364513-46F9-0547-B385-2F3F69EC1914}"/>
              </a:ext>
            </a:extLst>
          </p:cNvPr>
          <p:cNvSpPr/>
          <p:nvPr/>
        </p:nvSpPr>
        <p:spPr>
          <a:xfrm>
            <a:off x="614517" y="6291486"/>
            <a:ext cx="8264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https://secondnature.org/climate-action-guidance/resilience-landing-page/</a:t>
            </a:r>
          </a:p>
        </p:txBody>
      </p:sp>
    </p:spTree>
    <p:extLst>
      <p:ext uri="{BB962C8B-B14F-4D97-AF65-F5344CB8AC3E}">
        <p14:creationId xmlns:p14="http://schemas.microsoft.com/office/powerpoint/2010/main" val="271889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07AEB7-4A42-104C-972D-D69060D47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233" y="361200"/>
            <a:ext cx="7932327" cy="1320800"/>
          </a:xfrm>
        </p:spPr>
        <p:txBody>
          <a:bodyPr/>
          <a:lstStyle/>
          <a:p>
            <a:r>
              <a:rPr lang="en-US" dirty="0"/>
              <a:t>Commitment Implementation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BAB574-EB09-A548-AEE8-212BCD7824DB}"/>
              </a:ext>
            </a:extLst>
          </p:cNvPr>
          <p:cNvGrpSpPr/>
          <p:nvPr/>
        </p:nvGrpSpPr>
        <p:grpSpPr>
          <a:xfrm>
            <a:off x="2794000" y="1344561"/>
            <a:ext cx="5905499" cy="4826000"/>
            <a:chOff x="2402576" y="257082"/>
            <a:chExt cx="7024611" cy="59285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FD69DAB-1456-DD43-BC50-4DA7D9F4ADDB}"/>
                </a:ext>
              </a:extLst>
            </p:cNvPr>
            <p:cNvCxnSpPr/>
            <p:nvPr/>
          </p:nvCxnSpPr>
          <p:spPr>
            <a:xfrm>
              <a:off x="4543708" y="4884863"/>
              <a:ext cx="0" cy="1233700"/>
            </a:xfrm>
            <a:prstGeom prst="line">
              <a:avLst/>
            </a:prstGeom>
            <a:ln w="19050">
              <a:solidFill>
                <a:srgbClr val="DF735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DA964EE-89F9-654E-88E0-730518EB58C8}"/>
                </a:ext>
              </a:extLst>
            </p:cNvPr>
            <p:cNvCxnSpPr/>
            <p:nvPr/>
          </p:nvCxnSpPr>
          <p:spPr>
            <a:xfrm flipH="1">
              <a:off x="3238052" y="2077117"/>
              <a:ext cx="14742" cy="2333518"/>
            </a:xfrm>
            <a:prstGeom prst="line">
              <a:avLst/>
            </a:prstGeom>
            <a:ln w="57150">
              <a:solidFill>
                <a:srgbClr val="DF735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ECBF049-98B9-D449-9159-BD5698DED143}"/>
                </a:ext>
              </a:extLst>
            </p:cNvPr>
            <p:cNvSpPr/>
            <p:nvPr/>
          </p:nvSpPr>
          <p:spPr>
            <a:xfrm>
              <a:off x="3485478" y="2695838"/>
              <a:ext cx="3861995" cy="875700"/>
            </a:xfrm>
            <a:prstGeom prst="rect">
              <a:avLst/>
            </a:prstGeom>
            <a:noFill/>
            <a:ln w="19050">
              <a:solidFill>
                <a:srgbClr val="DF7350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B48C04B-9CC3-DC44-89D6-DB4B899CC710}"/>
                </a:ext>
              </a:extLst>
            </p:cNvPr>
            <p:cNvCxnSpPr/>
            <p:nvPr/>
          </p:nvCxnSpPr>
          <p:spPr>
            <a:xfrm>
              <a:off x="4552673" y="1601988"/>
              <a:ext cx="0" cy="1233700"/>
            </a:xfrm>
            <a:prstGeom prst="line">
              <a:avLst/>
            </a:prstGeom>
            <a:ln w="19050">
              <a:solidFill>
                <a:srgbClr val="DF735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D875724A-394F-1647-9659-65D1CDCE394C}"/>
                </a:ext>
              </a:extLst>
            </p:cNvPr>
            <p:cNvSpPr/>
            <p:nvPr/>
          </p:nvSpPr>
          <p:spPr>
            <a:xfrm>
              <a:off x="2925709" y="1088293"/>
              <a:ext cx="3211507" cy="1082243"/>
            </a:xfrm>
            <a:prstGeom prst="roundRect">
              <a:avLst/>
            </a:prstGeom>
            <a:solidFill>
              <a:srgbClr val="173646"/>
            </a:solidFill>
            <a:ln>
              <a:solidFill>
                <a:srgbClr val="17364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Museo Sans 300"/>
                  <a:cs typeface="Museo Sans 300"/>
                </a:rPr>
                <a:t>Resilience Assessment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AB3EE20-06D1-4240-A57D-D88FA3B013E9}"/>
                </a:ext>
              </a:extLst>
            </p:cNvPr>
            <p:cNvSpPr/>
            <p:nvPr/>
          </p:nvSpPr>
          <p:spPr>
            <a:xfrm>
              <a:off x="3727333" y="2475712"/>
              <a:ext cx="2814477" cy="461126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  <a:latin typeface="Museo Sans 300"/>
                  <a:cs typeface="Museo Sans 300"/>
                </a:rPr>
                <a:t>Future Scenarios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31D650AD-3693-F746-A203-C25CE2DE0906}"/>
                </a:ext>
              </a:extLst>
            </p:cNvPr>
            <p:cNvSpPr/>
            <p:nvPr/>
          </p:nvSpPr>
          <p:spPr>
            <a:xfrm>
              <a:off x="3686989" y="3046072"/>
              <a:ext cx="3456089" cy="891221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  <a:latin typeface="Museo Sans 300"/>
                  <a:cs typeface="Museo Sans 300"/>
                </a:rPr>
                <a:t>Climate Impacts &amp; Vulnerability Assessment</a:t>
              </a:r>
              <a:endParaRPr lang="en-US" dirty="0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3D460FFE-59FD-C649-9EA7-1873527A7BEF}"/>
                </a:ext>
              </a:extLst>
            </p:cNvPr>
            <p:cNvSpPr/>
            <p:nvPr/>
          </p:nvSpPr>
          <p:spPr>
            <a:xfrm>
              <a:off x="2942022" y="4424055"/>
              <a:ext cx="3374284" cy="1048913"/>
            </a:xfrm>
            <a:prstGeom prst="roundRect">
              <a:avLst/>
            </a:prstGeom>
            <a:solidFill>
              <a:srgbClr val="173646"/>
            </a:solidFill>
            <a:ln>
              <a:solidFill>
                <a:srgbClr val="17364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Museo Sans 300"/>
                  <a:cs typeface="Museo Sans 300"/>
                </a:rPr>
                <a:t>Climate Action Plan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4DC71639-C74C-CC46-836D-94E66D4A7243}"/>
                </a:ext>
              </a:extLst>
            </p:cNvPr>
            <p:cNvSpPr/>
            <p:nvPr/>
          </p:nvSpPr>
          <p:spPr>
            <a:xfrm>
              <a:off x="2402576" y="257082"/>
              <a:ext cx="7024611" cy="685862"/>
            </a:xfrm>
            <a:prstGeom prst="roundRect">
              <a:avLst/>
            </a:prstGeom>
            <a:solidFill>
              <a:srgbClr val="DF73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Museo Sans 300"/>
                  <a:cs typeface="Museo Sans 300"/>
                </a:rPr>
                <a:t>Campus / Community Task Force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35F5BE01-B0D6-5F42-9B92-F1C82BD29914}"/>
                </a:ext>
              </a:extLst>
            </p:cNvPr>
            <p:cNvSpPr/>
            <p:nvPr/>
          </p:nvSpPr>
          <p:spPr>
            <a:xfrm>
              <a:off x="3721054" y="5726522"/>
              <a:ext cx="3647933" cy="459127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  <a:latin typeface="Museo Sans 300"/>
                  <a:cs typeface="Museo Sans 300"/>
                </a:rPr>
                <a:t>Solutions &amp; Prioritization</a:t>
              </a:r>
              <a:endParaRPr lang="en-US" dirty="0"/>
            </a:p>
          </p:txBody>
        </p:sp>
      </p:grpSp>
      <p:sp>
        <p:nvSpPr>
          <p:cNvPr id="21" name="U-Turn Arrow 20">
            <a:extLst>
              <a:ext uri="{FF2B5EF4-FFF2-40B4-BE49-F238E27FC236}">
                <a16:creationId xmlns:a16="http://schemas.microsoft.com/office/drawing/2014/main" id="{36DCFFE9-0AFE-314B-8F2D-039E9F786D7A}"/>
              </a:ext>
            </a:extLst>
          </p:cNvPr>
          <p:cNvSpPr/>
          <p:nvPr/>
        </p:nvSpPr>
        <p:spPr>
          <a:xfrm>
            <a:off x="1076170" y="2156574"/>
            <a:ext cx="1447800" cy="1224823"/>
          </a:xfrm>
          <a:prstGeom prst="uturnArrow">
            <a:avLst>
              <a:gd name="adj1" fmla="val 5299"/>
              <a:gd name="adj2" fmla="val 25000"/>
              <a:gd name="adj3" fmla="val 23962"/>
              <a:gd name="adj4" fmla="val 52852"/>
              <a:gd name="adj5" fmla="val 75000"/>
            </a:avLst>
          </a:prstGeom>
          <a:solidFill>
            <a:srgbClr val="0077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U-Turn Arrow 21">
            <a:extLst>
              <a:ext uri="{FF2B5EF4-FFF2-40B4-BE49-F238E27FC236}">
                <a16:creationId xmlns:a16="http://schemas.microsoft.com/office/drawing/2014/main" id="{3C124594-0B32-C548-A698-3DDFF9264104}"/>
              </a:ext>
            </a:extLst>
          </p:cNvPr>
          <p:cNvSpPr/>
          <p:nvPr/>
        </p:nvSpPr>
        <p:spPr>
          <a:xfrm rot="10800000">
            <a:off x="917123" y="3493736"/>
            <a:ext cx="1447800" cy="1224823"/>
          </a:xfrm>
          <a:prstGeom prst="uturnArrow">
            <a:avLst>
              <a:gd name="adj1" fmla="val 4263"/>
              <a:gd name="adj2" fmla="val 25000"/>
              <a:gd name="adj3" fmla="val 25000"/>
              <a:gd name="adj4" fmla="val 50000"/>
              <a:gd name="adj5" fmla="val 75000"/>
            </a:avLst>
          </a:prstGeom>
          <a:solidFill>
            <a:srgbClr val="0077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16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07AEB7-4A42-104C-972D-D69060D47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01" y="198967"/>
            <a:ext cx="7932327" cy="1320800"/>
          </a:xfrm>
        </p:spPr>
        <p:txBody>
          <a:bodyPr/>
          <a:lstStyle/>
          <a:p>
            <a:r>
              <a:rPr lang="en-US" dirty="0"/>
              <a:t>Commitment Implementation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25ACC8-C08E-8941-B11A-8B51E8284F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74" y="1064871"/>
            <a:ext cx="9351509" cy="516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1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62475-715B-BF4D-A55C-938328231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 CRB Example: Eastern Connecticut State University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34B324B-E033-5F46-8461-FE7897261CEA}"/>
              </a:ext>
            </a:extLst>
          </p:cNvPr>
          <p:cNvSpPr txBox="1">
            <a:spLocks/>
          </p:cNvSpPr>
          <p:nvPr/>
        </p:nvSpPr>
        <p:spPr>
          <a:xfrm>
            <a:off x="312022" y="1655772"/>
            <a:ext cx="6591659" cy="3127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rgbClr val="17364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rgbClr val="0077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rgbClr val="0077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rgbClr val="0077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rgbClr val="0077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2400" dirty="0"/>
              <a:t>Partnered with Town of Windham, CT</a:t>
            </a:r>
          </a:p>
          <a:p>
            <a:pPr fontAlgn="base"/>
            <a:r>
              <a:rPr lang="en-US" sz="2400" dirty="0"/>
              <a:t>Participants included town Fire Department, town Energy Commission, campus Office of the President, campus Facilities, students &amp; faculty representatives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067D6A-1BFC-3D4B-A2E3-9E3D52ACDBF9}"/>
              </a:ext>
            </a:extLst>
          </p:cNvPr>
          <p:cNvSpPr/>
          <p:nvPr/>
        </p:nvSpPr>
        <p:spPr>
          <a:xfrm>
            <a:off x="614517" y="6291486"/>
            <a:ext cx="8264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https://secondnature.org/climate-action-guidance/resilience-landing-page/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0B890A-B2D0-124C-8B9B-A45B79C41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553" y="927300"/>
            <a:ext cx="3448869" cy="44028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8F82C9-ACF1-9040-88A3-955DF4851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318" y="3509233"/>
            <a:ext cx="36957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43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62475-715B-BF4D-A55C-938328231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 Workshop Example: </a:t>
            </a:r>
            <a:r>
              <a:rPr lang="en-US" dirty="0" err="1"/>
              <a:t>CalState</a:t>
            </a:r>
            <a:r>
              <a:rPr lang="en-US" dirty="0"/>
              <a:t> Long Beach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34B324B-E033-5F46-8461-FE7897261CEA}"/>
              </a:ext>
            </a:extLst>
          </p:cNvPr>
          <p:cNvSpPr txBox="1">
            <a:spLocks/>
          </p:cNvSpPr>
          <p:nvPr/>
        </p:nvSpPr>
        <p:spPr>
          <a:xfrm>
            <a:off x="312022" y="1655772"/>
            <a:ext cx="7445630" cy="3127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rgbClr val="17364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rgbClr val="0077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rgbClr val="0077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rgbClr val="0077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rgbClr val="0077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2400" dirty="0"/>
              <a:t>Facilitators attended a “Train the Facilitators” workshop</a:t>
            </a:r>
          </a:p>
          <a:p>
            <a:pPr fontAlgn="base"/>
            <a:r>
              <a:rPr lang="en-US" sz="2400" dirty="0"/>
              <a:t>Emerging priority areas: 1) Increase community activism and organization, 2) Upgrade and retrofit the electrical grid, 3) Increase tree cover and green space, 4) Active and electrified transportation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067D6A-1BFC-3D4B-A2E3-9E3D52ACDBF9}"/>
              </a:ext>
            </a:extLst>
          </p:cNvPr>
          <p:cNvSpPr/>
          <p:nvPr/>
        </p:nvSpPr>
        <p:spPr>
          <a:xfrm>
            <a:off x="614517" y="6291486"/>
            <a:ext cx="8264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https://secondnature.org/climate-action-guidance/resilience-landing-page/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1EAB07-2689-2C4B-A5A1-32870124F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5062" y="903748"/>
            <a:ext cx="3535521" cy="424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65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62475-715B-BF4D-A55C-938328231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 Workshop Example: American University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34B324B-E033-5F46-8461-FE7897261CEA}"/>
              </a:ext>
            </a:extLst>
          </p:cNvPr>
          <p:cNvSpPr txBox="1">
            <a:spLocks/>
          </p:cNvSpPr>
          <p:nvPr/>
        </p:nvSpPr>
        <p:spPr>
          <a:xfrm>
            <a:off x="467055" y="1746078"/>
            <a:ext cx="5513591" cy="3769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rgbClr val="17364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rgbClr val="0077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rgbClr val="0077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rgbClr val="0077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rgbClr val="0077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2400" dirty="0"/>
              <a:t>Hired a consultant to facilitate workshop</a:t>
            </a:r>
          </a:p>
          <a:p>
            <a:pPr fontAlgn="base"/>
            <a:r>
              <a:rPr lang="en-US" sz="2400" dirty="0"/>
              <a:t>Attended a ”Train the Facilitators” workshop in partnership with other DC area campuses &amp; city</a:t>
            </a:r>
          </a:p>
          <a:p>
            <a:pPr fontAlgn="base"/>
            <a:r>
              <a:rPr lang="en-US" sz="2400" dirty="0"/>
              <a:t>Identified indicators and metrics for resilience to inform Resilience Assessment, Actions to build Resilience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067D6A-1BFC-3D4B-A2E3-9E3D52ACDBF9}"/>
              </a:ext>
            </a:extLst>
          </p:cNvPr>
          <p:cNvSpPr/>
          <p:nvPr/>
        </p:nvSpPr>
        <p:spPr>
          <a:xfrm>
            <a:off x="614517" y="6291486"/>
            <a:ext cx="8264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https://reporting.secondnature.org/home/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B71271-D7CF-4247-A324-7DCECB2C0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264" y="954678"/>
            <a:ext cx="6199439" cy="41456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42C452-DB5B-D843-B09B-0F53F8EAF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289" y="4023983"/>
            <a:ext cx="2284976" cy="245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0982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Second Nature Brand">
      <a:dk1>
        <a:srgbClr val="173647"/>
      </a:dk1>
      <a:lt1>
        <a:srgbClr val="FFFFFF"/>
      </a:lt1>
      <a:dk2>
        <a:srgbClr val="173647"/>
      </a:dk2>
      <a:lt2>
        <a:srgbClr val="FFFFFF"/>
      </a:lt2>
      <a:accent1>
        <a:srgbClr val="DF7350"/>
      </a:accent1>
      <a:accent2>
        <a:srgbClr val="007786"/>
      </a:accent2>
      <a:accent3>
        <a:srgbClr val="3F5D6C"/>
      </a:accent3>
      <a:accent4>
        <a:srgbClr val="E76618"/>
      </a:accent4>
      <a:accent5>
        <a:srgbClr val="C42F1A"/>
      </a:accent5>
      <a:accent6>
        <a:srgbClr val="918655"/>
      </a:accent6>
      <a:hlink>
        <a:srgbClr val="DF7350"/>
      </a:hlink>
      <a:folHlink>
        <a:srgbClr val="DF735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28617</TotalTime>
  <Words>240</Words>
  <Application>Microsoft Macintosh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Museo Sans 300</vt:lpstr>
      <vt:lpstr>Trebuchet MS</vt:lpstr>
      <vt:lpstr>Wingdings 3</vt:lpstr>
      <vt:lpstr>Facet</vt:lpstr>
      <vt:lpstr>Custom Design</vt:lpstr>
      <vt:lpstr>Second Nature’s Resilience Commitment</vt:lpstr>
      <vt:lpstr>Climate Resilience</vt:lpstr>
      <vt:lpstr>Commitment Implementation</vt:lpstr>
      <vt:lpstr>Commitment Implementation</vt:lpstr>
      <vt:lpstr>Campus CRB Example: Eastern Connecticut State University</vt:lpstr>
      <vt:lpstr>Campus Workshop Example: CalState Long Beach</vt:lpstr>
      <vt:lpstr>Campus Workshop Example: American University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tim carter</cp:lastModifiedBy>
  <cp:revision>46</cp:revision>
  <dcterms:created xsi:type="dcterms:W3CDTF">2020-04-10T16:44:53Z</dcterms:created>
  <dcterms:modified xsi:type="dcterms:W3CDTF">2020-10-27T22:56:33Z</dcterms:modified>
</cp:coreProperties>
</file>