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3"/>
  </p:notesMasterIdLst>
  <p:sldIdLst>
    <p:sldId id="256" r:id="rId2"/>
    <p:sldId id="257" r:id="rId3"/>
    <p:sldId id="259" r:id="rId4"/>
    <p:sldId id="272" r:id="rId5"/>
    <p:sldId id="261" r:id="rId6"/>
    <p:sldId id="263" r:id="rId7"/>
    <p:sldId id="264" r:id="rId8"/>
    <p:sldId id="266" r:id="rId9"/>
    <p:sldId id="271" r:id="rId10"/>
    <p:sldId id="273" r:id="rId11"/>
    <p:sldId id="270"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3" autoAdjust="0"/>
    <p:restoredTop sz="78647" autoAdjust="0"/>
  </p:normalViewPr>
  <p:slideViewPr>
    <p:cSldViewPr snapToGrid="0" showGuides="1">
      <p:cViewPr varScale="1">
        <p:scale>
          <a:sx n="88" d="100"/>
          <a:sy n="88" d="100"/>
        </p:scale>
        <p:origin x="1520" y="176"/>
      </p:cViewPr>
      <p:guideLst>
        <p:guide orient="horz" pos="2184"/>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_rels/data2.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67B8D2-9E2F-4791-A7FB-AA273D742302}" type="doc">
      <dgm:prSet loTypeId="urn:microsoft.com/office/officeart/2005/8/layout/radial4" loCatId="relationship" qsTypeId="urn:microsoft.com/office/officeart/2005/8/quickstyle/simple3" qsCatId="simple" csTypeId="urn:microsoft.com/office/officeart/2005/8/colors/colorful1" csCatId="colorful" phldr="1"/>
      <dgm:spPr/>
      <dgm:t>
        <a:bodyPr/>
        <a:lstStyle/>
        <a:p>
          <a:endParaRPr lang="en-US"/>
        </a:p>
      </dgm:t>
    </dgm:pt>
    <dgm:pt modelId="{AFDE8629-A537-4DBA-AD5B-BF90048F94FA}">
      <dgm:prSet phldrT="[Text]"/>
      <dgm:spPr/>
      <dgm:t>
        <a:bodyPr/>
        <a:lstStyle/>
        <a:p>
          <a:r>
            <a:rPr lang="en-US" dirty="0"/>
            <a:t>Community Resilience</a:t>
          </a:r>
        </a:p>
      </dgm:t>
    </dgm:pt>
    <dgm:pt modelId="{D3812B0D-5725-4B1E-AB06-58D91D624FE2}" type="parTrans" cxnId="{CA14BBED-93CE-40FC-A19E-CCAFB4C017BA}">
      <dgm:prSet/>
      <dgm:spPr/>
      <dgm:t>
        <a:bodyPr/>
        <a:lstStyle/>
        <a:p>
          <a:endParaRPr lang="en-US"/>
        </a:p>
      </dgm:t>
    </dgm:pt>
    <dgm:pt modelId="{F9DE98B0-3901-4866-A8E4-88FD32A0B20F}" type="sibTrans" cxnId="{CA14BBED-93CE-40FC-A19E-CCAFB4C017BA}">
      <dgm:prSet/>
      <dgm:spPr/>
      <dgm:t>
        <a:bodyPr/>
        <a:lstStyle/>
        <a:p>
          <a:endParaRPr lang="en-US"/>
        </a:p>
      </dgm:t>
    </dgm:pt>
    <dgm:pt modelId="{ADB5CC42-3D2D-47B6-91D0-9B0CF54E69A6}">
      <dgm:prSet phldrT="[Text]"/>
      <dgm:spPr/>
      <dgm:t>
        <a:bodyPr/>
        <a:lstStyle/>
        <a:p>
          <a:r>
            <a:rPr lang="en-US" dirty="0"/>
            <a:t>Adaptation </a:t>
          </a:r>
        </a:p>
      </dgm:t>
    </dgm:pt>
    <dgm:pt modelId="{0C8BCBF4-E775-4F5A-998B-65542A427C4B}" type="parTrans" cxnId="{AE90B8EF-5C0A-4218-944E-D6535876D6A8}">
      <dgm:prSet/>
      <dgm:spPr/>
      <dgm:t>
        <a:bodyPr/>
        <a:lstStyle/>
        <a:p>
          <a:endParaRPr lang="en-US"/>
        </a:p>
      </dgm:t>
    </dgm:pt>
    <dgm:pt modelId="{F405ED72-2523-4E28-B83D-FCC370DE569B}" type="sibTrans" cxnId="{AE90B8EF-5C0A-4218-944E-D6535876D6A8}">
      <dgm:prSet/>
      <dgm:spPr/>
      <dgm:t>
        <a:bodyPr/>
        <a:lstStyle/>
        <a:p>
          <a:endParaRPr lang="en-US"/>
        </a:p>
      </dgm:t>
    </dgm:pt>
    <dgm:pt modelId="{E13D0891-C6F0-49F9-8CCE-147EFFCEBB13}">
      <dgm:prSet phldrT="[Text]"/>
      <dgm:spPr/>
      <dgm:t>
        <a:bodyPr/>
        <a:lstStyle/>
        <a:p>
          <a:r>
            <a:rPr lang="en-US" dirty="0"/>
            <a:t>Mitigation</a:t>
          </a:r>
        </a:p>
      </dgm:t>
    </dgm:pt>
    <dgm:pt modelId="{6F54FA0B-F574-4A45-A125-BA783E2DA30F}" type="parTrans" cxnId="{3EA6DABE-1D20-4FE6-9B8C-9BB11E20F67F}">
      <dgm:prSet/>
      <dgm:spPr/>
      <dgm:t>
        <a:bodyPr/>
        <a:lstStyle/>
        <a:p>
          <a:endParaRPr lang="en-US"/>
        </a:p>
      </dgm:t>
    </dgm:pt>
    <dgm:pt modelId="{146AA2B8-46A4-47FF-9FD4-97897EF46CD8}" type="sibTrans" cxnId="{3EA6DABE-1D20-4FE6-9B8C-9BB11E20F67F}">
      <dgm:prSet/>
      <dgm:spPr/>
      <dgm:t>
        <a:bodyPr/>
        <a:lstStyle/>
        <a:p>
          <a:endParaRPr lang="en-US"/>
        </a:p>
      </dgm:t>
    </dgm:pt>
    <dgm:pt modelId="{BB3AB0F3-63EA-4CE0-9768-F62271EA7AF4}">
      <dgm:prSet phldrT="[Text]"/>
      <dgm:spPr/>
      <dgm:t>
        <a:bodyPr/>
        <a:lstStyle/>
        <a:p>
          <a:r>
            <a:rPr lang="en-US" dirty="0"/>
            <a:t>Social Equity</a:t>
          </a:r>
        </a:p>
      </dgm:t>
    </dgm:pt>
    <dgm:pt modelId="{DA3144D8-9FD5-4473-A322-09BC59F854EE}" type="parTrans" cxnId="{805DFFB2-5490-4E7A-9E07-3ACFE1A4EA33}">
      <dgm:prSet/>
      <dgm:spPr/>
      <dgm:t>
        <a:bodyPr/>
        <a:lstStyle/>
        <a:p>
          <a:endParaRPr lang="en-US"/>
        </a:p>
      </dgm:t>
    </dgm:pt>
    <dgm:pt modelId="{4FE4FAAB-0825-41D9-8E8E-7D00409A1065}" type="sibTrans" cxnId="{805DFFB2-5490-4E7A-9E07-3ACFE1A4EA33}">
      <dgm:prSet/>
      <dgm:spPr/>
      <dgm:t>
        <a:bodyPr/>
        <a:lstStyle/>
        <a:p>
          <a:endParaRPr lang="en-US"/>
        </a:p>
      </dgm:t>
    </dgm:pt>
    <dgm:pt modelId="{456155E4-55BA-4D7E-9AD8-1A0CD099C4A6}" type="pres">
      <dgm:prSet presAssocID="{9A67B8D2-9E2F-4791-A7FB-AA273D742302}" presName="cycle" presStyleCnt="0">
        <dgm:presLayoutVars>
          <dgm:chMax val="1"/>
          <dgm:dir/>
          <dgm:animLvl val="ctr"/>
          <dgm:resizeHandles val="exact"/>
        </dgm:presLayoutVars>
      </dgm:prSet>
      <dgm:spPr/>
    </dgm:pt>
    <dgm:pt modelId="{3ABC08AF-4215-4C60-B1EB-70E8B0A5940C}" type="pres">
      <dgm:prSet presAssocID="{AFDE8629-A537-4DBA-AD5B-BF90048F94FA}" presName="centerShape" presStyleLbl="node0" presStyleIdx="0" presStyleCnt="1"/>
      <dgm:spPr/>
    </dgm:pt>
    <dgm:pt modelId="{F6B16059-0A42-42A2-BB8E-45B1419E41C0}" type="pres">
      <dgm:prSet presAssocID="{0C8BCBF4-E775-4F5A-998B-65542A427C4B}" presName="parTrans" presStyleLbl="bgSibTrans2D1" presStyleIdx="0" presStyleCnt="3"/>
      <dgm:spPr/>
    </dgm:pt>
    <dgm:pt modelId="{ED54DFF5-8580-45D9-B200-1CE201B95CB6}" type="pres">
      <dgm:prSet presAssocID="{ADB5CC42-3D2D-47B6-91D0-9B0CF54E69A6}" presName="node" presStyleLbl="node1" presStyleIdx="0" presStyleCnt="3">
        <dgm:presLayoutVars>
          <dgm:bulletEnabled val="1"/>
        </dgm:presLayoutVars>
      </dgm:prSet>
      <dgm:spPr/>
    </dgm:pt>
    <dgm:pt modelId="{FD9730CA-4DBC-48AA-B5A5-122AF481A97B}" type="pres">
      <dgm:prSet presAssocID="{6F54FA0B-F574-4A45-A125-BA783E2DA30F}" presName="parTrans" presStyleLbl="bgSibTrans2D1" presStyleIdx="1" presStyleCnt="3" custLinFactNeighborX="0"/>
      <dgm:spPr/>
    </dgm:pt>
    <dgm:pt modelId="{D49B4085-BE76-41CA-9C4D-63E75F74053F}" type="pres">
      <dgm:prSet presAssocID="{E13D0891-C6F0-49F9-8CCE-147EFFCEBB13}" presName="node" presStyleLbl="node1" presStyleIdx="1" presStyleCnt="3">
        <dgm:presLayoutVars>
          <dgm:bulletEnabled val="1"/>
        </dgm:presLayoutVars>
      </dgm:prSet>
      <dgm:spPr/>
    </dgm:pt>
    <dgm:pt modelId="{0431D852-4DEB-48BC-90E1-F350C687E04D}" type="pres">
      <dgm:prSet presAssocID="{DA3144D8-9FD5-4473-A322-09BC59F854EE}" presName="parTrans" presStyleLbl="bgSibTrans2D1" presStyleIdx="2" presStyleCnt="3"/>
      <dgm:spPr/>
    </dgm:pt>
    <dgm:pt modelId="{D508CD0C-8236-4B25-B698-76D2768B0AE7}" type="pres">
      <dgm:prSet presAssocID="{BB3AB0F3-63EA-4CE0-9768-F62271EA7AF4}" presName="node" presStyleLbl="node1" presStyleIdx="2" presStyleCnt="3">
        <dgm:presLayoutVars>
          <dgm:bulletEnabled val="1"/>
        </dgm:presLayoutVars>
      </dgm:prSet>
      <dgm:spPr/>
    </dgm:pt>
  </dgm:ptLst>
  <dgm:cxnLst>
    <dgm:cxn modelId="{100BC102-93CD-41B1-9EC4-22E9DD944F2E}" type="presOf" srcId="{6F54FA0B-F574-4A45-A125-BA783E2DA30F}" destId="{FD9730CA-4DBC-48AA-B5A5-122AF481A97B}" srcOrd="0" destOrd="0" presId="urn:microsoft.com/office/officeart/2005/8/layout/radial4"/>
    <dgm:cxn modelId="{98767C13-053F-4D44-A9D0-2B4C1C992121}" type="presOf" srcId="{ADB5CC42-3D2D-47B6-91D0-9B0CF54E69A6}" destId="{ED54DFF5-8580-45D9-B200-1CE201B95CB6}" srcOrd="0" destOrd="0" presId="urn:microsoft.com/office/officeart/2005/8/layout/radial4"/>
    <dgm:cxn modelId="{32059829-0BB0-421B-9AB5-CFC30ECA9A8A}" type="presOf" srcId="{BB3AB0F3-63EA-4CE0-9768-F62271EA7AF4}" destId="{D508CD0C-8236-4B25-B698-76D2768B0AE7}" srcOrd="0" destOrd="0" presId="urn:microsoft.com/office/officeart/2005/8/layout/radial4"/>
    <dgm:cxn modelId="{C71C172A-C2B8-41EE-8BB4-AB4421315F85}" type="presOf" srcId="{AFDE8629-A537-4DBA-AD5B-BF90048F94FA}" destId="{3ABC08AF-4215-4C60-B1EB-70E8B0A5940C}" srcOrd="0" destOrd="0" presId="urn:microsoft.com/office/officeart/2005/8/layout/radial4"/>
    <dgm:cxn modelId="{3F5FB35C-9481-4F1D-AC5B-439A498D47F5}" type="presOf" srcId="{E13D0891-C6F0-49F9-8CCE-147EFFCEBB13}" destId="{D49B4085-BE76-41CA-9C4D-63E75F74053F}" srcOrd="0" destOrd="0" presId="urn:microsoft.com/office/officeart/2005/8/layout/radial4"/>
    <dgm:cxn modelId="{08846269-A38B-40D8-9B61-041E3BB48310}" type="presOf" srcId="{0C8BCBF4-E775-4F5A-998B-65542A427C4B}" destId="{F6B16059-0A42-42A2-BB8E-45B1419E41C0}" srcOrd="0" destOrd="0" presId="urn:microsoft.com/office/officeart/2005/8/layout/radial4"/>
    <dgm:cxn modelId="{805DFFB2-5490-4E7A-9E07-3ACFE1A4EA33}" srcId="{AFDE8629-A537-4DBA-AD5B-BF90048F94FA}" destId="{BB3AB0F3-63EA-4CE0-9768-F62271EA7AF4}" srcOrd="2" destOrd="0" parTransId="{DA3144D8-9FD5-4473-A322-09BC59F854EE}" sibTransId="{4FE4FAAB-0825-41D9-8E8E-7D00409A1065}"/>
    <dgm:cxn modelId="{3EA6DABE-1D20-4FE6-9B8C-9BB11E20F67F}" srcId="{AFDE8629-A537-4DBA-AD5B-BF90048F94FA}" destId="{E13D0891-C6F0-49F9-8CCE-147EFFCEBB13}" srcOrd="1" destOrd="0" parTransId="{6F54FA0B-F574-4A45-A125-BA783E2DA30F}" sibTransId="{146AA2B8-46A4-47FF-9FD4-97897EF46CD8}"/>
    <dgm:cxn modelId="{3CECE9C6-0F0A-4510-9375-66AF0F927F50}" type="presOf" srcId="{9A67B8D2-9E2F-4791-A7FB-AA273D742302}" destId="{456155E4-55BA-4D7E-9AD8-1A0CD099C4A6}" srcOrd="0" destOrd="0" presId="urn:microsoft.com/office/officeart/2005/8/layout/radial4"/>
    <dgm:cxn modelId="{11B114EA-2A5F-4523-8F60-A9FCDD4E67EE}" type="presOf" srcId="{DA3144D8-9FD5-4473-A322-09BC59F854EE}" destId="{0431D852-4DEB-48BC-90E1-F350C687E04D}" srcOrd="0" destOrd="0" presId="urn:microsoft.com/office/officeart/2005/8/layout/radial4"/>
    <dgm:cxn modelId="{CA14BBED-93CE-40FC-A19E-CCAFB4C017BA}" srcId="{9A67B8D2-9E2F-4791-A7FB-AA273D742302}" destId="{AFDE8629-A537-4DBA-AD5B-BF90048F94FA}" srcOrd="0" destOrd="0" parTransId="{D3812B0D-5725-4B1E-AB06-58D91D624FE2}" sibTransId="{F9DE98B0-3901-4866-A8E4-88FD32A0B20F}"/>
    <dgm:cxn modelId="{AE90B8EF-5C0A-4218-944E-D6535876D6A8}" srcId="{AFDE8629-A537-4DBA-AD5B-BF90048F94FA}" destId="{ADB5CC42-3D2D-47B6-91D0-9B0CF54E69A6}" srcOrd="0" destOrd="0" parTransId="{0C8BCBF4-E775-4F5A-998B-65542A427C4B}" sibTransId="{F405ED72-2523-4E28-B83D-FCC370DE569B}"/>
    <dgm:cxn modelId="{DACDF2E8-65C2-4910-BA0B-53A2B4B1090F}" type="presParOf" srcId="{456155E4-55BA-4D7E-9AD8-1A0CD099C4A6}" destId="{3ABC08AF-4215-4C60-B1EB-70E8B0A5940C}" srcOrd="0" destOrd="0" presId="urn:microsoft.com/office/officeart/2005/8/layout/radial4"/>
    <dgm:cxn modelId="{C591FE65-31A4-4DEA-9349-FCD3F661FF45}" type="presParOf" srcId="{456155E4-55BA-4D7E-9AD8-1A0CD099C4A6}" destId="{F6B16059-0A42-42A2-BB8E-45B1419E41C0}" srcOrd="1" destOrd="0" presId="urn:microsoft.com/office/officeart/2005/8/layout/radial4"/>
    <dgm:cxn modelId="{707E335D-DB7D-46B7-A83E-4BB139FF9F54}" type="presParOf" srcId="{456155E4-55BA-4D7E-9AD8-1A0CD099C4A6}" destId="{ED54DFF5-8580-45D9-B200-1CE201B95CB6}" srcOrd="2" destOrd="0" presId="urn:microsoft.com/office/officeart/2005/8/layout/radial4"/>
    <dgm:cxn modelId="{69644600-3A25-4088-9139-624CD1B72FC2}" type="presParOf" srcId="{456155E4-55BA-4D7E-9AD8-1A0CD099C4A6}" destId="{FD9730CA-4DBC-48AA-B5A5-122AF481A97B}" srcOrd="3" destOrd="0" presId="urn:microsoft.com/office/officeart/2005/8/layout/radial4"/>
    <dgm:cxn modelId="{7DFA60B2-C4F3-4F71-8551-6E439664235F}" type="presParOf" srcId="{456155E4-55BA-4D7E-9AD8-1A0CD099C4A6}" destId="{D49B4085-BE76-41CA-9C4D-63E75F74053F}" srcOrd="4" destOrd="0" presId="urn:microsoft.com/office/officeart/2005/8/layout/radial4"/>
    <dgm:cxn modelId="{EC65942D-5EE5-4DCF-AEAF-5C04BDBF66B8}" type="presParOf" srcId="{456155E4-55BA-4D7E-9AD8-1A0CD099C4A6}" destId="{0431D852-4DEB-48BC-90E1-F350C687E04D}" srcOrd="5" destOrd="0" presId="urn:microsoft.com/office/officeart/2005/8/layout/radial4"/>
    <dgm:cxn modelId="{47B09525-A250-44E7-9B8E-B455D9CFBBA7}" type="presParOf" srcId="{456155E4-55BA-4D7E-9AD8-1A0CD099C4A6}" destId="{D508CD0C-8236-4B25-B698-76D2768B0AE7}"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81325D1-A9BC-459A-BCF3-060A35DC7F95}"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321545EE-452E-4BC5-AD35-DF8438675185}">
      <dgm:prSet custT="1"/>
      <dgm:spPr/>
      <dgm:t>
        <a:bodyPr/>
        <a:lstStyle/>
        <a:p>
          <a:r>
            <a:rPr lang="en-US" sz="2400" b="1" dirty="0">
              <a:latin typeface="Corbel" panose="020B0503020204020204" pitchFamily="34" charset="0"/>
            </a:rPr>
            <a:t>ASAP Connects  </a:t>
          </a:r>
        </a:p>
        <a:p>
          <a:r>
            <a:rPr lang="en-US" sz="1800" dirty="0">
              <a:latin typeface="Corbel" panose="020B0503020204020204" pitchFamily="34" charset="0"/>
            </a:rPr>
            <a:t>Member Groups &amp; Regional Hubs</a:t>
          </a:r>
        </a:p>
      </dgm:t>
    </dgm:pt>
    <dgm:pt modelId="{C6C5915B-CFD0-424E-83C6-995767A571EB}" type="parTrans" cxnId="{F6D9129D-56EE-4322-930D-0EDE8F8941DE}">
      <dgm:prSet/>
      <dgm:spPr/>
      <dgm:t>
        <a:bodyPr/>
        <a:lstStyle/>
        <a:p>
          <a:endParaRPr lang="en-US"/>
        </a:p>
      </dgm:t>
    </dgm:pt>
    <dgm:pt modelId="{6EAFF30F-6E3A-4C52-A463-586463D23BB6}" type="sibTrans" cxnId="{F6D9129D-56EE-4322-930D-0EDE8F8941DE}">
      <dgm:prSet/>
      <dgm:spPr/>
      <dgm:t>
        <a:bodyPr/>
        <a:lstStyle/>
        <a:p>
          <a:endParaRPr lang="en-US"/>
        </a:p>
      </dgm:t>
    </dgm:pt>
    <dgm:pt modelId="{F5DF19BA-298A-4A49-90C2-757D7C77F4E8}">
      <dgm:prSet custT="1"/>
      <dgm:spPr/>
      <dgm:t>
        <a:bodyPr/>
        <a:lstStyle/>
        <a:p>
          <a:r>
            <a:rPr lang="en-US" sz="2400" b="1" dirty="0">
              <a:latin typeface="Corbel" panose="020B0503020204020204" pitchFamily="34" charset="0"/>
            </a:rPr>
            <a:t>Adaptation Careers </a:t>
          </a:r>
          <a:r>
            <a:rPr lang="en-US" sz="2400" dirty="0">
              <a:latin typeface="Corbel" panose="020B0503020204020204" pitchFamily="34" charset="0"/>
            </a:rPr>
            <a:t> </a:t>
          </a:r>
        </a:p>
        <a:p>
          <a:r>
            <a:rPr lang="en-US" sz="1800" dirty="0">
              <a:latin typeface="Corbel" panose="020B0503020204020204" pitchFamily="34" charset="0"/>
            </a:rPr>
            <a:t>Mentorship, Professional Training, Jobs &amp; Opportunities</a:t>
          </a:r>
        </a:p>
      </dgm:t>
    </dgm:pt>
    <dgm:pt modelId="{46058CA0-7BE9-4ABA-AC45-DAC088159476}" type="parTrans" cxnId="{B3332D7E-0697-451A-B2AF-1489E8F6F697}">
      <dgm:prSet/>
      <dgm:spPr/>
      <dgm:t>
        <a:bodyPr/>
        <a:lstStyle/>
        <a:p>
          <a:endParaRPr lang="en-US"/>
        </a:p>
      </dgm:t>
    </dgm:pt>
    <dgm:pt modelId="{1AA26D03-9CBF-4BFE-95F1-8184877E5341}" type="sibTrans" cxnId="{B3332D7E-0697-451A-B2AF-1489E8F6F697}">
      <dgm:prSet/>
      <dgm:spPr/>
      <dgm:t>
        <a:bodyPr/>
        <a:lstStyle/>
        <a:p>
          <a:endParaRPr lang="en-US"/>
        </a:p>
      </dgm:t>
    </dgm:pt>
    <dgm:pt modelId="{2B0209CB-2316-4959-979F-94E2B8CF2979}">
      <dgm:prSet custT="1"/>
      <dgm:spPr/>
      <dgm:t>
        <a:bodyPr/>
        <a:lstStyle/>
        <a:p>
          <a:r>
            <a:rPr lang="en-US" sz="2400" b="1" dirty="0">
              <a:latin typeface="Corbel" panose="020B0503020204020204" pitchFamily="34" charset="0"/>
            </a:rPr>
            <a:t>Adaptation Voices  </a:t>
          </a:r>
        </a:p>
        <a:p>
          <a:r>
            <a:rPr lang="en-US" sz="2100" dirty="0">
              <a:latin typeface="Corbel" panose="020B0503020204020204" pitchFamily="34" charset="0"/>
            </a:rPr>
            <a:t>Digital Magazine, Network News, Resource Library</a:t>
          </a:r>
        </a:p>
      </dgm:t>
    </dgm:pt>
    <dgm:pt modelId="{DDCC3CF4-3773-415F-9E0D-260C4D1A9A7A}" type="parTrans" cxnId="{3E448B57-FB97-4736-822B-0DBEF45917AA}">
      <dgm:prSet/>
      <dgm:spPr/>
      <dgm:t>
        <a:bodyPr/>
        <a:lstStyle/>
        <a:p>
          <a:endParaRPr lang="en-US"/>
        </a:p>
      </dgm:t>
    </dgm:pt>
    <dgm:pt modelId="{85830204-7AAE-4C61-9BE9-C7AA969075B5}" type="sibTrans" cxnId="{3E448B57-FB97-4736-822B-0DBEF45917AA}">
      <dgm:prSet/>
      <dgm:spPr/>
      <dgm:t>
        <a:bodyPr/>
        <a:lstStyle/>
        <a:p>
          <a:endParaRPr lang="en-US"/>
        </a:p>
      </dgm:t>
    </dgm:pt>
    <dgm:pt modelId="{77D4CCFF-4C24-452A-A342-65EBC9321F7E}">
      <dgm:prSet custT="1"/>
      <dgm:spPr/>
      <dgm:t>
        <a:bodyPr/>
        <a:lstStyle/>
        <a:p>
          <a:r>
            <a:rPr lang="en-US" sz="2400" b="1" dirty="0">
              <a:latin typeface="Corbel" panose="020B0503020204020204" pitchFamily="34" charset="0"/>
            </a:rPr>
            <a:t>ASAP Applied Research Program </a:t>
          </a:r>
          <a:r>
            <a:rPr lang="en-US" sz="2400" dirty="0">
              <a:latin typeface="Corbel" panose="020B0503020204020204" pitchFamily="34" charset="0"/>
            </a:rPr>
            <a:t> </a:t>
          </a:r>
        </a:p>
        <a:p>
          <a:r>
            <a:rPr lang="en-US" sz="2200" dirty="0">
              <a:latin typeface="Corbel" panose="020B0503020204020204" pitchFamily="34" charset="0"/>
            </a:rPr>
            <a:t>In-Migration &amp; Climate Opportunities </a:t>
          </a:r>
        </a:p>
      </dgm:t>
    </dgm:pt>
    <dgm:pt modelId="{008063AB-70FB-4ECC-A9B5-8C26603FEA8C}" type="parTrans" cxnId="{D18F9530-CBD0-4B46-9F2F-B3E15595DD75}">
      <dgm:prSet/>
      <dgm:spPr/>
      <dgm:t>
        <a:bodyPr/>
        <a:lstStyle/>
        <a:p>
          <a:endParaRPr lang="en-US"/>
        </a:p>
      </dgm:t>
    </dgm:pt>
    <dgm:pt modelId="{71776E6B-3171-4C7B-B7A6-AA4DDAC3277D}" type="sibTrans" cxnId="{D18F9530-CBD0-4B46-9F2F-B3E15595DD75}">
      <dgm:prSet/>
      <dgm:spPr/>
      <dgm:t>
        <a:bodyPr/>
        <a:lstStyle/>
        <a:p>
          <a:endParaRPr lang="en-US"/>
        </a:p>
      </dgm:t>
    </dgm:pt>
    <dgm:pt modelId="{D8301594-692D-4ABB-A96B-88CD3CF89B2C}" type="pres">
      <dgm:prSet presAssocID="{481325D1-A9BC-459A-BCF3-060A35DC7F95}" presName="root" presStyleCnt="0">
        <dgm:presLayoutVars>
          <dgm:dir/>
          <dgm:resizeHandles val="exact"/>
        </dgm:presLayoutVars>
      </dgm:prSet>
      <dgm:spPr/>
    </dgm:pt>
    <dgm:pt modelId="{82FD6E15-F8D3-431E-AB63-E7661602C6E6}" type="pres">
      <dgm:prSet presAssocID="{321545EE-452E-4BC5-AD35-DF8438675185}" presName="compNode" presStyleCnt="0"/>
      <dgm:spPr/>
    </dgm:pt>
    <dgm:pt modelId="{6A399293-4C84-449C-87D2-4B579621A414}" type="pres">
      <dgm:prSet presAssocID="{321545EE-452E-4BC5-AD35-DF8438675185}" presName="bgRect" presStyleLbl="bgShp" presStyleIdx="0" presStyleCnt="4"/>
      <dgm:spPr/>
    </dgm:pt>
    <dgm:pt modelId="{FF37DA01-8F76-4617-B94B-8269374649AC}" type="pres">
      <dgm:prSet presAssocID="{321545EE-452E-4BC5-AD35-DF8438675185}" presName="iconRect" presStyleLbl="node1" presStyleIdx="0" presStyleCnt="4" custScaleX="126977" custScaleY="12697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sers"/>
        </a:ext>
      </dgm:extLst>
    </dgm:pt>
    <dgm:pt modelId="{59BC976B-ACB0-407D-8DA0-ADA9BF1FFECB}" type="pres">
      <dgm:prSet presAssocID="{321545EE-452E-4BC5-AD35-DF8438675185}" presName="spaceRect" presStyleCnt="0"/>
      <dgm:spPr/>
    </dgm:pt>
    <dgm:pt modelId="{F81DBB26-ADA6-47AB-AEEA-28C02A6152DF}" type="pres">
      <dgm:prSet presAssocID="{321545EE-452E-4BC5-AD35-DF8438675185}" presName="parTx" presStyleLbl="revTx" presStyleIdx="0" presStyleCnt="4">
        <dgm:presLayoutVars>
          <dgm:chMax val="0"/>
          <dgm:chPref val="0"/>
        </dgm:presLayoutVars>
      </dgm:prSet>
      <dgm:spPr/>
    </dgm:pt>
    <dgm:pt modelId="{137853CE-7305-4F29-A5AF-427CF1C789FD}" type="pres">
      <dgm:prSet presAssocID="{6EAFF30F-6E3A-4C52-A463-586463D23BB6}" presName="sibTrans" presStyleCnt="0"/>
      <dgm:spPr/>
    </dgm:pt>
    <dgm:pt modelId="{33218DC5-173D-4415-9F48-D2CC07E1F85E}" type="pres">
      <dgm:prSet presAssocID="{F5DF19BA-298A-4A49-90C2-757D7C77F4E8}" presName="compNode" presStyleCnt="0"/>
      <dgm:spPr/>
    </dgm:pt>
    <dgm:pt modelId="{4B44C0F4-C1F6-4061-B4FC-F9B4E32A3B4E}" type="pres">
      <dgm:prSet presAssocID="{F5DF19BA-298A-4A49-90C2-757D7C77F4E8}" presName="bgRect" presStyleLbl="bgShp" presStyleIdx="1" presStyleCnt="4"/>
      <dgm:spPr/>
    </dgm:pt>
    <dgm:pt modelId="{904AC2FE-6770-4646-8203-973D76E91473}" type="pres">
      <dgm:prSet presAssocID="{F5DF19BA-298A-4A49-90C2-757D7C77F4E8}" presName="iconRect" presStyleLbl="node1" presStyleIdx="1" presStyleCnt="4" custScaleX="126977" custScaleY="12697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iploma Roll"/>
        </a:ext>
      </dgm:extLst>
    </dgm:pt>
    <dgm:pt modelId="{D93368F6-C5DB-4913-849A-C6B92381A938}" type="pres">
      <dgm:prSet presAssocID="{F5DF19BA-298A-4A49-90C2-757D7C77F4E8}" presName="spaceRect" presStyleCnt="0"/>
      <dgm:spPr/>
    </dgm:pt>
    <dgm:pt modelId="{E5485EBE-FB96-41D5-AC80-7EF97B30609F}" type="pres">
      <dgm:prSet presAssocID="{F5DF19BA-298A-4A49-90C2-757D7C77F4E8}" presName="parTx" presStyleLbl="revTx" presStyleIdx="1" presStyleCnt="4" custScaleX="96549">
        <dgm:presLayoutVars>
          <dgm:chMax val="0"/>
          <dgm:chPref val="0"/>
        </dgm:presLayoutVars>
      </dgm:prSet>
      <dgm:spPr/>
    </dgm:pt>
    <dgm:pt modelId="{E30C9033-4C3F-4011-AB29-969A2B11818B}" type="pres">
      <dgm:prSet presAssocID="{1AA26D03-9CBF-4BFE-95F1-8184877E5341}" presName="sibTrans" presStyleCnt="0"/>
      <dgm:spPr/>
    </dgm:pt>
    <dgm:pt modelId="{BE88871E-D8DF-4511-9A1C-02B713038CFD}" type="pres">
      <dgm:prSet presAssocID="{2B0209CB-2316-4959-979F-94E2B8CF2979}" presName="compNode" presStyleCnt="0"/>
      <dgm:spPr/>
    </dgm:pt>
    <dgm:pt modelId="{BB0D208B-4EB1-4EDB-8C4B-512FD2F0AFD7}" type="pres">
      <dgm:prSet presAssocID="{2B0209CB-2316-4959-979F-94E2B8CF2979}" presName="bgRect" presStyleLbl="bgShp" presStyleIdx="2" presStyleCnt="4"/>
      <dgm:spPr/>
    </dgm:pt>
    <dgm:pt modelId="{59AF2955-9BC2-4A95-86FC-05F3378AA1E3}" type="pres">
      <dgm:prSet presAssocID="{2B0209CB-2316-4959-979F-94E2B8CF2979}" presName="iconRect" presStyleLbl="node1" presStyleIdx="2" presStyleCnt="4" custScaleX="126977" custScaleY="12697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Newspaper"/>
        </a:ext>
      </dgm:extLst>
    </dgm:pt>
    <dgm:pt modelId="{E49A79F1-271A-49AF-B22C-9F5C2623F68C}" type="pres">
      <dgm:prSet presAssocID="{2B0209CB-2316-4959-979F-94E2B8CF2979}" presName="spaceRect" presStyleCnt="0"/>
      <dgm:spPr/>
    </dgm:pt>
    <dgm:pt modelId="{4C691D39-AC27-45C8-BAE1-96DCD6302878}" type="pres">
      <dgm:prSet presAssocID="{2B0209CB-2316-4959-979F-94E2B8CF2979}" presName="parTx" presStyleLbl="revTx" presStyleIdx="2" presStyleCnt="4">
        <dgm:presLayoutVars>
          <dgm:chMax val="0"/>
          <dgm:chPref val="0"/>
        </dgm:presLayoutVars>
      </dgm:prSet>
      <dgm:spPr/>
    </dgm:pt>
    <dgm:pt modelId="{CB98E450-B06E-428F-8A9C-814E0FAD90B6}" type="pres">
      <dgm:prSet presAssocID="{85830204-7AAE-4C61-9BE9-C7AA969075B5}" presName="sibTrans" presStyleCnt="0"/>
      <dgm:spPr/>
    </dgm:pt>
    <dgm:pt modelId="{8FF14B22-41E6-4237-9FB1-958BBCD5E02A}" type="pres">
      <dgm:prSet presAssocID="{77D4CCFF-4C24-452A-A342-65EBC9321F7E}" presName="compNode" presStyleCnt="0"/>
      <dgm:spPr/>
    </dgm:pt>
    <dgm:pt modelId="{A478BBF5-843C-4C1A-858B-E996E905FDE7}" type="pres">
      <dgm:prSet presAssocID="{77D4CCFF-4C24-452A-A342-65EBC9321F7E}" presName="bgRect" presStyleLbl="bgShp" presStyleIdx="3" presStyleCnt="4"/>
      <dgm:spPr/>
    </dgm:pt>
    <dgm:pt modelId="{67F7665C-FFA0-42D4-B2F8-87D84B49AFD9}" type="pres">
      <dgm:prSet presAssocID="{77D4CCFF-4C24-452A-A342-65EBC9321F7E}" presName="iconRect" presStyleLbl="node1" presStyleIdx="3" presStyleCnt="4" custScaleX="126977" custScaleY="12697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ooks"/>
        </a:ext>
      </dgm:extLst>
    </dgm:pt>
    <dgm:pt modelId="{E1A884E3-A976-4754-9E6B-3A4D1EF87718}" type="pres">
      <dgm:prSet presAssocID="{77D4CCFF-4C24-452A-A342-65EBC9321F7E}" presName="spaceRect" presStyleCnt="0"/>
      <dgm:spPr/>
    </dgm:pt>
    <dgm:pt modelId="{DD30594C-6D5A-4DDC-A076-5E9967ABA60F}" type="pres">
      <dgm:prSet presAssocID="{77D4CCFF-4C24-452A-A342-65EBC9321F7E}" presName="parTx" presStyleLbl="revTx" presStyleIdx="3" presStyleCnt="4">
        <dgm:presLayoutVars>
          <dgm:chMax val="0"/>
          <dgm:chPref val="0"/>
        </dgm:presLayoutVars>
      </dgm:prSet>
      <dgm:spPr/>
    </dgm:pt>
  </dgm:ptLst>
  <dgm:cxnLst>
    <dgm:cxn modelId="{AD7EED2C-CB60-4EF9-B6B9-53768870F456}" type="presOf" srcId="{77D4CCFF-4C24-452A-A342-65EBC9321F7E}" destId="{DD30594C-6D5A-4DDC-A076-5E9967ABA60F}" srcOrd="0" destOrd="0" presId="urn:microsoft.com/office/officeart/2018/2/layout/IconVerticalSolidList"/>
    <dgm:cxn modelId="{D18F9530-CBD0-4B46-9F2F-B3E15595DD75}" srcId="{481325D1-A9BC-459A-BCF3-060A35DC7F95}" destId="{77D4CCFF-4C24-452A-A342-65EBC9321F7E}" srcOrd="3" destOrd="0" parTransId="{008063AB-70FB-4ECC-A9B5-8C26603FEA8C}" sibTransId="{71776E6B-3171-4C7B-B7A6-AA4DDAC3277D}"/>
    <dgm:cxn modelId="{495C2D3E-FF3C-4820-BB37-618237D28DCC}" type="presOf" srcId="{F5DF19BA-298A-4A49-90C2-757D7C77F4E8}" destId="{E5485EBE-FB96-41D5-AC80-7EF97B30609F}" srcOrd="0" destOrd="0" presId="urn:microsoft.com/office/officeart/2018/2/layout/IconVerticalSolidList"/>
    <dgm:cxn modelId="{04328D3E-A946-4F38-8B99-4FB9A77652AE}" type="presOf" srcId="{321545EE-452E-4BC5-AD35-DF8438675185}" destId="{F81DBB26-ADA6-47AB-AEEA-28C02A6152DF}" srcOrd="0" destOrd="0" presId="urn:microsoft.com/office/officeart/2018/2/layout/IconVerticalSolidList"/>
    <dgm:cxn modelId="{3E448B57-FB97-4736-822B-0DBEF45917AA}" srcId="{481325D1-A9BC-459A-BCF3-060A35DC7F95}" destId="{2B0209CB-2316-4959-979F-94E2B8CF2979}" srcOrd="2" destOrd="0" parTransId="{DDCC3CF4-3773-415F-9E0D-260C4D1A9A7A}" sibTransId="{85830204-7AAE-4C61-9BE9-C7AA969075B5}"/>
    <dgm:cxn modelId="{B3332D7E-0697-451A-B2AF-1489E8F6F697}" srcId="{481325D1-A9BC-459A-BCF3-060A35DC7F95}" destId="{F5DF19BA-298A-4A49-90C2-757D7C77F4E8}" srcOrd="1" destOrd="0" parTransId="{46058CA0-7BE9-4ABA-AC45-DAC088159476}" sibTransId="{1AA26D03-9CBF-4BFE-95F1-8184877E5341}"/>
    <dgm:cxn modelId="{F6D9129D-56EE-4322-930D-0EDE8F8941DE}" srcId="{481325D1-A9BC-459A-BCF3-060A35DC7F95}" destId="{321545EE-452E-4BC5-AD35-DF8438675185}" srcOrd="0" destOrd="0" parTransId="{C6C5915B-CFD0-424E-83C6-995767A571EB}" sibTransId="{6EAFF30F-6E3A-4C52-A463-586463D23BB6}"/>
    <dgm:cxn modelId="{05D912D0-14C7-46F9-8AEE-033D25CE8B08}" type="presOf" srcId="{481325D1-A9BC-459A-BCF3-060A35DC7F95}" destId="{D8301594-692D-4ABB-A96B-88CD3CF89B2C}" srcOrd="0" destOrd="0" presId="urn:microsoft.com/office/officeart/2018/2/layout/IconVerticalSolidList"/>
    <dgm:cxn modelId="{DE54B8EF-F6EC-4B2D-8B75-B2D6A55EA270}" type="presOf" srcId="{2B0209CB-2316-4959-979F-94E2B8CF2979}" destId="{4C691D39-AC27-45C8-BAE1-96DCD6302878}" srcOrd="0" destOrd="0" presId="urn:microsoft.com/office/officeart/2018/2/layout/IconVerticalSolidList"/>
    <dgm:cxn modelId="{51F41F90-4AB0-4F1D-97AE-FF4EF7521C38}" type="presParOf" srcId="{D8301594-692D-4ABB-A96B-88CD3CF89B2C}" destId="{82FD6E15-F8D3-431E-AB63-E7661602C6E6}" srcOrd="0" destOrd="0" presId="urn:microsoft.com/office/officeart/2018/2/layout/IconVerticalSolidList"/>
    <dgm:cxn modelId="{955603F7-86EF-4A99-9C93-55F68F237212}" type="presParOf" srcId="{82FD6E15-F8D3-431E-AB63-E7661602C6E6}" destId="{6A399293-4C84-449C-87D2-4B579621A414}" srcOrd="0" destOrd="0" presId="urn:microsoft.com/office/officeart/2018/2/layout/IconVerticalSolidList"/>
    <dgm:cxn modelId="{4CD8525F-848A-43AC-834B-741954171656}" type="presParOf" srcId="{82FD6E15-F8D3-431E-AB63-E7661602C6E6}" destId="{FF37DA01-8F76-4617-B94B-8269374649AC}" srcOrd="1" destOrd="0" presId="urn:microsoft.com/office/officeart/2018/2/layout/IconVerticalSolidList"/>
    <dgm:cxn modelId="{CF91593E-31FD-40DD-8763-0939F4767731}" type="presParOf" srcId="{82FD6E15-F8D3-431E-AB63-E7661602C6E6}" destId="{59BC976B-ACB0-407D-8DA0-ADA9BF1FFECB}" srcOrd="2" destOrd="0" presId="urn:microsoft.com/office/officeart/2018/2/layout/IconVerticalSolidList"/>
    <dgm:cxn modelId="{68A52321-E40E-4B62-B4BC-12198FC9E029}" type="presParOf" srcId="{82FD6E15-F8D3-431E-AB63-E7661602C6E6}" destId="{F81DBB26-ADA6-47AB-AEEA-28C02A6152DF}" srcOrd="3" destOrd="0" presId="urn:microsoft.com/office/officeart/2018/2/layout/IconVerticalSolidList"/>
    <dgm:cxn modelId="{96ADDF1E-1594-45D1-9B93-60A209569614}" type="presParOf" srcId="{D8301594-692D-4ABB-A96B-88CD3CF89B2C}" destId="{137853CE-7305-4F29-A5AF-427CF1C789FD}" srcOrd="1" destOrd="0" presId="urn:microsoft.com/office/officeart/2018/2/layout/IconVerticalSolidList"/>
    <dgm:cxn modelId="{1F4C83F6-AEA5-4650-BBDD-6D7559CB0CB5}" type="presParOf" srcId="{D8301594-692D-4ABB-A96B-88CD3CF89B2C}" destId="{33218DC5-173D-4415-9F48-D2CC07E1F85E}" srcOrd="2" destOrd="0" presId="urn:microsoft.com/office/officeart/2018/2/layout/IconVerticalSolidList"/>
    <dgm:cxn modelId="{EF8CA2DE-D88A-48DE-95FB-08D118C7759D}" type="presParOf" srcId="{33218DC5-173D-4415-9F48-D2CC07E1F85E}" destId="{4B44C0F4-C1F6-4061-B4FC-F9B4E32A3B4E}" srcOrd="0" destOrd="0" presId="urn:microsoft.com/office/officeart/2018/2/layout/IconVerticalSolidList"/>
    <dgm:cxn modelId="{CC199B54-16A1-4C84-BE65-8114DAB902B4}" type="presParOf" srcId="{33218DC5-173D-4415-9F48-D2CC07E1F85E}" destId="{904AC2FE-6770-4646-8203-973D76E91473}" srcOrd="1" destOrd="0" presId="urn:microsoft.com/office/officeart/2018/2/layout/IconVerticalSolidList"/>
    <dgm:cxn modelId="{5B20BE99-D43A-4DB9-87B0-A5B858DB7DAF}" type="presParOf" srcId="{33218DC5-173D-4415-9F48-D2CC07E1F85E}" destId="{D93368F6-C5DB-4913-849A-C6B92381A938}" srcOrd="2" destOrd="0" presId="urn:microsoft.com/office/officeart/2018/2/layout/IconVerticalSolidList"/>
    <dgm:cxn modelId="{28E7D4F1-93FD-49AC-A5BE-FCD8F97AA2A4}" type="presParOf" srcId="{33218DC5-173D-4415-9F48-D2CC07E1F85E}" destId="{E5485EBE-FB96-41D5-AC80-7EF97B30609F}" srcOrd="3" destOrd="0" presId="urn:microsoft.com/office/officeart/2018/2/layout/IconVerticalSolidList"/>
    <dgm:cxn modelId="{B3337D61-686A-4EFB-8E7E-A7D6FF934B4F}" type="presParOf" srcId="{D8301594-692D-4ABB-A96B-88CD3CF89B2C}" destId="{E30C9033-4C3F-4011-AB29-969A2B11818B}" srcOrd="3" destOrd="0" presId="urn:microsoft.com/office/officeart/2018/2/layout/IconVerticalSolidList"/>
    <dgm:cxn modelId="{DC16D035-E450-4EF7-8F9C-1AF45B172127}" type="presParOf" srcId="{D8301594-692D-4ABB-A96B-88CD3CF89B2C}" destId="{BE88871E-D8DF-4511-9A1C-02B713038CFD}" srcOrd="4" destOrd="0" presId="urn:microsoft.com/office/officeart/2018/2/layout/IconVerticalSolidList"/>
    <dgm:cxn modelId="{9D5D12AE-E31D-4732-AA97-FE09F04C5C7D}" type="presParOf" srcId="{BE88871E-D8DF-4511-9A1C-02B713038CFD}" destId="{BB0D208B-4EB1-4EDB-8C4B-512FD2F0AFD7}" srcOrd="0" destOrd="0" presId="urn:microsoft.com/office/officeart/2018/2/layout/IconVerticalSolidList"/>
    <dgm:cxn modelId="{0D8120DB-7C07-47AC-B822-3478B40C1383}" type="presParOf" srcId="{BE88871E-D8DF-4511-9A1C-02B713038CFD}" destId="{59AF2955-9BC2-4A95-86FC-05F3378AA1E3}" srcOrd="1" destOrd="0" presId="urn:microsoft.com/office/officeart/2018/2/layout/IconVerticalSolidList"/>
    <dgm:cxn modelId="{B04B4E70-37CB-47A6-8E84-8A94AA885D7C}" type="presParOf" srcId="{BE88871E-D8DF-4511-9A1C-02B713038CFD}" destId="{E49A79F1-271A-49AF-B22C-9F5C2623F68C}" srcOrd="2" destOrd="0" presId="urn:microsoft.com/office/officeart/2018/2/layout/IconVerticalSolidList"/>
    <dgm:cxn modelId="{B311FE3A-B09A-42AB-A91C-C2DA9EC9E9B4}" type="presParOf" srcId="{BE88871E-D8DF-4511-9A1C-02B713038CFD}" destId="{4C691D39-AC27-45C8-BAE1-96DCD6302878}" srcOrd="3" destOrd="0" presId="urn:microsoft.com/office/officeart/2018/2/layout/IconVerticalSolidList"/>
    <dgm:cxn modelId="{1206EBFB-0927-49E8-9381-93EE09CC4DA1}" type="presParOf" srcId="{D8301594-692D-4ABB-A96B-88CD3CF89B2C}" destId="{CB98E450-B06E-428F-8A9C-814E0FAD90B6}" srcOrd="5" destOrd="0" presId="urn:microsoft.com/office/officeart/2018/2/layout/IconVerticalSolidList"/>
    <dgm:cxn modelId="{1257D609-2464-4467-8A0C-313ACF69D080}" type="presParOf" srcId="{D8301594-692D-4ABB-A96B-88CD3CF89B2C}" destId="{8FF14B22-41E6-4237-9FB1-958BBCD5E02A}" srcOrd="6" destOrd="0" presId="urn:microsoft.com/office/officeart/2018/2/layout/IconVerticalSolidList"/>
    <dgm:cxn modelId="{0A2C4252-38FF-412C-A185-EED4418572DE}" type="presParOf" srcId="{8FF14B22-41E6-4237-9FB1-958BBCD5E02A}" destId="{A478BBF5-843C-4C1A-858B-E996E905FDE7}" srcOrd="0" destOrd="0" presId="urn:microsoft.com/office/officeart/2018/2/layout/IconVerticalSolidList"/>
    <dgm:cxn modelId="{0985399C-FB7D-4640-A62F-540156B71915}" type="presParOf" srcId="{8FF14B22-41E6-4237-9FB1-958BBCD5E02A}" destId="{67F7665C-FFA0-42D4-B2F8-87D84B49AFD9}" srcOrd="1" destOrd="0" presId="urn:microsoft.com/office/officeart/2018/2/layout/IconVerticalSolidList"/>
    <dgm:cxn modelId="{660302DB-79D0-48E7-A9A4-C4B3F0AC7C40}" type="presParOf" srcId="{8FF14B22-41E6-4237-9FB1-958BBCD5E02A}" destId="{E1A884E3-A976-4754-9E6B-3A4D1EF87718}" srcOrd="2" destOrd="0" presId="urn:microsoft.com/office/officeart/2018/2/layout/IconVerticalSolidList"/>
    <dgm:cxn modelId="{0D1D9D0D-CBEB-4620-BAF9-C8F481FE832A}" type="presParOf" srcId="{8FF14B22-41E6-4237-9FB1-958BBCD5E02A}" destId="{DD30594C-6D5A-4DDC-A076-5E9967ABA60F}"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BC08AF-4215-4C60-B1EB-70E8B0A5940C}">
      <dsp:nvSpPr>
        <dsp:cNvPr id="0" name=""/>
        <dsp:cNvSpPr/>
      </dsp:nvSpPr>
      <dsp:spPr>
        <a:xfrm>
          <a:off x="1712154" y="2300994"/>
          <a:ext cx="1579247" cy="1579247"/>
        </a:xfrm>
        <a:prstGeom prst="ellipse">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Community Resilience</a:t>
          </a:r>
        </a:p>
      </dsp:txBody>
      <dsp:txXfrm>
        <a:off x="1943429" y="2532269"/>
        <a:ext cx="1116697" cy="1116697"/>
      </dsp:txXfrm>
    </dsp:sp>
    <dsp:sp modelId="{F6B16059-0A42-42A2-BB8E-45B1419E41C0}">
      <dsp:nvSpPr>
        <dsp:cNvPr id="0" name=""/>
        <dsp:cNvSpPr/>
      </dsp:nvSpPr>
      <dsp:spPr>
        <a:xfrm rot="12900000">
          <a:off x="635432" y="2004772"/>
          <a:ext cx="1273984" cy="450085"/>
        </a:xfrm>
        <a:prstGeom prst="leftArrow">
          <a:avLst>
            <a:gd name="adj1" fmla="val 60000"/>
            <a:gd name="adj2" fmla="val 50000"/>
          </a:avLst>
        </a:prstGeom>
        <a:gradFill rotWithShape="0">
          <a:gsLst>
            <a:gs pos="0">
              <a:schemeClr val="accent2">
                <a:hueOff val="0"/>
                <a:satOff val="0"/>
                <a:lumOff val="0"/>
                <a:alphaOff val="0"/>
                <a:tint val="65000"/>
                <a:lumMod val="110000"/>
              </a:schemeClr>
            </a:gs>
            <a:gs pos="88000">
              <a:schemeClr val="accent2">
                <a:hueOff val="0"/>
                <a:satOff val="0"/>
                <a:lumOff val="0"/>
                <a:alphaOff val="0"/>
                <a:tint val="90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ED54DFF5-8580-45D9-B200-1CE201B95CB6}">
      <dsp:nvSpPr>
        <dsp:cNvPr id="0" name=""/>
        <dsp:cNvSpPr/>
      </dsp:nvSpPr>
      <dsp:spPr>
        <a:xfrm>
          <a:off x="489" y="1264337"/>
          <a:ext cx="1500285" cy="1200228"/>
        </a:xfrm>
        <a:prstGeom prst="roundRect">
          <a:avLst>
            <a:gd name="adj" fmla="val 10000"/>
          </a:avLst>
        </a:prstGeom>
        <a:gradFill rotWithShape="0">
          <a:gsLst>
            <a:gs pos="0">
              <a:schemeClr val="accent2">
                <a:hueOff val="0"/>
                <a:satOff val="0"/>
                <a:lumOff val="0"/>
                <a:alphaOff val="0"/>
                <a:tint val="65000"/>
                <a:lumMod val="110000"/>
              </a:schemeClr>
            </a:gs>
            <a:gs pos="88000">
              <a:schemeClr val="accent2">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35000"/>
            </a:spcAft>
            <a:buNone/>
          </a:pPr>
          <a:r>
            <a:rPr lang="en-US" sz="2100" kern="1200" dirty="0"/>
            <a:t>Adaptation </a:t>
          </a:r>
        </a:p>
      </dsp:txBody>
      <dsp:txXfrm>
        <a:off x="35642" y="1299490"/>
        <a:ext cx="1429979" cy="1129922"/>
      </dsp:txXfrm>
    </dsp:sp>
    <dsp:sp modelId="{FD9730CA-4DBC-48AA-B5A5-122AF481A97B}">
      <dsp:nvSpPr>
        <dsp:cNvPr id="0" name=""/>
        <dsp:cNvSpPr/>
      </dsp:nvSpPr>
      <dsp:spPr>
        <a:xfrm rot="16200000">
          <a:off x="1864786" y="1364811"/>
          <a:ext cx="1273984" cy="450085"/>
        </a:xfrm>
        <a:prstGeom prst="leftArrow">
          <a:avLst>
            <a:gd name="adj1" fmla="val 60000"/>
            <a:gd name="adj2" fmla="val 50000"/>
          </a:avLst>
        </a:prstGeom>
        <a:gradFill rotWithShape="0">
          <a:gsLst>
            <a:gs pos="0">
              <a:schemeClr val="accent3">
                <a:hueOff val="0"/>
                <a:satOff val="0"/>
                <a:lumOff val="0"/>
                <a:alphaOff val="0"/>
                <a:tint val="65000"/>
                <a:lumMod val="110000"/>
              </a:schemeClr>
            </a:gs>
            <a:gs pos="88000">
              <a:schemeClr val="accent3">
                <a:hueOff val="0"/>
                <a:satOff val="0"/>
                <a:lumOff val="0"/>
                <a:alphaOff val="0"/>
                <a:tint val="90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D49B4085-BE76-41CA-9C4D-63E75F74053F}">
      <dsp:nvSpPr>
        <dsp:cNvPr id="0" name=""/>
        <dsp:cNvSpPr/>
      </dsp:nvSpPr>
      <dsp:spPr>
        <a:xfrm>
          <a:off x="1751635" y="352748"/>
          <a:ext cx="1500285" cy="1200228"/>
        </a:xfrm>
        <a:prstGeom prst="roundRect">
          <a:avLst>
            <a:gd name="adj" fmla="val 10000"/>
          </a:avLst>
        </a:prstGeom>
        <a:gradFill rotWithShape="0">
          <a:gsLst>
            <a:gs pos="0">
              <a:schemeClr val="accent3">
                <a:hueOff val="0"/>
                <a:satOff val="0"/>
                <a:lumOff val="0"/>
                <a:alphaOff val="0"/>
                <a:tint val="65000"/>
                <a:lumMod val="110000"/>
              </a:schemeClr>
            </a:gs>
            <a:gs pos="88000">
              <a:schemeClr val="accent3">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35000"/>
            </a:spcAft>
            <a:buNone/>
          </a:pPr>
          <a:r>
            <a:rPr lang="en-US" sz="2100" kern="1200" dirty="0"/>
            <a:t>Mitigation</a:t>
          </a:r>
        </a:p>
      </dsp:txBody>
      <dsp:txXfrm>
        <a:off x="1786788" y="387901"/>
        <a:ext cx="1429979" cy="1129922"/>
      </dsp:txXfrm>
    </dsp:sp>
    <dsp:sp modelId="{0431D852-4DEB-48BC-90E1-F350C687E04D}">
      <dsp:nvSpPr>
        <dsp:cNvPr id="0" name=""/>
        <dsp:cNvSpPr/>
      </dsp:nvSpPr>
      <dsp:spPr>
        <a:xfrm rot="19500000">
          <a:off x="3094139" y="2004772"/>
          <a:ext cx="1273984" cy="450085"/>
        </a:xfrm>
        <a:prstGeom prst="leftArrow">
          <a:avLst>
            <a:gd name="adj1" fmla="val 60000"/>
            <a:gd name="adj2" fmla="val 50000"/>
          </a:avLst>
        </a:prstGeom>
        <a:gradFill rotWithShape="0">
          <a:gsLst>
            <a:gs pos="0">
              <a:schemeClr val="accent4">
                <a:hueOff val="0"/>
                <a:satOff val="0"/>
                <a:lumOff val="0"/>
                <a:alphaOff val="0"/>
                <a:tint val="65000"/>
                <a:lumMod val="110000"/>
              </a:schemeClr>
            </a:gs>
            <a:gs pos="88000">
              <a:schemeClr val="accent4">
                <a:hueOff val="0"/>
                <a:satOff val="0"/>
                <a:lumOff val="0"/>
                <a:alphaOff val="0"/>
                <a:tint val="90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D508CD0C-8236-4B25-B698-76D2768B0AE7}">
      <dsp:nvSpPr>
        <dsp:cNvPr id="0" name=""/>
        <dsp:cNvSpPr/>
      </dsp:nvSpPr>
      <dsp:spPr>
        <a:xfrm>
          <a:off x="3502782" y="1264337"/>
          <a:ext cx="1500285" cy="1200228"/>
        </a:xfrm>
        <a:prstGeom prst="roundRect">
          <a:avLst>
            <a:gd name="adj" fmla="val 10000"/>
          </a:avLst>
        </a:prstGeom>
        <a:gradFill rotWithShape="0">
          <a:gsLst>
            <a:gs pos="0">
              <a:schemeClr val="accent4">
                <a:hueOff val="0"/>
                <a:satOff val="0"/>
                <a:lumOff val="0"/>
                <a:alphaOff val="0"/>
                <a:tint val="65000"/>
                <a:lumMod val="110000"/>
              </a:schemeClr>
            </a:gs>
            <a:gs pos="88000">
              <a:schemeClr val="accent4">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35000"/>
            </a:spcAft>
            <a:buNone/>
          </a:pPr>
          <a:r>
            <a:rPr lang="en-US" sz="2100" kern="1200" dirty="0"/>
            <a:t>Social Equity</a:t>
          </a:r>
        </a:p>
      </dsp:txBody>
      <dsp:txXfrm>
        <a:off x="3537935" y="1299490"/>
        <a:ext cx="1429979" cy="11299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399293-4C84-449C-87D2-4B579621A414}">
      <dsp:nvSpPr>
        <dsp:cNvPr id="0" name=""/>
        <dsp:cNvSpPr/>
      </dsp:nvSpPr>
      <dsp:spPr>
        <a:xfrm>
          <a:off x="0" y="2066"/>
          <a:ext cx="7029262" cy="104746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F37DA01-8F76-4617-B94B-8269374649AC}">
      <dsp:nvSpPr>
        <dsp:cNvPr id="0" name=""/>
        <dsp:cNvSpPr/>
      </dsp:nvSpPr>
      <dsp:spPr>
        <a:xfrm>
          <a:off x="239149" y="160037"/>
          <a:ext cx="731520" cy="7315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81DBB26-ADA6-47AB-AEEA-28C02A6152DF}">
      <dsp:nvSpPr>
        <dsp:cNvPr id="0" name=""/>
        <dsp:cNvSpPr/>
      </dsp:nvSpPr>
      <dsp:spPr>
        <a:xfrm>
          <a:off x="1209819" y="2066"/>
          <a:ext cx="5819442" cy="1047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856" tIns="110856" rIns="110856" bIns="110856" numCol="1" spcCol="1270" anchor="ctr" anchorCtr="0">
          <a:noAutofit/>
        </a:bodyPr>
        <a:lstStyle/>
        <a:p>
          <a:pPr marL="0" lvl="0" indent="0" algn="l" defTabSz="1066800">
            <a:lnSpc>
              <a:spcPct val="90000"/>
            </a:lnSpc>
            <a:spcBef>
              <a:spcPct val="0"/>
            </a:spcBef>
            <a:spcAft>
              <a:spcPct val="35000"/>
            </a:spcAft>
            <a:buNone/>
          </a:pPr>
          <a:r>
            <a:rPr lang="en-US" sz="2400" b="1" kern="1200" dirty="0">
              <a:latin typeface="Corbel" panose="020B0503020204020204" pitchFamily="34" charset="0"/>
            </a:rPr>
            <a:t>ASAP Connects  </a:t>
          </a:r>
        </a:p>
        <a:p>
          <a:pPr marL="0" lvl="0" indent="0" algn="l" defTabSz="1066800">
            <a:lnSpc>
              <a:spcPct val="90000"/>
            </a:lnSpc>
            <a:spcBef>
              <a:spcPct val="0"/>
            </a:spcBef>
            <a:spcAft>
              <a:spcPct val="35000"/>
            </a:spcAft>
            <a:buNone/>
          </a:pPr>
          <a:r>
            <a:rPr lang="en-US" sz="1800" kern="1200" dirty="0">
              <a:latin typeface="Corbel" panose="020B0503020204020204" pitchFamily="34" charset="0"/>
            </a:rPr>
            <a:t>Member Groups &amp; Regional Hubs</a:t>
          </a:r>
        </a:p>
      </dsp:txBody>
      <dsp:txXfrm>
        <a:off x="1209819" y="2066"/>
        <a:ext cx="5819442" cy="1047462"/>
      </dsp:txXfrm>
    </dsp:sp>
    <dsp:sp modelId="{4B44C0F4-C1F6-4061-B4FC-F9B4E32A3B4E}">
      <dsp:nvSpPr>
        <dsp:cNvPr id="0" name=""/>
        <dsp:cNvSpPr/>
      </dsp:nvSpPr>
      <dsp:spPr>
        <a:xfrm>
          <a:off x="0" y="1311395"/>
          <a:ext cx="7029262" cy="104746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04AC2FE-6770-4646-8203-973D76E91473}">
      <dsp:nvSpPr>
        <dsp:cNvPr id="0" name=""/>
        <dsp:cNvSpPr/>
      </dsp:nvSpPr>
      <dsp:spPr>
        <a:xfrm>
          <a:off x="239149" y="1469366"/>
          <a:ext cx="731520" cy="73152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5485EBE-FB96-41D5-AC80-7EF97B30609F}">
      <dsp:nvSpPr>
        <dsp:cNvPr id="0" name=""/>
        <dsp:cNvSpPr/>
      </dsp:nvSpPr>
      <dsp:spPr>
        <a:xfrm>
          <a:off x="1310233" y="1311395"/>
          <a:ext cx="5618613" cy="1047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856" tIns="110856" rIns="110856" bIns="110856" numCol="1" spcCol="1270" anchor="ctr" anchorCtr="0">
          <a:noAutofit/>
        </a:bodyPr>
        <a:lstStyle/>
        <a:p>
          <a:pPr marL="0" lvl="0" indent="0" algn="l" defTabSz="1066800">
            <a:lnSpc>
              <a:spcPct val="90000"/>
            </a:lnSpc>
            <a:spcBef>
              <a:spcPct val="0"/>
            </a:spcBef>
            <a:spcAft>
              <a:spcPct val="35000"/>
            </a:spcAft>
            <a:buNone/>
          </a:pPr>
          <a:r>
            <a:rPr lang="en-US" sz="2400" b="1" kern="1200" dirty="0">
              <a:latin typeface="Corbel" panose="020B0503020204020204" pitchFamily="34" charset="0"/>
            </a:rPr>
            <a:t>Adaptation Careers </a:t>
          </a:r>
          <a:r>
            <a:rPr lang="en-US" sz="2400" kern="1200" dirty="0">
              <a:latin typeface="Corbel" panose="020B0503020204020204" pitchFamily="34" charset="0"/>
            </a:rPr>
            <a:t> </a:t>
          </a:r>
        </a:p>
        <a:p>
          <a:pPr marL="0" lvl="0" indent="0" algn="l" defTabSz="1066800">
            <a:lnSpc>
              <a:spcPct val="90000"/>
            </a:lnSpc>
            <a:spcBef>
              <a:spcPct val="0"/>
            </a:spcBef>
            <a:spcAft>
              <a:spcPct val="35000"/>
            </a:spcAft>
            <a:buNone/>
          </a:pPr>
          <a:r>
            <a:rPr lang="en-US" sz="1800" kern="1200" dirty="0">
              <a:latin typeface="Corbel" panose="020B0503020204020204" pitchFamily="34" charset="0"/>
            </a:rPr>
            <a:t>Mentorship, Professional Training, Jobs &amp; Opportunities</a:t>
          </a:r>
        </a:p>
      </dsp:txBody>
      <dsp:txXfrm>
        <a:off x="1310233" y="1311395"/>
        <a:ext cx="5618613" cy="1047462"/>
      </dsp:txXfrm>
    </dsp:sp>
    <dsp:sp modelId="{BB0D208B-4EB1-4EDB-8C4B-512FD2F0AFD7}">
      <dsp:nvSpPr>
        <dsp:cNvPr id="0" name=""/>
        <dsp:cNvSpPr/>
      </dsp:nvSpPr>
      <dsp:spPr>
        <a:xfrm>
          <a:off x="0" y="2620723"/>
          <a:ext cx="7029262" cy="104746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9AF2955-9BC2-4A95-86FC-05F3378AA1E3}">
      <dsp:nvSpPr>
        <dsp:cNvPr id="0" name=""/>
        <dsp:cNvSpPr/>
      </dsp:nvSpPr>
      <dsp:spPr>
        <a:xfrm>
          <a:off x="239149" y="2778694"/>
          <a:ext cx="731520" cy="73152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C691D39-AC27-45C8-BAE1-96DCD6302878}">
      <dsp:nvSpPr>
        <dsp:cNvPr id="0" name=""/>
        <dsp:cNvSpPr/>
      </dsp:nvSpPr>
      <dsp:spPr>
        <a:xfrm>
          <a:off x="1209819" y="2620723"/>
          <a:ext cx="5819442" cy="1047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856" tIns="110856" rIns="110856" bIns="110856" numCol="1" spcCol="1270" anchor="ctr" anchorCtr="0">
          <a:noAutofit/>
        </a:bodyPr>
        <a:lstStyle/>
        <a:p>
          <a:pPr marL="0" lvl="0" indent="0" algn="l" defTabSz="1066800">
            <a:lnSpc>
              <a:spcPct val="90000"/>
            </a:lnSpc>
            <a:spcBef>
              <a:spcPct val="0"/>
            </a:spcBef>
            <a:spcAft>
              <a:spcPct val="35000"/>
            </a:spcAft>
            <a:buNone/>
          </a:pPr>
          <a:r>
            <a:rPr lang="en-US" sz="2400" b="1" kern="1200" dirty="0">
              <a:latin typeface="Corbel" panose="020B0503020204020204" pitchFamily="34" charset="0"/>
            </a:rPr>
            <a:t>Adaptation Voices  </a:t>
          </a:r>
        </a:p>
        <a:p>
          <a:pPr marL="0" lvl="0" indent="0" algn="l" defTabSz="1066800">
            <a:lnSpc>
              <a:spcPct val="90000"/>
            </a:lnSpc>
            <a:spcBef>
              <a:spcPct val="0"/>
            </a:spcBef>
            <a:spcAft>
              <a:spcPct val="35000"/>
            </a:spcAft>
            <a:buNone/>
          </a:pPr>
          <a:r>
            <a:rPr lang="en-US" sz="2100" kern="1200" dirty="0">
              <a:latin typeface="Corbel" panose="020B0503020204020204" pitchFamily="34" charset="0"/>
            </a:rPr>
            <a:t>Digital Magazine, Network News, Resource Library</a:t>
          </a:r>
        </a:p>
      </dsp:txBody>
      <dsp:txXfrm>
        <a:off x="1209819" y="2620723"/>
        <a:ext cx="5819442" cy="1047462"/>
      </dsp:txXfrm>
    </dsp:sp>
    <dsp:sp modelId="{A478BBF5-843C-4C1A-858B-E996E905FDE7}">
      <dsp:nvSpPr>
        <dsp:cNvPr id="0" name=""/>
        <dsp:cNvSpPr/>
      </dsp:nvSpPr>
      <dsp:spPr>
        <a:xfrm>
          <a:off x="0" y="3930051"/>
          <a:ext cx="7029262" cy="104746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7F7665C-FFA0-42D4-B2F8-87D84B49AFD9}">
      <dsp:nvSpPr>
        <dsp:cNvPr id="0" name=""/>
        <dsp:cNvSpPr/>
      </dsp:nvSpPr>
      <dsp:spPr>
        <a:xfrm>
          <a:off x="239149" y="4088022"/>
          <a:ext cx="731520" cy="73152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D30594C-6D5A-4DDC-A076-5E9967ABA60F}">
      <dsp:nvSpPr>
        <dsp:cNvPr id="0" name=""/>
        <dsp:cNvSpPr/>
      </dsp:nvSpPr>
      <dsp:spPr>
        <a:xfrm>
          <a:off x="1209819" y="3930051"/>
          <a:ext cx="5819442" cy="10474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856" tIns="110856" rIns="110856" bIns="110856" numCol="1" spcCol="1270" anchor="ctr" anchorCtr="0">
          <a:noAutofit/>
        </a:bodyPr>
        <a:lstStyle/>
        <a:p>
          <a:pPr marL="0" lvl="0" indent="0" algn="l" defTabSz="1066800">
            <a:lnSpc>
              <a:spcPct val="90000"/>
            </a:lnSpc>
            <a:spcBef>
              <a:spcPct val="0"/>
            </a:spcBef>
            <a:spcAft>
              <a:spcPct val="35000"/>
            </a:spcAft>
            <a:buNone/>
          </a:pPr>
          <a:r>
            <a:rPr lang="en-US" sz="2400" b="1" kern="1200" dirty="0">
              <a:latin typeface="Corbel" panose="020B0503020204020204" pitchFamily="34" charset="0"/>
            </a:rPr>
            <a:t>ASAP Applied Research Program </a:t>
          </a:r>
          <a:r>
            <a:rPr lang="en-US" sz="2400" kern="1200" dirty="0">
              <a:latin typeface="Corbel" panose="020B0503020204020204" pitchFamily="34" charset="0"/>
            </a:rPr>
            <a:t> </a:t>
          </a:r>
        </a:p>
        <a:p>
          <a:pPr marL="0" lvl="0" indent="0" algn="l" defTabSz="1066800">
            <a:lnSpc>
              <a:spcPct val="90000"/>
            </a:lnSpc>
            <a:spcBef>
              <a:spcPct val="0"/>
            </a:spcBef>
            <a:spcAft>
              <a:spcPct val="35000"/>
            </a:spcAft>
            <a:buNone/>
          </a:pPr>
          <a:r>
            <a:rPr lang="en-US" sz="2200" kern="1200" dirty="0">
              <a:latin typeface="Corbel" panose="020B0503020204020204" pitchFamily="34" charset="0"/>
            </a:rPr>
            <a:t>In-Migration &amp; Climate Opportunities </a:t>
          </a:r>
        </a:p>
      </dsp:txBody>
      <dsp:txXfrm>
        <a:off x="1209819" y="3930051"/>
        <a:ext cx="5819442" cy="1047462"/>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55ED85-6353-4545-90D3-D8568F9DC34B}" type="datetimeFigureOut">
              <a:rPr lang="en-US" smtClean="0"/>
              <a:t>10/28/20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82BDB0-E960-4F6B-B5A1-EEA3AFC3BC96}" type="slidenum">
              <a:rPr lang="en-US" smtClean="0"/>
              <a:t>‹#›</a:t>
            </a:fld>
            <a:endParaRPr lang="en-US"/>
          </a:p>
        </p:txBody>
      </p:sp>
    </p:spTree>
    <p:extLst>
      <p:ext uri="{BB962C8B-B14F-4D97-AF65-F5344CB8AC3E}">
        <p14:creationId xmlns:p14="http://schemas.microsoft.com/office/powerpoint/2010/main" val="2793683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82BDB0-E960-4F6B-B5A1-EEA3AFC3BC96}" type="slidenum">
              <a:rPr lang="en-US" smtClean="0"/>
              <a:t>1</a:t>
            </a:fld>
            <a:endParaRPr lang="en-US"/>
          </a:p>
        </p:txBody>
      </p:sp>
    </p:spTree>
    <p:extLst>
      <p:ext uri="{BB962C8B-B14F-4D97-AF65-F5344CB8AC3E}">
        <p14:creationId xmlns:p14="http://schemas.microsoft.com/office/powerpoint/2010/main" val="3892641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82BDB0-E960-4F6B-B5A1-EEA3AFC3BC96}" type="slidenum">
              <a:rPr lang="en-US" smtClean="0"/>
              <a:t>4</a:t>
            </a:fld>
            <a:endParaRPr lang="en-US"/>
          </a:p>
        </p:txBody>
      </p:sp>
    </p:spTree>
    <p:extLst>
      <p:ext uri="{BB962C8B-B14F-4D97-AF65-F5344CB8AC3E}">
        <p14:creationId xmlns:p14="http://schemas.microsoft.com/office/powerpoint/2010/main" val="14713394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6" name="Google Shape;136;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82BDB0-E960-4F6B-B5A1-EEA3AFC3BC96}" type="slidenum">
              <a:rPr lang="en-US" smtClean="0"/>
              <a:t>7</a:t>
            </a:fld>
            <a:endParaRPr lang="en-US"/>
          </a:p>
        </p:txBody>
      </p:sp>
    </p:spTree>
    <p:extLst>
      <p:ext uri="{BB962C8B-B14F-4D97-AF65-F5344CB8AC3E}">
        <p14:creationId xmlns:p14="http://schemas.microsoft.com/office/powerpoint/2010/main" val="39775950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82BDB0-E960-4F6B-B5A1-EEA3AFC3BC96}" type="slidenum">
              <a:rPr lang="en-US" smtClean="0"/>
              <a:t>8</a:t>
            </a:fld>
            <a:endParaRPr lang="en-US"/>
          </a:p>
        </p:txBody>
      </p:sp>
    </p:spTree>
    <p:extLst>
      <p:ext uri="{BB962C8B-B14F-4D97-AF65-F5344CB8AC3E}">
        <p14:creationId xmlns:p14="http://schemas.microsoft.com/office/powerpoint/2010/main" val="3228357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effectLst/>
            </a:endParaRPr>
          </a:p>
          <a:p>
            <a:endParaRPr lang="en-US" dirty="0"/>
          </a:p>
        </p:txBody>
      </p:sp>
      <p:sp>
        <p:nvSpPr>
          <p:cNvPr id="4" name="Slide Number Placeholder 3"/>
          <p:cNvSpPr>
            <a:spLocks noGrp="1"/>
          </p:cNvSpPr>
          <p:nvPr>
            <p:ph type="sldNum" sz="quarter" idx="5"/>
          </p:nvPr>
        </p:nvSpPr>
        <p:spPr/>
        <p:txBody>
          <a:bodyPr/>
          <a:lstStyle/>
          <a:p>
            <a:fld id="{6882BDB0-E960-4F6B-B5A1-EEA3AFC3BC96}" type="slidenum">
              <a:rPr lang="en-US" smtClean="0"/>
              <a:t>10</a:t>
            </a:fld>
            <a:endParaRPr lang="en-US"/>
          </a:p>
        </p:txBody>
      </p:sp>
    </p:spTree>
    <p:extLst>
      <p:ext uri="{BB962C8B-B14F-4D97-AF65-F5344CB8AC3E}">
        <p14:creationId xmlns:p14="http://schemas.microsoft.com/office/powerpoint/2010/main" val="11317744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10/28/20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10/28/20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10/28/20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10/28/20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10/28/20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10/28/20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10/28/20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10/28/20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10/28/20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10/28/20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10/28/20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10/28/20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10/28/20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10/28/20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10/28/20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10/28/20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10/28/20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adaptationprofessionals.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8" Type="http://schemas.openxmlformats.org/officeDocument/2006/relationships/hyperlink" Target="http://www.adaptationprofessionals.org/" TargetMode="External"/><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sv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adaptationprofessionals.org/asap-careers-2" TargetMode="External"/><Relationship Id="rId5" Type="http://schemas.openxmlformats.org/officeDocument/2006/relationships/image" Target="../media/image29.jpg"/><Relationship Id="rId4" Type="http://schemas.openxmlformats.org/officeDocument/2006/relationships/image" Target="../media/image2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FF9F6-3995-4CDC-BDC4-1FAA67EB64EF}"/>
              </a:ext>
            </a:extLst>
          </p:cNvPr>
          <p:cNvSpPr>
            <a:spLocks noGrp="1"/>
          </p:cNvSpPr>
          <p:nvPr>
            <p:ph type="ctrTitle"/>
          </p:nvPr>
        </p:nvSpPr>
        <p:spPr>
          <a:xfrm>
            <a:off x="910382" y="1620709"/>
            <a:ext cx="8730795" cy="1646302"/>
          </a:xfrm>
        </p:spPr>
        <p:txBody>
          <a:bodyPr/>
          <a:lstStyle/>
          <a:p>
            <a:r>
              <a:rPr lang="en-US" sz="4800" dirty="0"/>
              <a:t>Partners in Social &amp; Economic Community Resilience</a:t>
            </a:r>
          </a:p>
        </p:txBody>
      </p:sp>
      <p:sp>
        <p:nvSpPr>
          <p:cNvPr id="3" name="Subtitle 2">
            <a:extLst>
              <a:ext uri="{FF2B5EF4-FFF2-40B4-BE49-F238E27FC236}">
                <a16:creationId xmlns:a16="http://schemas.microsoft.com/office/drawing/2014/main" id="{F9F7C49F-6609-4FDB-AFAC-58C0C727D985}"/>
              </a:ext>
            </a:extLst>
          </p:cNvPr>
          <p:cNvSpPr>
            <a:spLocks noGrp="1"/>
          </p:cNvSpPr>
          <p:nvPr>
            <p:ph type="subTitle" idx="1"/>
          </p:nvPr>
        </p:nvSpPr>
        <p:spPr>
          <a:xfrm>
            <a:off x="1754188" y="3702284"/>
            <a:ext cx="7766936" cy="1646303"/>
          </a:xfrm>
        </p:spPr>
        <p:txBody>
          <a:bodyPr>
            <a:noAutofit/>
          </a:bodyPr>
          <a:lstStyle/>
          <a:p>
            <a:r>
              <a:rPr lang="en-US" sz="2400" dirty="0"/>
              <a:t>An Adaptation Primer</a:t>
            </a:r>
          </a:p>
          <a:p>
            <a:r>
              <a:rPr lang="en-US" sz="2400" dirty="0"/>
              <a:t>Beth Gibbons, Executive Director</a:t>
            </a:r>
          </a:p>
        </p:txBody>
      </p:sp>
      <p:sp>
        <p:nvSpPr>
          <p:cNvPr id="5" name="TextBox 4">
            <a:extLst>
              <a:ext uri="{FF2B5EF4-FFF2-40B4-BE49-F238E27FC236}">
                <a16:creationId xmlns:a16="http://schemas.microsoft.com/office/drawing/2014/main" id="{BA9F3236-106D-47CA-9412-94FC1391B3D1}"/>
              </a:ext>
            </a:extLst>
          </p:cNvPr>
          <p:cNvSpPr txBox="1"/>
          <p:nvPr/>
        </p:nvSpPr>
        <p:spPr>
          <a:xfrm>
            <a:off x="4249203" y="5783860"/>
            <a:ext cx="6102034" cy="400110"/>
          </a:xfrm>
          <a:prstGeom prst="rect">
            <a:avLst/>
          </a:prstGeom>
          <a:noFill/>
        </p:spPr>
        <p:txBody>
          <a:bodyPr wrap="square">
            <a:spAutoFit/>
          </a:bodyPr>
          <a:lstStyle/>
          <a:p>
            <a:pPr algn="ctr"/>
            <a:r>
              <a:rPr lang="en-US" sz="2000" dirty="0">
                <a:hlinkClick r:id="rId3"/>
              </a:rPr>
              <a:t>www.adaptationprofessionals.org</a:t>
            </a:r>
            <a:r>
              <a:rPr lang="en-US" sz="2000" dirty="0"/>
              <a:t> </a:t>
            </a:r>
          </a:p>
        </p:txBody>
      </p:sp>
      <p:pic>
        <p:nvPicPr>
          <p:cNvPr id="7" name="Picture 6" descr="A close up of a sign&#10;&#10;Description automatically generated">
            <a:extLst>
              <a:ext uri="{FF2B5EF4-FFF2-40B4-BE49-F238E27FC236}">
                <a16:creationId xmlns:a16="http://schemas.microsoft.com/office/drawing/2014/main" id="{3CDE1A1E-DD52-4E57-9865-CDC84FB6A25A}"/>
              </a:ext>
            </a:extLst>
          </p:cNvPr>
          <p:cNvPicPr>
            <a:picLocks noChangeAspect="1"/>
          </p:cNvPicPr>
          <p:nvPr/>
        </p:nvPicPr>
        <p:blipFill>
          <a:blip r:embed="rId4"/>
          <a:stretch>
            <a:fillRect/>
          </a:stretch>
        </p:blipFill>
        <p:spPr>
          <a:xfrm>
            <a:off x="401034" y="5566223"/>
            <a:ext cx="4386832" cy="835383"/>
          </a:xfrm>
          <a:prstGeom prst="rect">
            <a:avLst/>
          </a:prstGeom>
        </p:spPr>
      </p:pic>
    </p:spTree>
    <p:extLst>
      <p:ext uri="{BB962C8B-B14F-4D97-AF65-F5344CB8AC3E}">
        <p14:creationId xmlns:p14="http://schemas.microsoft.com/office/powerpoint/2010/main" val="41943886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47D352-BB3F-42BF-8360-B41F3BB0EEC2}"/>
              </a:ext>
            </a:extLst>
          </p:cNvPr>
          <p:cNvSpPr>
            <a:spLocks noGrp="1"/>
          </p:cNvSpPr>
          <p:nvPr>
            <p:ph type="title"/>
          </p:nvPr>
        </p:nvSpPr>
        <p:spPr>
          <a:xfrm>
            <a:off x="595483" y="1460499"/>
            <a:ext cx="3914436" cy="3937001"/>
          </a:xfrm>
        </p:spPr>
        <p:txBody>
          <a:bodyPr anchor="ctr">
            <a:normAutofit/>
          </a:bodyPr>
          <a:lstStyle/>
          <a:p>
            <a:r>
              <a:rPr lang="en-US" dirty="0"/>
              <a:t>What Communities Need from Higher Education Institutions</a:t>
            </a:r>
          </a:p>
        </p:txBody>
      </p:sp>
      <p:sp>
        <p:nvSpPr>
          <p:cNvPr id="10" name="Isosceles Triangle 9">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12" name="Straight Connector 11">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0BA11B0-8E5D-4962-A1FE-6C8CD3D35122}"/>
              </a:ext>
            </a:extLst>
          </p:cNvPr>
          <p:cNvSpPr>
            <a:spLocks noGrp="1"/>
          </p:cNvSpPr>
          <p:nvPr>
            <p:ph idx="1"/>
          </p:nvPr>
        </p:nvSpPr>
        <p:spPr>
          <a:xfrm>
            <a:off x="4978917" y="550985"/>
            <a:ext cx="6696189" cy="5756030"/>
          </a:xfrm>
        </p:spPr>
        <p:txBody>
          <a:bodyPr anchor="ctr">
            <a:normAutofit/>
          </a:bodyPr>
          <a:lstStyle/>
          <a:p>
            <a:pPr>
              <a:lnSpc>
                <a:spcPct val="90000"/>
              </a:lnSpc>
              <a:buFont typeface="+mj-lt"/>
              <a:buAutoNum type="arabicPeriod"/>
            </a:pPr>
            <a:r>
              <a:rPr lang="en-US" sz="2000" i="0" dirty="0">
                <a:effectLst/>
              </a:rPr>
              <a:t>Integrate </a:t>
            </a:r>
            <a:r>
              <a:rPr lang="en-US" sz="2000" dirty="0"/>
              <a:t>facility management plans with community activities.</a:t>
            </a:r>
          </a:p>
          <a:p>
            <a:pPr>
              <a:lnSpc>
                <a:spcPct val="90000"/>
              </a:lnSpc>
              <a:buFont typeface="+mj-lt"/>
              <a:buAutoNum type="arabicPeriod"/>
            </a:pPr>
            <a:r>
              <a:rPr lang="en-US" sz="2000" i="0" dirty="0">
                <a:effectLst/>
              </a:rPr>
              <a:t>Set standards with future climate information built into capital improvement projects and share this information with the community. </a:t>
            </a:r>
          </a:p>
          <a:p>
            <a:pPr>
              <a:lnSpc>
                <a:spcPct val="90000"/>
              </a:lnSpc>
              <a:buFont typeface="+mj-lt"/>
              <a:buAutoNum type="arabicPeriod"/>
            </a:pPr>
            <a:r>
              <a:rPr lang="en-US" sz="2000" i="0" dirty="0">
                <a:effectLst/>
              </a:rPr>
              <a:t>Align </a:t>
            </a:r>
            <a:r>
              <a:rPr lang="en-US" sz="2000" dirty="0"/>
              <a:t>the institution </a:t>
            </a:r>
            <a:r>
              <a:rPr lang="en-US" sz="2000" i="0" dirty="0">
                <a:effectLst/>
              </a:rPr>
              <a:t>with resilience and climate action standards and plans coming from the community.</a:t>
            </a:r>
          </a:p>
          <a:p>
            <a:pPr>
              <a:lnSpc>
                <a:spcPct val="90000"/>
              </a:lnSpc>
              <a:buFont typeface="+mj-lt"/>
              <a:buAutoNum type="arabicPeriod"/>
            </a:pPr>
            <a:r>
              <a:rPr lang="en-US" sz="2000" i="0" dirty="0">
                <a:effectLst/>
              </a:rPr>
              <a:t>Work with community-based resilience and emergency management teams to understand the role your institution can play to assist the community.</a:t>
            </a:r>
          </a:p>
          <a:p>
            <a:pPr>
              <a:lnSpc>
                <a:spcPct val="90000"/>
              </a:lnSpc>
              <a:buFont typeface="+mj-lt"/>
              <a:buAutoNum type="arabicPeriod"/>
            </a:pPr>
            <a:r>
              <a:rPr lang="en-US" sz="2000" i="0" dirty="0">
                <a:effectLst/>
              </a:rPr>
              <a:t>Model holistic, systems </a:t>
            </a:r>
            <a:r>
              <a:rPr lang="en-US" sz="2000" dirty="0"/>
              <a:t>thinking: </a:t>
            </a:r>
          </a:p>
          <a:p>
            <a:pPr marL="457200" lvl="1" indent="0">
              <a:lnSpc>
                <a:spcPct val="90000"/>
              </a:lnSpc>
              <a:buNone/>
            </a:pPr>
            <a:r>
              <a:rPr lang="en-US" sz="1800" i="0" dirty="0">
                <a:effectLst/>
              </a:rPr>
              <a:t>Integrate </a:t>
            </a:r>
            <a:r>
              <a:rPr lang="en-US" sz="1800" dirty="0"/>
              <a:t>facilities and operations and academic programs, host interdisciplinary applied research teams on campus projects, engage students on the academic pursuit and on/in the ground meaning of resilience. </a:t>
            </a:r>
            <a:endParaRPr lang="en-US" sz="1600" dirty="0"/>
          </a:p>
        </p:txBody>
      </p:sp>
      <p:sp>
        <p:nvSpPr>
          <p:cNvPr id="14" name="Isosceles Triangle 13">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8907957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75;p40">
            <a:extLst>
              <a:ext uri="{FF2B5EF4-FFF2-40B4-BE49-F238E27FC236}">
                <a16:creationId xmlns:a16="http://schemas.microsoft.com/office/drawing/2014/main" id="{BA2621E7-9E7E-4D1A-8641-611ED2E7A095}"/>
              </a:ext>
            </a:extLst>
          </p:cNvPr>
          <p:cNvSpPr txBox="1">
            <a:spLocks/>
          </p:cNvSpPr>
          <p:nvPr/>
        </p:nvSpPr>
        <p:spPr>
          <a:xfrm>
            <a:off x="170742" y="769179"/>
            <a:ext cx="3426592" cy="4890280"/>
          </a:xfrm>
          <a:prstGeom prst="rect">
            <a:avLst/>
          </a:prstGeom>
        </p:spPr>
        <p:txBody>
          <a:bodyPr spcFirstLastPara="1" wrap="square" lIns="91425" tIns="91425" rIns="91425" bIns="91425" anchor="b" anchorCtr="0">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spcBef>
                <a:spcPts val="0"/>
              </a:spcBef>
            </a:pPr>
            <a:r>
              <a:rPr lang="en-US" sz="4000" dirty="0">
                <a:latin typeface="Cambria" panose="02040503050406030204" pitchFamily="18" charset="0"/>
                <a:ea typeface="Cambria" panose="02040503050406030204" pitchFamily="18" charset="0"/>
              </a:rPr>
              <a:t>Join Us</a:t>
            </a:r>
          </a:p>
          <a:p>
            <a:pPr algn="ctr">
              <a:spcBef>
                <a:spcPts val="0"/>
              </a:spcBef>
            </a:pPr>
            <a:endParaRPr lang="en-US" sz="2400" dirty="0">
              <a:latin typeface="Cambria" panose="02040503050406030204" pitchFamily="18" charset="0"/>
              <a:ea typeface="Cambria" panose="02040503050406030204" pitchFamily="18" charset="0"/>
            </a:endParaRPr>
          </a:p>
          <a:p>
            <a:pPr algn="ctr">
              <a:spcBef>
                <a:spcPts val="0"/>
              </a:spcBef>
            </a:pPr>
            <a:r>
              <a:rPr lang="en-US" sz="2400" dirty="0">
                <a:solidFill>
                  <a:schemeClr val="bg2">
                    <a:lumMod val="25000"/>
                  </a:schemeClr>
                </a:solidFill>
                <a:latin typeface="Cambria" panose="02040503050406030204" pitchFamily="18" charset="0"/>
                <a:ea typeface="Cambria" panose="02040503050406030204" pitchFamily="18" charset="0"/>
              </a:rPr>
              <a:t>When you become a member of ASAP, you get access to our resources as well as our network of professionals who are tackling climate change challenges every day, just like you.</a:t>
            </a:r>
          </a:p>
        </p:txBody>
      </p:sp>
      <p:sp>
        <p:nvSpPr>
          <p:cNvPr id="3" name="Google Shape;276;p40">
            <a:extLst>
              <a:ext uri="{FF2B5EF4-FFF2-40B4-BE49-F238E27FC236}">
                <a16:creationId xmlns:a16="http://schemas.microsoft.com/office/drawing/2014/main" id="{7BE973E0-3D5F-418E-9CCD-AC63732103CF}"/>
              </a:ext>
            </a:extLst>
          </p:cNvPr>
          <p:cNvSpPr txBox="1">
            <a:spLocks/>
          </p:cNvSpPr>
          <p:nvPr/>
        </p:nvSpPr>
        <p:spPr>
          <a:xfrm>
            <a:off x="384838" y="2903772"/>
            <a:ext cx="2614200" cy="2338200"/>
          </a:xfrm>
          <a:prstGeom prst="rect">
            <a:avLst/>
          </a:prstGeom>
        </p:spPr>
        <p:txBody>
          <a:bodyPr spcFirstLastPara="1" wrap="square" lIns="91425" tIns="91425" rIns="91425" bIns="91425" anchor="ctr" anchorCtr="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spcBef>
                <a:spcPts val="0"/>
              </a:spcBef>
              <a:buFont typeface="Wingdings 3" charset="2"/>
              <a:buNone/>
            </a:pPr>
            <a:endParaRPr lang="en-US" sz="1400" dirty="0"/>
          </a:p>
        </p:txBody>
      </p:sp>
      <p:sp>
        <p:nvSpPr>
          <p:cNvPr id="4" name="Google Shape;277;p40">
            <a:extLst>
              <a:ext uri="{FF2B5EF4-FFF2-40B4-BE49-F238E27FC236}">
                <a16:creationId xmlns:a16="http://schemas.microsoft.com/office/drawing/2014/main" id="{D04BB470-8F97-4F23-AC5F-6A001C921BBD}"/>
              </a:ext>
            </a:extLst>
          </p:cNvPr>
          <p:cNvSpPr txBox="1">
            <a:spLocks/>
          </p:cNvSpPr>
          <p:nvPr/>
        </p:nvSpPr>
        <p:spPr>
          <a:xfrm>
            <a:off x="3615238" y="389993"/>
            <a:ext cx="6255593" cy="1649822"/>
          </a:xfrm>
          <a:prstGeom prst="rect">
            <a:avLst/>
          </a:prstGeom>
        </p:spPr>
        <p:txBody>
          <a:bodyPr spcFirstLastPara="1" wrap="square" lIns="91425" tIns="91425" rIns="91425" bIns="91425" anchor="ctr" anchorCtr="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444500">
              <a:spcBef>
                <a:spcPts val="0"/>
              </a:spcBef>
              <a:buSzPts val="2000"/>
              <a:buFont typeface="Wingdings" panose="05000000000000000000" pitchFamily="2" charset="2"/>
              <a:buChar char="q"/>
            </a:pPr>
            <a:r>
              <a:rPr lang="en-US" sz="2400" dirty="0">
                <a:latin typeface="Cambria" panose="02040503050406030204" pitchFamily="18" charset="0"/>
                <a:ea typeface="Cambria" panose="02040503050406030204" pitchFamily="18" charset="0"/>
              </a:rPr>
              <a:t>Individual Memberships begin at $150</a:t>
            </a:r>
          </a:p>
          <a:p>
            <a:pPr marL="444500">
              <a:spcBef>
                <a:spcPts val="0"/>
              </a:spcBef>
              <a:buSzPts val="2000"/>
              <a:buFont typeface="Wingdings" panose="05000000000000000000" pitchFamily="2" charset="2"/>
              <a:buChar char="q"/>
            </a:pPr>
            <a:r>
              <a:rPr lang="en-US" sz="2400" dirty="0">
                <a:latin typeface="Cambria" panose="02040503050406030204" pitchFamily="18" charset="0"/>
                <a:ea typeface="Cambria" panose="02040503050406030204" pitchFamily="18" charset="0"/>
              </a:rPr>
              <a:t>Customized Sponsorships &amp; Organizational Packages beginning at $1,500</a:t>
            </a:r>
          </a:p>
        </p:txBody>
      </p:sp>
      <p:sp>
        <p:nvSpPr>
          <p:cNvPr id="5" name="Google Shape;279;p40">
            <a:extLst>
              <a:ext uri="{FF2B5EF4-FFF2-40B4-BE49-F238E27FC236}">
                <a16:creationId xmlns:a16="http://schemas.microsoft.com/office/drawing/2014/main" id="{97DC768A-7D32-42D1-AB63-221ABA386E30}"/>
              </a:ext>
            </a:extLst>
          </p:cNvPr>
          <p:cNvSpPr txBox="1"/>
          <p:nvPr/>
        </p:nvSpPr>
        <p:spPr>
          <a:xfrm>
            <a:off x="3615238" y="5140759"/>
            <a:ext cx="5383800" cy="518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000">
                <a:solidFill>
                  <a:srgbClr val="FFFFFF"/>
                </a:solidFill>
                <a:latin typeface="Cambria"/>
                <a:ea typeface="Cambria"/>
                <a:cs typeface="Cambria"/>
                <a:sym typeface="Cambria"/>
              </a:rPr>
              <a:t>www.adaptationprofessionals.org/join-us</a:t>
            </a:r>
            <a:endParaRPr sz="2000">
              <a:solidFill>
                <a:srgbClr val="FFFFFF"/>
              </a:solidFill>
              <a:latin typeface="Cambria"/>
              <a:ea typeface="Cambria"/>
              <a:cs typeface="Cambria"/>
              <a:sym typeface="Cambria"/>
            </a:endParaRPr>
          </a:p>
        </p:txBody>
      </p:sp>
      <p:sp>
        <p:nvSpPr>
          <p:cNvPr id="8" name="Google Shape;279;p40">
            <a:extLst>
              <a:ext uri="{FF2B5EF4-FFF2-40B4-BE49-F238E27FC236}">
                <a16:creationId xmlns:a16="http://schemas.microsoft.com/office/drawing/2014/main" id="{B61F55BB-30F0-4FBF-8264-27FE9B2E3153}"/>
              </a:ext>
            </a:extLst>
          </p:cNvPr>
          <p:cNvSpPr txBox="1"/>
          <p:nvPr/>
        </p:nvSpPr>
        <p:spPr>
          <a:xfrm>
            <a:off x="3821952" y="5949307"/>
            <a:ext cx="5948651" cy="518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000" dirty="0">
                <a:solidFill>
                  <a:schemeClr val="bg2">
                    <a:lumMod val="25000"/>
                  </a:schemeClr>
                </a:solidFill>
                <a:latin typeface="Cambria"/>
                <a:ea typeface="Cambria"/>
                <a:cs typeface="Cambria"/>
                <a:sym typeface="Cambria"/>
              </a:rPr>
              <a:t>www.adaptationprofessionals.org/join-us</a:t>
            </a:r>
            <a:endParaRPr sz="2000" dirty="0">
              <a:solidFill>
                <a:schemeClr val="bg2">
                  <a:lumMod val="25000"/>
                </a:schemeClr>
              </a:solidFill>
              <a:latin typeface="Cambria"/>
              <a:ea typeface="Cambria"/>
              <a:cs typeface="Cambria"/>
              <a:sym typeface="Cambria"/>
            </a:endParaRPr>
          </a:p>
        </p:txBody>
      </p:sp>
      <p:pic>
        <p:nvPicPr>
          <p:cNvPr id="10" name="Google Shape;280;p40">
            <a:extLst>
              <a:ext uri="{FF2B5EF4-FFF2-40B4-BE49-F238E27FC236}">
                <a16:creationId xmlns:a16="http://schemas.microsoft.com/office/drawing/2014/main" id="{B18F0C0F-AE5E-4AF6-97C3-AB5B47ED5143}"/>
              </a:ext>
            </a:extLst>
          </p:cNvPr>
          <p:cNvPicPr preferRelativeResize="0"/>
          <p:nvPr/>
        </p:nvPicPr>
        <p:blipFill>
          <a:blip r:embed="rId2">
            <a:alphaModFix/>
          </a:blip>
          <a:stretch>
            <a:fillRect/>
          </a:stretch>
        </p:blipFill>
        <p:spPr>
          <a:xfrm>
            <a:off x="3642499" y="2039815"/>
            <a:ext cx="6217227" cy="3619644"/>
          </a:xfrm>
          <a:prstGeom prst="rect">
            <a:avLst/>
          </a:prstGeom>
          <a:ln>
            <a:noFill/>
          </a:ln>
          <a:effectLst>
            <a:outerShdw blurRad="292100" dist="139700" dir="2700000" algn="tl" rotWithShape="0">
              <a:srgbClr val="333333">
                <a:alpha val="65000"/>
              </a:srgbClr>
            </a:outerShdw>
          </a:effectLst>
        </p:spPr>
      </p:pic>
      <p:pic>
        <p:nvPicPr>
          <p:cNvPr id="12" name="Picture 6" descr="Broward County">
            <a:extLst>
              <a:ext uri="{FF2B5EF4-FFF2-40B4-BE49-F238E27FC236}">
                <a16:creationId xmlns:a16="http://schemas.microsoft.com/office/drawing/2014/main" id="{D6001FC9-1CFE-47FA-98E4-BD50B6B420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0057" y="2761565"/>
            <a:ext cx="1649627" cy="67853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descr="WSP Global - Wikipedia">
            <a:extLst>
              <a:ext uri="{FF2B5EF4-FFF2-40B4-BE49-F238E27FC236}">
                <a16:creationId xmlns:a16="http://schemas.microsoft.com/office/drawing/2014/main" id="{CB1DF02E-1552-44DF-A303-47AEB25426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68060" y="3799957"/>
            <a:ext cx="1413620" cy="678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92418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EBF12-1634-4551-A6CC-9D2F76A3EA10}"/>
              </a:ext>
            </a:extLst>
          </p:cNvPr>
          <p:cNvSpPr>
            <a:spLocks noGrp="1"/>
          </p:cNvSpPr>
          <p:nvPr>
            <p:ph type="title"/>
          </p:nvPr>
        </p:nvSpPr>
        <p:spPr>
          <a:xfrm>
            <a:off x="677334" y="609600"/>
            <a:ext cx="8724574" cy="1230923"/>
          </a:xfrm>
        </p:spPr>
        <p:txBody>
          <a:bodyPr/>
          <a:lstStyle/>
          <a:p>
            <a:r>
              <a:rPr lang="en-US" dirty="0"/>
              <a:t>What is Climate Change Adaptation &amp; Resilience? </a:t>
            </a:r>
          </a:p>
        </p:txBody>
      </p:sp>
      <p:graphicFrame>
        <p:nvGraphicFramePr>
          <p:cNvPr id="12" name="Content Placeholder 11">
            <a:extLst>
              <a:ext uri="{FF2B5EF4-FFF2-40B4-BE49-F238E27FC236}">
                <a16:creationId xmlns:a16="http://schemas.microsoft.com/office/drawing/2014/main" id="{C3B5FDC7-F231-4D5A-84ED-EC7B2A539F99}"/>
              </a:ext>
            </a:extLst>
          </p:cNvPr>
          <p:cNvGraphicFramePr>
            <a:graphicFrameLocks noGrp="1"/>
          </p:cNvGraphicFramePr>
          <p:nvPr>
            <p:ph sz="half" idx="2"/>
            <p:extLst>
              <p:ext uri="{D42A27DB-BD31-4B8C-83A1-F6EECF244321}">
                <p14:modId xmlns:p14="http://schemas.microsoft.com/office/powerpoint/2010/main" val="237097515"/>
              </p:ext>
            </p:extLst>
          </p:nvPr>
        </p:nvGraphicFramePr>
        <p:xfrm>
          <a:off x="6672627" y="1500555"/>
          <a:ext cx="5003557" cy="42329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5" name="Group 4">
            <a:extLst>
              <a:ext uri="{FF2B5EF4-FFF2-40B4-BE49-F238E27FC236}">
                <a16:creationId xmlns:a16="http://schemas.microsoft.com/office/drawing/2014/main" id="{42141087-BE33-4E45-9DFE-51DF701B84AA}"/>
              </a:ext>
            </a:extLst>
          </p:cNvPr>
          <p:cNvGrpSpPr/>
          <p:nvPr/>
        </p:nvGrpSpPr>
        <p:grpSpPr>
          <a:xfrm>
            <a:off x="226337" y="1999169"/>
            <a:ext cx="6005465" cy="3734375"/>
            <a:chOff x="968957" y="334759"/>
            <a:chExt cx="6891344" cy="4161656"/>
          </a:xfrm>
        </p:grpSpPr>
        <p:pic>
          <p:nvPicPr>
            <p:cNvPr id="6" name="Google Shape;192;p31" descr="\\graham-users.m.storage.umich.edu\graham-users\homefolders\danbro\desktop\Global Average Surface Temperature Change IPCC AR5v2.png">
              <a:extLst>
                <a:ext uri="{FF2B5EF4-FFF2-40B4-BE49-F238E27FC236}">
                  <a16:creationId xmlns:a16="http://schemas.microsoft.com/office/drawing/2014/main" id="{4ABA8D4F-CE8B-4548-AEB6-1A5370411CBC}"/>
                </a:ext>
              </a:extLst>
            </p:cNvPr>
            <p:cNvPicPr preferRelativeResize="0"/>
            <p:nvPr/>
          </p:nvPicPr>
          <p:blipFill rotWithShape="1">
            <a:blip r:embed="rId7">
              <a:alphaModFix/>
            </a:blip>
            <a:srcRect/>
            <a:stretch/>
          </p:blipFill>
          <p:spPr>
            <a:xfrm>
              <a:off x="968957" y="334759"/>
              <a:ext cx="6891344" cy="4161656"/>
            </a:xfrm>
            <a:prstGeom prst="rect">
              <a:avLst/>
            </a:prstGeom>
            <a:noFill/>
            <a:ln w="9525" cap="flat" cmpd="sng">
              <a:solidFill>
                <a:srgbClr val="FFFEFD"/>
              </a:solidFill>
              <a:prstDash val="solid"/>
              <a:round/>
              <a:headEnd type="none" w="sm" len="sm"/>
              <a:tailEnd type="none" w="sm" len="sm"/>
            </a:ln>
          </p:spPr>
        </p:pic>
        <p:cxnSp>
          <p:nvCxnSpPr>
            <p:cNvPr id="7" name="Google Shape;193;p31">
              <a:extLst>
                <a:ext uri="{FF2B5EF4-FFF2-40B4-BE49-F238E27FC236}">
                  <a16:creationId xmlns:a16="http://schemas.microsoft.com/office/drawing/2014/main" id="{28A83138-E626-4463-8512-9326FC0E2E9D}"/>
                </a:ext>
              </a:extLst>
            </p:cNvPr>
            <p:cNvCxnSpPr/>
            <p:nvPr/>
          </p:nvCxnSpPr>
          <p:spPr>
            <a:xfrm flipH="1">
              <a:off x="6300320" y="1509351"/>
              <a:ext cx="32657" cy="1812472"/>
            </a:xfrm>
            <a:prstGeom prst="straightConnector1">
              <a:avLst/>
            </a:prstGeom>
            <a:noFill/>
            <a:ln w="2540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cxnSp>
        <p:cxnSp>
          <p:nvCxnSpPr>
            <p:cNvPr id="8" name="Google Shape;194;p31">
              <a:extLst>
                <a:ext uri="{FF2B5EF4-FFF2-40B4-BE49-F238E27FC236}">
                  <a16:creationId xmlns:a16="http://schemas.microsoft.com/office/drawing/2014/main" id="{DA4B33E3-5FE1-412F-8CB9-DD09C5E2E33A}"/>
                </a:ext>
              </a:extLst>
            </p:cNvPr>
            <p:cNvCxnSpPr/>
            <p:nvPr/>
          </p:nvCxnSpPr>
          <p:spPr>
            <a:xfrm flipH="1">
              <a:off x="5460529" y="2070747"/>
              <a:ext cx="32657" cy="1812472"/>
            </a:xfrm>
            <a:prstGeom prst="straightConnector1">
              <a:avLst/>
            </a:prstGeom>
            <a:noFill/>
            <a:ln w="2540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cxnSp>
        <p:sp>
          <p:nvSpPr>
            <p:cNvPr id="9" name="Google Shape;195;p31">
              <a:extLst>
                <a:ext uri="{FF2B5EF4-FFF2-40B4-BE49-F238E27FC236}">
                  <a16:creationId xmlns:a16="http://schemas.microsoft.com/office/drawing/2014/main" id="{2F8565B9-205F-4371-996D-6EB3A9E1FD74}"/>
                </a:ext>
              </a:extLst>
            </p:cNvPr>
            <p:cNvSpPr/>
            <p:nvPr/>
          </p:nvSpPr>
          <p:spPr>
            <a:xfrm>
              <a:off x="5739999" y="934278"/>
              <a:ext cx="313509" cy="960120"/>
            </a:xfrm>
            <a:prstGeom prst="downArrow">
              <a:avLst>
                <a:gd name="adj1" fmla="val 50000"/>
                <a:gd name="adj2" fmla="val 50000"/>
              </a:avLst>
            </a:prstGeom>
            <a:solidFill>
              <a:schemeClr val="accent1"/>
            </a:solidFill>
            <a:ln w="25400" cap="flat" cmpd="sng">
              <a:solidFill>
                <a:srgbClr val="BAB7A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050" b="0" i="0" u="none" strike="noStrike" cap="none">
                <a:solidFill>
                  <a:schemeClr val="lt1"/>
                </a:solidFill>
                <a:latin typeface="Arial"/>
                <a:ea typeface="Arial"/>
                <a:cs typeface="Arial"/>
                <a:sym typeface="Arial"/>
              </a:endParaRPr>
            </a:p>
          </p:txBody>
        </p:sp>
      </p:grpSp>
      <p:sp>
        <p:nvSpPr>
          <p:cNvPr id="14" name="TextBox 13">
            <a:extLst>
              <a:ext uri="{FF2B5EF4-FFF2-40B4-BE49-F238E27FC236}">
                <a16:creationId xmlns:a16="http://schemas.microsoft.com/office/drawing/2014/main" id="{0BFB2665-A05E-44A6-B1D5-807506F82300}"/>
              </a:ext>
            </a:extLst>
          </p:cNvPr>
          <p:cNvSpPr txBox="1"/>
          <p:nvPr/>
        </p:nvSpPr>
        <p:spPr>
          <a:xfrm>
            <a:off x="2507811" y="6026010"/>
            <a:ext cx="6102034" cy="400110"/>
          </a:xfrm>
          <a:prstGeom prst="rect">
            <a:avLst/>
          </a:prstGeom>
          <a:noFill/>
        </p:spPr>
        <p:txBody>
          <a:bodyPr wrap="square">
            <a:spAutoFit/>
          </a:bodyPr>
          <a:lstStyle/>
          <a:p>
            <a:pPr algn="ctr"/>
            <a:r>
              <a:rPr lang="en-US" sz="2000" dirty="0">
                <a:hlinkClick r:id="rId8"/>
              </a:rPr>
              <a:t>www.adaptationprofessionals.org</a:t>
            </a:r>
            <a:r>
              <a:rPr lang="en-US" sz="2000" dirty="0"/>
              <a:t> </a:t>
            </a:r>
          </a:p>
        </p:txBody>
      </p:sp>
    </p:spTree>
    <p:extLst>
      <p:ext uri="{BB962C8B-B14F-4D97-AF65-F5344CB8AC3E}">
        <p14:creationId xmlns:p14="http://schemas.microsoft.com/office/powerpoint/2010/main" val="13715456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0D946-DBF2-4A70-B89F-71582859BCD2}"/>
              </a:ext>
            </a:extLst>
          </p:cNvPr>
          <p:cNvSpPr>
            <a:spLocks noGrp="1"/>
          </p:cNvSpPr>
          <p:nvPr>
            <p:ph type="title"/>
          </p:nvPr>
        </p:nvSpPr>
        <p:spPr>
          <a:xfrm>
            <a:off x="152486" y="2249144"/>
            <a:ext cx="2543822" cy="857539"/>
          </a:xfrm>
        </p:spPr>
        <p:txBody>
          <a:bodyPr>
            <a:noAutofit/>
          </a:bodyPr>
          <a:lstStyle/>
          <a:p>
            <a:r>
              <a:rPr lang="en-US" sz="4000" dirty="0"/>
              <a:t>Who is involved?</a:t>
            </a:r>
          </a:p>
        </p:txBody>
      </p:sp>
      <p:grpSp>
        <p:nvGrpSpPr>
          <p:cNvPr id="4" name="Google Shape;202;p32">
            <a:extLst>
              <a:ext uri="{FF2B5EF4-FFF2-40B4-BE49-F238E27FC236}">
                <a16:creationId xmlns:a16="http://schemas.microsoft.com/office/drawing/2014/main" id="{A1F3158C-CB23-449D-AA5D-33AA675DBC4D}"/>
              </a:ext>
            </a:extLst>
          </p:cNvPr>
          <p:cNvGrpSpPr/>
          <p:nvPr/>
        </p:nvGrpSpPr>
        <p:grpSpPr>
          <a:xfrm>
            <a:off x="3164379" y="0"/>
            <a:ext cx="9027621" cy="6873282"/>
            <a:chOff x="0" y="13937"/>
            <a:chExt cx="6334984" cy="5026725"/>
          </a:xfrm>
        </p:grpSpPr>
        <p:sp>
          <p:nvSpPr>
            <p:cNvPr id="5" name="Google Shape;203;p32">
              <a:extLst>
                <a:ext uri="{FF2B5EF4-FFF2-40B4-BE49-F238E27FC236}">
                  <a16:creationId xmlns:a16="http://schemas.microsoft.com/office/drawing/2014/main" id="{CF5C8842-023A-4F79-9D91-3EB98B05729D}"/>
                </a:ext>
              </a:extLst>
            </p:cNvPr>
            <p:cNvSpPr/>
            <p:nvPr/>
          </p:nvSpPr>
          <p:spPr>
            <a:xfrm>
              <a:off x="0" y="235337"/>
              <a:ext cx="6334984" cy="874125"/>
            </a:xfrm>
            <a:prstGeom prst="rect">
              <a:avLst/>
            </a:prstGeom>
            <a:solidFill>
              <a:schemeClr val="lt1">
                <a:alpha val="89803"/>
              </a:schemeClr>
            </a:solidFill>
            <a:ln w="12700" cap="rnd" cmpd="sng">
              <a:solidFill>
                <a:srgbClr val="52A01E"/>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6" name="Google Shape;204;p32">
              <a:extLst>
                <a:ext uri="{FF2B5EF4-FFF2-40B4-BE49-F238E27FC236}">
                  <a16:creationId xmlns:a16="http://schemas.microsoft.com/office/drawing/2014/main" id="{80E68974-C89F-4660-973F-C1CBD122E2D5}"/>
                </a:ext>
              </a:extLst>
            </p:cNvPr>
            <p:cNvSpPr txBox="1"/>
            <p:nvPr/>
          </p:nvSpPr>
          <p:spPr>
            <a:xfrm>
              <a:off x="0" y="235337"/>
              <a:ext cx="6334984" cy="874125"/>
            </a:xfrm>
            <a:prstGeom prst="rect">
              <a:avLst/>
            </a:prstGeom>
            <a:noFill/>
            <a:ln>
              <a:noFill/>
            </a:ln>
          </p:spPr>
          <p:txBody>
            <a:bodyPr spcFirstLastPara="1" wrap="square" lIns="655533" tIns="416533" rIns="655533" bIns="142233"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152396" marR="0" lvl="1" indent="-152396" algn="l" rtl="0">
                <a:lnSpc>
                  <a:spcPct val="90000"/>
                </a:lnSpc>
                <a:spcBef>
                  <a:spcPts val="0"/>
                </a:spcBef>
                <a:spcAft>
                  <a:spcPts val="0"/>
                </a:spcAft>
                <a:buClr>
                  <a:srgbClr val="000000"/>
                </a:buClr>
                <a:buSzPts val="1500"/>
                <a:buFont typeface="Arial"/>
                <a:buChar char="•"/>
              </a:pPr>
              <a:r>
                <a:rPr lang="en" sz="2000" b="0" i="0" u="none" strike="noStrike" cap="none" dirty="0">
                  <a:solidFill>
                    <a:srgbClr val="000000"/>
                  </a:solidFill>
                  <a:latin typeface="Arial"/>
                  <a:ea typeface="Arial"/>
                  <a:cs typeface="Arial"/>
                  <a:sym typeface="Arial"/>
                </a:rPr>
                <a:t>14, Billion Dollar Events in 2019</a:t>
              </a:r>
              <a:endParaRPr sz="2489" dirty="0"/>
            </a:p>
            <a:p>
              <a:pPr marL="152396" marR="0" lvl="1" indent="-152396" algn="l" rtl="0">
                <a:lnSpc>
                  <a:spcPct val="90000"/>
                </a:lnSpc>
                <a:spcBef>
                  <a:spcPts val="300"/>
                </a:spcBef>
                <a:spcAft>
                  <a:spcPts val="0"/>
                </a:spcAft>
                <a:buClr>
                  <a:srgbClr val="000000"/>
                </a:buClr>
                <a:buSzPts val="1500"/>
                <a:buFont typeface="Arial"/>
                <a:buChar char="•"/>
              </a:pPr>
              <a:r>
                <a:rPr lang="en" sz="2000" dirty="0"/>
                <a:t>Hurricanes, W</a:t>
              </a:r>
              <a:r>
                <a:rPr lang="en" sz="2000" b="0" i="0" u="none" strike="noStrike" cap="none" dirty="0">
                  <a:solidFill>
                    <a:srgbClr val="000000"/>
                  </a:solidFill>
                  <a:latin typeface="Arial"/>
                  <a:ea typeface="Arial"/>
                  <a:cs typeface="Arial"/>
                  <a:sym typeface="Arial"/>
                </a:rPr>
                <a:t>ildfire there,  Historic Lake Levels</a:t>
              </a:r>
              <a:endParaRPr sz="2489" dirty="0"/>
            </a:p>
          </p:txBody>
        </p:sp>
        <p:sp>
          <p:nvSpPr>
            <p:cNvPr id="7" name="Google Shape;205;p32">
              <a:extLst>
                <a:ext uri="{FF2B5EF4-FFF2-40B4-BE49-F238E27FC236}">
                  <a16:creationId xmlns:a16="http://schemas.microsoft.com/office/drawing/2014/main" id="{A61E07F8-392B-4496-9B39-160A1858A564}"/>
                </a:ext>
              </a:extLst>
            </p:cNvPr>
            <p:cNvSpPr/>
            <p:nvPr/>
          </p:nvSpPr>
          <p:spPr>
            <a:xfrm>
              <a:off x="316749" y="13937"/>
              <a:ext cx="4434488" cy="442800"/>
            </a:xfrm>
            <a:prstGeom prst="roundRect">
              <a:avLst>
                <a:gd name="adj" fmla="val 16667"/>
              </a:avLst>
            </a:prstGeom>
            <a:gradFill>
              <a:gsLst>
                <a:gs pos="0">
                  <a:srgbClr val="61A540"/>
                </a:gs>
                <a:gs pos="78000">
                  <a:srgbClr val="4A911B"/>
                </a:gs>
                <a:gs pos="100000">
                  <a:srgbClr val="4A911B"/>
                </a:gs>
              </a:gsLst>
              <a:lin ang="5400000" scaled="0"/>
            </a:gradFill>
            <a:ln>
              <a:noFill/>
            </a:ln>
            <a:effectLst>
              <a:outerShdw blurRad="38100" dist="25400" dir="5400000" rotWithShape="0">
                <a:srgbClr val="000000">
                  <a:alpha val="34901"/>
                </a:srgbClr>
              </a:outerShdw>
            </a:effectLst>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8" name="Google Shape;206;p32">
              <a:extLst>
                <a:ext uri="{FF2B5EF4-FFF2-40B4-BE49-F238E27FC236}">
                  <a16:creationId xmlns:a16="http://schemas.microsoft.com/office/drawing/2014/main" id="{3B590475-956F-47D3-A1F6-3DC8B0F0CE94}"/>
                </a:ext>
              </a:extLst>
            </p:cNvPr>
            <p:cNvSpPr txBox="1"/>
            <p:nvPr/>
          </p:nvSpPr>
          <p:spPr>
            <a:xfrm>
              <a:off x="338365" y="35553"/>
              <a:ext cx="4391256" cy="399568"/>
            </a:xfrm>
            <a:prstGeom prst="rect">
              <a:avLst/>
            </a:prstGeom>
            <a:noFill/>
            <a:ln>
              <a:noFill/>
            </a:ln>
          </p:spPr>
          <p:txBody>
            <a:bodyPr spcFirstLastPara="1" wrap="square" lIns="223467" tIns="0" rIns="223467"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l" rtl="0">
                <a:lnSpc>
                  <a:spcPct val="90000"/>
                </a:lnSpc>
                <a:spcBef>
                  <a:spcPts val="0"/>
                </a:spcBef>
                <a:spcAft>
                  <a:spcPts val="0"/>
                </a:spcAft>
                <a:buClr>
                  <a:srgbClr val="000000"/>
                </a:buClr>
                <a:buSzPts val="1500"/>
                <a:buFont typeface="Arial"/>
                <a:buNone/>
              </a:pPr>
              <a:r>
                <a:rPr lang="en" sz="2000" b="0" i="0" u="none" strike="noStrike" cap="none">
                  <a:solidFill>
                    <a:schemeClr val="lt1"/>
                  </a:solidFill>
                  <a:latin typeface="Arial"/>
                  <a:ea typeface="Arial"/>
                  <a:cs typeface="Arial"/>
                  <a:sym typeface="Arial"/>
                </a:rPr>
                <a:t>Severe weather events increasing</a:t>
              </a:r>
              <a:endParaRPr sz="2489"/>
            </a:p>
          </p:txBody>
        </p:sp>
        <p:sp>
          <p:nvSpPr>
            <p:cNvPr id="9" name="Google Shape;207;p32">
              <a:extLst>
                <a:ext uri="{FF2B5EF4-FFF2-40B4-BE49-F238E27FC236}">
                  <a16:creationId xmlns:a16="http://schemas.microsoft.com/office/drawing/2014/main" id="{73380835-07E8-41CD-BD46-7E1641915086}"/>
                </a:ext>
              </a:extLst>
            </p:cNvPr>
            <p:cNvSpPr/>
            <p:nvPr/>
          </p:nvSpPr>
          <p:spPr>
            <a:xfrm>
              <a:off x="0" y="1411862"/>
              <a:ext cx="6334984" cy="874125"/>
            </a:xfrm>
            <a:prstGeom prst="rect">
              <a:avLst/>
            </a:prstGeom>
            <a:solidFill>
              <a:schemeClr val="lt1">
                <a:alpha val="89803"/>
              </a:schemeClr>
            </a:solidFill>
            <a:ln w="12700" cap="rnd" cmpd="sng">
              <a:solidFill>
                <a:srgbClr val="84B71E"/>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0" name="Google Shape;208;p32">
              <a:extLst>
                <a:ext uri="{FF2B5EF4-FFF2-40B4-BE49-F238E27FC236}">
                  <a16:creationId xmlns:a16="http://schemas.microsoft.com/office/drawing/2014/main" id="{FFD7B224-F2C5-4419-894A-21BA6EF6DB13}"/>
                </a:ext>
              </a:extLst>
            </p:cNvPr>
            <p:cNvSpPr txBox="1"/>
            <p:nvPr/>
          </p:nvSpPr>
          <p:spPr>
            <a:xfrm>
              <a:off x="0" y="1411862"/>
              <a:ext cx="6334984" cy="874125"/>
            </a:xfrm>
            <a:prstGeom prst="rect">
              <a:avLst/>
            </a:prstGeom>
            <a:noFill/>
            <a:ln>
              <a:noFill/>
            </a:ln>
          </p:spPr>
          <p:txBody>
            <a:bodyPr spcFirstLastPara="1" wrap="square" lIns="655533" tIns="416533" rIns="655533" bIns="142233"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152396" marR="0" lvl="1" indent="-152396" algn="l" rtl="0">
                <a:lnSpc>
                  <a:spcPct val="90000"/>
                </a:lnSpc>
                <a:spcBef>
                  <a:spcPts val="0"/>
                </a:spcBef>
                <a:spcAft>
                  <a:spcPts val="0"/>
                </a:spcAft>
                <a:buClr>
                  <a:srgbClr val="000000"/>
                </a:buClr>
                <a:buSzPts val="1500"/>
                <a:buFont typeface="Arial"/>
                <a:buChar char="•"/>
              </a:pPr>
              <a:r>
                <a:rPr lang="en" sz="2000" b="0" i="0" u="none" strike="noStrike" cap="none" dirty="0">
                  <a:solidFill>
                    <a:srgbClr val="000000"/>
                  </a:solidFill>
                  <a:latin typeface="Arial"/>
                  <a:ea typeface="Arial"/>
                  <a:cs typeface="Arial"/>
                  <a:sym typeface="Arial"/>
                </a:rPr>
                <a:t>High estimates of 11 to 1, conservative estimates at 5 to 1</a:t>
              </a:r>
              <a:endParaRPr sz="2489" dirty="0"/>
            </a:p>
            <a:p>
              <a:pPr marL="152396" marR="0" lvl="1" indent="-152396" algn="l" rtl="0">
                <a:lnSpc>
                  <a:spcPct val="90000"/>
                </a:lnSpc>
                <a:spcBef>
                  <a:spcPts val="300"/>
                </a:spcBef>
                <a:spcAft>
                  <a:spcPts val="0"/>
                </a:spcAft>
                <a:buClr>
                  <a:srgbClr val="000000"/>
                </a:buClr>
                <a:buSzPts val="1500"/>
                <a:buFont typeface="Arial"/>
                <a:buChar char="•"/>
              </a:pPr>
              <a:r>
                <a:rPr lang="en" sz="2000" b="0" i="0" u="none" strike="noStrike" cap="none" dirty="0">
                  <a:solidFill>
                    <a:srgbClr val="000000"/>
                  </a:solidFill>
                  <a:latin typeface="Arial"/>
                  <a:ea typeface="Arial"/>
                  <a:cs typeface="Arial"/>
                  <a:sym typeface="Arial"/>
                </a:rPr>
                <a:t>CBA tools to apply for every planning context</a:t>
              </a:r>
              <a:endParaRPr sz="2000" b="0" i="0" u="none" strike="noStrike" cap="none" dirty="0">
                <a:solidFill>
                  <a:srgbClr val="000000"/>
                </a:solidFill>
                <a:latin typeface="Arial"/>
                <a:ea typeface="Arial"/>
                <a:cs typeface="Arial"/>
                <a:sym typeface="Arial"/>
              </a:endParaRPr>
            </a:p>
          </p:txBody>
        </p:sp>
        <p:sp>
          <p:nvSpPr>
            <p:cNvPr id="11" name="Google Shape;209;p32">
              <a:extLst>
                <a:ext uri="{FF2B5EF4-FFF2-40B4-BE49-F238E27FC236}">
                  <a16:creationId xmlns:a16="http://schemas.microsoft.com/office/drawing/2014/main" id="{2739EEA1-02E5-4A46-B32E-6CDF08B903F7}"/>
                </a:ext>
              </a:extLst>
            </p:cNvPr>
            <p:cNvSpPr/>
            <p:nvPr/>
          </p:nvSpPr>
          <p:spPr>
            <a:xfrm>
              <a:off x="316749" y="1190462"/>
              <a:ext cx="4434488" cy="442800"/>
            </a:xfrm>
            <a:prstGeom prst="roundRect">
              <a:avLst>
                <a:gd name="adj" fmla="val 16667"/>
              </a:avLst>
            </a:prstGeom>
            <a:gradFill>
              <a:gsLst>
                <a:gs pos="0">
                  <a:srgbClr val="8CBB41"/>
                </a:gs>
                <a:gs pos="78000">
                  <a:srgbClr val="78A61B"/>
                </a:gs>
                <a:gs pos="100000">
                  <a:srgbClr val="78A61B"/>
                </a:gs>
              </a:gsLst>
              <a:lin ang="5400000" scaled="0"/>
            </a:gradFill>
            <a:ln>
              <a:noFill/>
            </a:ln>
            <a:effectLst>
              <a:outerShdw blurRad="38100" dist="25400" dir="5400000" rotWithShape="0">
                <a:srgbClr val="000000">
                  <a:alpha val="34901"/>
                </a:srgbClr>
              </a:outerShdw>
            </a:effectLst>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2" name="Google Shape;210;p32">
              <a:extLst>
                <a:ext uri="{FF2B5EF4-FFF2-40B4-BE49-F238E27FC236}">
                  <a16:creationId xmlns:a16="http://schemas.microsoft.com/office/drawing/2014/main" id="{8C1E8D5B-710D-4408-ACC6-E4442181640E}"/>
                </a:ext>
              </a:extLst>
            </p:cNvPr>
            <p:cNvSpPr txBox="1"/>
            <p:nvPr/>
          </p:nvSpPr>
          <p:spPr>
            <a:xfrm>
              <a:off x="338365" y="1212078"/>
              <a:ext cx="4391256" cy="399568"/>
            </a:xfrm>
            <a:prstGeom prst="rect">
              <a:avLst/>
            </a:prstGeom>
            <a:noFill/>
            <a:ln>
              <a:noFill/>
            </a:ln>
          </p:spPr>
          <p:txBody>
            <a:bodyPr spcFirstLastPara="1" wrap="square" lIns="223467" tIns="0" rIns="223467"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l" rtl="0">
                <a:lnSpc>
                  <a:spcPct val="90000"/>
                </a:lnSpc>
                <a:spcBef>
                  <a:spcPts val="0"/>
                </a:spcBef>
                <a:spcAft>
                  <a:spcPts val="0"/>
                </a:spcAft>
                <a:buClr>
                  <a:srgbClr val="000000"/>
                </a:buClr>
                <a:buSzPts val="1500"/>
                <a:buFont typeface="Arial"/>
                <a:buNone/>
              </a:pPr>
              <a:r>
                <a:rPr lang="en" sz="2000" b="0" i="0" u="none" strike="noStrike" cap="none">
                  <a:solidFill>
                    <a:schemeClr val="lt1"/>
                  </a:solidFill>
                  <a:latin typeface="Arial"/>
                  <a:ea typeface="Arial"/>
                  <a:cs typeface="Arial"/>
                  <a:sym typeface="Arial"/>
                </a:rPr>
                <a:t>Improved Cost / Benefit Analysis for resilient investments</a:t>
              </a:r>
              <a:endParaRPr sz="2489"/>
            </a:p>
          </p:txBody>
        </p:sp>
        <p:sp>
          <p:nvSpPr>
            <p:cNvPr id="13" name="Google Shape;211;p32">
              <a:extLst>
                <a:ext uri="{FF2B5EF4-FFF2-40B4-BE49-F238E27FC236}">
                  <a16:creationId xmlns:a16="http://schemas.microsoft.com/office/drawing/2014/main" id="{F48A95C9-9791-472F-90CE-F93514A54783}"/>
                </a:ext>
              </a:extLst>
            </p:cNvPr>
            <p:cNvSpPr/>
            <p:nvPr/>
          </p:nvSpPr>
          <p:spPr>
            <a:xfrm>
              <a:off x="0" y="2588387"/>
              <a:ext cx="6334984" cy="1086750"/>
            </a:xfrm>
            <a:prstGeom prst="rect">
              <a:avLst/>
            </a:prstGeom>
            <a:solidFill>
              <a:schemeClr val="lt1">
                <a:alpha val="89803"/>
              </a:schemeClr>
            </a:solidFill>
            <a:ln w="12700" cap="rnd" cmpd="sng">
              <a:solidFill>
                <a:srgbClr val="C6D01B"/>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4" name="Google Shape;212;p32">
              <a:extLst>
                <a:ext uri="{FF2B5EF4-FFF2-40B4-BE49-F238E27FC236}">
                  <a16:creationId xmlns:a16="http://schemas.microsoft.com/office/drawing/2014/main" id="{91744246-B008-4F37-AEE0-5220EF9FEACF}"/>
                </a:ext>
              </a:extLst>
            </p:cNvPr>
            <p:cNvSpPr txBox="1"/>
            <p:nvPr/>
          </p:nvSpPr>
          <p:spPr>
            <a:xfrm>
              <a:off x="0" y="2588387"/>
              <a:ext cx="6334984" cy="1086750"/>
            </a:xfrm>
            <a:prstGeom prst="rect">
              <a:avLst/>
            </a:prstGeom>
            <a:noFill/>
            <a:ln>
              <a:noFill/>
            </a:ln>
          </p:spPr>
          <p:txBody>
            <a:bodyPr spcFirstLastPara="1" wrap="square" lIns="655533" tIns="416533" rIns="655533" bIns="142233"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152396" marR="0" lvl="1" indent="-152396" algn="l" rtl="0">
                <a:lnSpc>
                  <a:spcPct val="90000"/>
                </a:lnSpc>
                <a:spcBef>
                  <a:spcPts val="0"/>
                </a:spcBef>
                <a:spcAft>
                  <a:spcPts val="0"/>
                </a:spcAft>
                <a:buClr>
                  <a:srgbClr val="000000"/>
                </a:buClr>
                <a:buSzPts val="1500"/>
                <a:buFont typeface="Arial"/>
                <a:buChar char="•"/>
              </a:pPr>
              <a:r>
                <a:rPr lang="en" sz="2000" b="0" i="0" u="none" strike="noStrike" cap="none" dirty="0">
                  <a:solidFill>
                    <a:srgbClr val="000000"/>
                  </a:solidFill>
                  <a:latin typeface="Arial"/>
                  <a:ea typeface="Arial"/>
                  <a:cs typeface="Arial"/>
                  <a:sym typeface="Arial"/>
                </a:rPr>
                <a:t>CDP</a:t>
              </a:r>
              <a:endParaRPr sz="2489" dirty="0"/>
            </a:p>
            <a:p>
              <a:pPr marL="152396" marR="0" lvl="1" indent="-152396" algn="l" rtl="0">
                <a:lnSpc>
                  <a:spcPct val="90000"/>
                </a:lnSpc>
                <a:spcBef>
                  <a:spcPts val="300"/>
                </a:spcBef>
                <a:spcAft>
                  <a:spcPts val="0"/>
                </a:spcAft>
                <a:buClr>
                  <a:srgbClr val="000000"/>
                </a:buClr>
                <a:buSzPts val="1500"/>
                <a:buFont typeface="Arial"/>
                <a:buChar char="•"/>
              </a:pPr>
              <a:r>
                <a:rPr lang="en" sz="2000" b="0" i="0" u="none" strike="noStrike" cap="none" dirty="0">
                  <a:solidFill>
                    <a:srgbClr val="000000"/>
                  </a:solidFill>
                  <a:latin typeface="Arial"/>
                  <a:ea typeface="Arial"/>
                  <a:cs typeface="Arial"/>
                  <a:sym typeface="Arial"/>
                </a:rPr>
                <a:t>Global Reporting Initiative (GRI)</a:t>
              </a:r>
              <a:endParaRPr sz="2489" dirty="0"/>
            </a:p>
            <a:p>
              <a:pPr marL="152396" marR="0" lvl="1" indent="-152396" algn="l" rtl="0">
                <a:lnSpc>
                  <a:spcPct val="90000"/>
                </a:lnSpc>
                <a:spcBef>
                  <a:spcPts val="300"/>
                </a:spcBef>
                <a:spcAft>
                  <a:spcPts val="0"/>
                </a:spcAft>
                <a:buClr>
                  <a:srgbClr val="000000"/>
                </a:buClr>
                <a:buSzPts val="1500"/>
                <a:buFont typeface="Arial"/>
                <a:buChar char="•"/>
              </a:pPr>
              <a:r>
                <a:rPr lang="en" sz="2000" b="0" i="0" u="none" strike="noStrike" cap="none" dirty="0">
                  <a:solidFill>
                    <a:srgbClr val="000000"/>
                  </a:solidFill>
                  <a:latin typeface="Arial"/>
                  <a:ea typeface="Arial"/>
                  <a:cs typeface="Arial"/>
                  <a:sym typeface="Arial"/>
                </a:rPr>
                <a:t>Task Force on Climate-related Financial Disclosures (TCFD)</a:t>
              </a:r>
              <a:endParaRPr sz="2489" dirty="0"/>
            </a:p>
          </p:txBody>
        </p:sp>
        <p:sp>
          <p:nvSpPr>
            <p:cNvPr id="15" name="Google Shape;213;p32">
              <a:extLst>
                <a:ext uri="{FF2B5EF4-FFF2-40B4-BE49-F238E27FC236}">
                  <a16:creationId xmlns:a16="http://schemas.microsoft.com/office/drawing/2014/main" id="{109C66E6-2742-447D-963F-71BF60BAD544}"/>
                </a:ext>
              </a:extLst>
            </p:cNvPr>
            <p:cNvSpPr/>
            <p:nvPr/>
          </p:nvSpPr>
          <p:spPr>
            <a:xfrm>
              <a:off x="316749" y="2366987"/>
              <a:ext cx="4434488" cy="442800"/>
            </a:xfrm>
            <a:prstGeom prst="roundRect">
              <a:avLst>
                <a:gd name="adj" fmla="val 16667"/>
              </a:avLst>
            </a:prstGeom>
            <a:gradFill>
              <a:gsLst>
                <a:gs pos="0">
                  <a:srgbClr val="C9D23E"/>
                </a:gs>
                <a:gs pos="78000">
                  <a:srgbClr val="B4BD18"/>
                </a:gs>
                <a:gs pos="100000">
                  <a:srgbClr val="B4BD18"/>
                </a:gs>
              </a:gsLst>
              <a:lin ang="5400000" scaled="0"/>
            </a:gradFill>
            <a:ln>
              <a:noFill/>
            </a:ln>
            <a:effectLst>
              <a:outerShdw blurRad="38100" dist="25400" dir="5400000" rotWithShape="0">
                <a:srgbClr val="000000">
                  <a:alpha val="34901"/>
                </a:srgbClr>
              </a:outerShdw>
            </a:effectLst>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6" name="Google Shape;214;p32">
              <a:extLst>
                <a:ext uri="{FF2B5EF4-FFF2-40B4-BE49-F238E27FC236}">
                  <a16:creationId xmlns:a16="http://schemas.microsoft.com/office/drawing/2014/main" id="{4E9077C4-8A24-4F0E-9656-EF52DA5C98C9}"/>
                </a:ext>
              </a:extLst>
            </p:cNvPr>
            <p:cNvSpPr txBox="1"/>
            <p:nvPr/>
          </p:nvSpPr>
          <p:spPr>
            <a:xfrm>
              <a:off x="338365" y="2388603"/>
              <a:ext cx="4391256" cy="399568"/>
            </a:xfrm>
            <a:prstGeom prst="rect">
              <a:avLst/>
            </a:prstGeom>
            <a:noFill/>
            <a:ln>
              <a:noFill/>
            </a:ln>
          </p:spPr>
          <p:txBody>
            <a:bodyPr spcFirstLastPara="1" wrap="square" lIns="223467" tIns="0" rIns="223467"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l" rtl="0">
                <a:lnSpc>
                  <a:spcPct val="90000"/>
                </a:lnSpc>
                <a:spcBef>
                  <a:spcPts val="0"/>
                </a:spcBef>
                <a:spcAft>
                  <a:spcPts val="0"/>
                </a:spcAft>
                <a:buClr>
                  <a:srgbClr val="000000"/>
                </a:buClr>
                <a:buSzPts val="1500"/>
                <a:buFont typeface="Arial"/>
                <a:buNone/>
              </a:pPr>
              <a:r>
                <a:rPr lang="en" sz="2000" b="0" i="0" u="none" strike="noStrike" cap="none" dirty="0">
                  <a:solidFill>
                    <a:schemeClr val="lt1"/>
                  </a:solidFill>
                  <a:latin typeface="Arial"/>
                  <a:ea typeface="Arial"/>
                  <a:cs typeface="Arial"/>
                  <a:sym typeface="Arial"/>
                </a:rPr>
                <a:t>New &amp; Newly Energized Risk Standards</a:t>
              </a:r>
              <a:endParaRPr sz="2489" dirty="0"/>
            </a:p>
          </p:txBody>
        </p:sp>
        <p:sp>
          <p:nvSpPr>
            <p:cNvPr id="17" name="Google Shape;215;p32">
              <a:extLst>
                <a:ext uri="{FF2B5EF4-FFF2-40B4-BE49-F238E27FC236}">
                  <a16:creationId xmlns:a16="http://schemas.microsoft.com/office/drawing/2014/main" id="{2FE4B066-97E3-4A2C-A406-E03E080137BD}"/>
                </a:ext>
              </a:extLst>
            </p:cNvPr>
            <p:cNvSpPr/>
            <p:nvPr/>
          </p:nvSpPr>
          <p:spPr>
            <a:xfrm>
              <a:off x="0" y="3977537"/>
              <a:ext cx="6334984" cy="1063125"/>
            </a:xfrm>
            <a:prstGeom prst="rect">
              <a:avLst/>
            </a:prstGeom>
            <a:solidFill>
              <a:schemeClr val="lt1">
                <a:alpha val="89803"/>
              </a:schemeClr>
            </a:solidFill>
            <a:ln w="12700" cap="rnd" cmpd="sng">
              <a:solidFill>
                <a:srgbClr val="E7B91A"/>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18" name="Google Shape;216;p32">
              <a:extLst>
                <a:ext uri="{FF2B5EF4-FFF2-40B4-BE49-F238E27FC236}">
                  <a16:creationId xmlns:a16="http://schemas.microsoft.com/office/drawing/2014/main" id="{AC4E9ED1-432E-4DB4-9D94-C53F39F6AEC7}"/>
                </a:ext>
              </a:extLst>
            </p:cNvPr>
            <p:cNvSpPr txBox="1"/>
            <p:nvPr/>
          </p:nvSpPr>
          <p:spPr>
            <a:xfrm>
              <a:off x="0" y="3977537"/>
              <a:ext cx="6334984" cy="1063125"/>
            </a:xfrm>
            <a:prstGeom prst="rect">
              <a:avLst/>
            </a:prstGeom>
            <a:noFill/>
            <a:ln>
              <a:noFill/>
            </a:ln>
          </p:spPr>
          <p:txBody>
            <a:bodyPr spcFirstLastPara="1" wrap="square" lIns="655533" tIns="416533" rIns="655533" bIns="142233"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152396" marR="0" lvl="1" indent="-152396" algn="l" rtl="0">
                <a:lnSpc>
                  <a:spcPct val="90000"/>
                </a:lnSpc>
                <a:spcBef>
                  <a:spcPts val="0"/>
                </a:spcBef>
                <a:spcAft>
                  <a:spcPts val="0"/>
                </a:spcAft>
                <a:buClr>
                  <a:srgbClr val="000000"/>
                </a:buClr>
                <a:buSzPts val="1500"/>
                <a:buFont typeface="Arial"/>
                <a:buChar char="•"/>
              </a:pPr>
              <a:r>
                <a:rPr lang="en" sz="2000" b="0" i="0" u="none" strike="noStrike" cap="none">
                  <a:solidFill>
                    <a:srgbClr val="000000"/>
                  </a:solidFill>
                  <a:latin typeface="Arial"/>
                  <a:ea typeface="Arial"/>
                  <a:cs typeface="Arial"/>
                  <a:sym typeface="Arial"/>
                </a:rPr>
                <a:t>Larry Fink’s January Statement</a:t>
              </a:r>
              <a:endParaRPr sz="2489"/>
            </a:p>
            <a:p>
              <a:pPr marL="152396" marR="0" lvl="1" indent="-152396" algn="l" rtl="0">
                <a:lnSpc>
                  <a:spcPct val="90000"/>
                </a:lnSpc>
                <a:spcBef>
                  <a:spcPts val="300"/>
                </a:spcBef>
                <a:spcAft>
                  <a:spcPts val="0"/>
                </a:spcAft>
                <a:buClr>
                  <a:srgbClr val="000000"/>
                </a:buClr>
                <a:buSzPts val="1500"/>
                <a:buFont typeface="Arial"/>
                <a:buChar char="•"/>
              </a:pPr>
              <a:r>
                <a:rPr lang="en" sz="2000" b="0" i="0" u="none" strike="noStrike" cap="none">
                  <a:solidFill>
                    <a:srgbClr val="000000"/>
                  </a:solidFill>
                  <a:latin typeface="Arial"/>
                  <a:ea typeface="Arial"/>
                  <a:cs typeface="Arial"/>
                  <a:sym typeface="Arial"/>
                </a:rPr>
                <a:t>McKinsey </a:t>
              </a:r>
              <a:r>
                <a:rPr lang="en" sz="2000" b="0" i="1" u="none" strike="noStrike" cap="none">
                  <a:solidFill>
                    <a:srgbClr val="000000"/>
                  </a:solidFill>
                  <a:latin typeface="Arial"/>
                  <a:ea typeface="Arial"/>
                  <a:cs typeface="Arial"/>
                  <a:sym typeface="Arial"/>
                </a:rPr>
                <a:t>Climate risk and response: Physical hazards and socioeconomic impacts</a:t>
              </a:r>
              <a:endParaRPr sz="2000" b="0" i="1" u="none" strike="noStrike" cap="none">
                <a:solidFill>
                  <a:srgbClr val="000000"/>
                </a:solidFill>
                <a:latin typeface="Arial"/>
                <a:ea typeface="Arial"/>
                <a:cs typeface="Arial"/>
                <a:sym typeface="Arial"/>
              </a:endParaRPr>
            </a:p>
          </p:txBody>
        </p:sp>
        <p:sp>
          <p:nvSpPr>
            <p:cNvPr id="19" name="Google Shape;217;p32">
              <a:extLst>
                <a:ext uri="{FF2B5EF4-FFF2-40B4-BE49-F238E27FC236}">
                  <a16:creationId xmlns:a16="http://schemas.microsoft.com/office/drawing/2014/main" id="{2DEB1F3C-E946-464D-AFA0-50741F7CB630}"/>
                </a:ext>
              </a:extLst>
            </p:cNvPr>
            <p:cNvSpPr/>
            <p:nvPr/>
          </p:nvSpPr>
          <p:spPr>
            <a:xfrm>
              <a:off x="316749" y="3756137"/>
              <a:ext cx="4434488" cy="442800"/>
            </a:xfrm>
            <a:prstGeom prst="roundRect">
              <a:avLst>
                <a:gd name="adj" fmla="val 16667"/>
              </a:avLst>
            </a:prstGeom>
            <a:gradFill>
              <a:gsLst>
                <a:gs pos="0">
                  <a:srgbClr val="E8BC3E"/>
                </a:gs>
                <a:gs pos="78000">
                  <a:srgbClr val="D2A817"/>
                </a:gs>
                <a:gs pos="100000">
                  <a:srgbClr val="D2A817"/>
                </a:gs>
              </a:gsLst>
              <a:lin ang="5400000" scaled="0"/>
            </a:gradFill>
            <a:ln>
              <a:noFill/>
            </a:ln>
            <a:effectLst>
              <a:outerShdw blurRad="38100" dist="25400" dir="5400000" rotWithShape="0">
                <a:srgbClr val="000000">
                  <a:alpha val="34901"/>
                </a:srgbClr>
              </a:outerShdw>
            </a:effectLst>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sz="2489"/>
            </a:p>
          </p:txBody>
        </p:sp>
        <p:sp>
          <p:nvSpPr>
            <p:cNvPr id="20" name="Google Shape;218;p32">
              <a:extLst>
                <a:ext uri="{FF2B5EF4-FFF2-40B4-BE49-F238E27FC236}">
                  <a16:creationId xmlns:a16="http://schemas.microsoft.com/office/drawing/2014/main" id="{80A4C4F4-044A-4671-BDBA-A281C6594209}"/>
                </a:ext>
              </a:extLst>
            </p:cNvPr>
            <p:cNvSpPr txBox="1"/>
            <p:nvPr/>
          </p:nvSpPr>
          <p:spPr>
            <a:xfrm>
              <a:off x="338365" y="3777753"/>
              <a:ext cx="4391256" cy="399568"/>
            </a:xfrm>
            <a:prstGeom prst="rect">
              <a:avLst/>
            </a:prstGeom>
            <a:noFill/>
            <a:ln>
              <a:noFill/>
            </a:ln>
          </p:spPr>
          <p:txBody>
            <a:bodyPr spcFirstLastPara="1" wrap="square" lIns="223467" tIns="0" rIns="223467"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l" rtl="0">
                <a:lnSpc>
                  <a:spcPct val="90000"/>
                </a:lnSpc>
                <a:spcBef>
                  <a:spcPts val="0"/>
                </a:spcBef>
                <a:spcAft>
                  <a:spcPts val="0"/>
                </a:spcAft>
                <a:buClr>
                  <a:srgbClr val="000000"/>
                </a:buClr>
                <a:buSzPts val="1500"/>
                <a:buFont typeface="Arial"/>
                <a:buNone/>
              </a:pPr>
              <a:r>
                <a:rPr lang="en" sz="2000" b="0" i="0" u="none" strike="noStrike" cap="none">
                  <a:solidFill>
                    <a:schemeClr val="lt1"/>
                  </a:solidFill>
                  <a:latin typeface="Arial"/>
                  <a:ea typeface="Arial"/>
                  <a:cs typeface="Arial"/>
                  <a:sym typeface="Arial"/>
                </a:rPr>
                <a:t>Strong statements from the private market on risk</a:t>
              </a:r>
              <a:endParaRPr sz="2489"/>
            </a:p>
          </p:txBody>
        </p:sp>
      </p:grpSp>
    </p:spTree>
    <p:extLst>
      <p:ext uri="{BB962C8B-B14F-4D97-AF65-F5344CB8AC3E}">
        <p14:creationId xmlns:p14="http://schemas.microsoft.com/office/powerpoint/2010/main" val="2913769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54;p29">
            <a:extLst>
              <a:ext uri="{FF2B5EF4-FFF2-40B4-BE49-F238E27FC236}">
                <a16:creationId xmlns:a16="http://schemas.microsoft.com/office/drawing/2014/main" id="{F2834232-FAC6-42C3-AC3E-D6B658F47682}"/>
              </a:ext>
            </a:extLst>
          </p:cNvPr>
          <p:cNvSpPr txBox="1"/>
          <p:nvPr/>
        </p:nvSpPr>
        <p:spPr>
          <a:xfrm>
            <a:off x="542731" y="2454460"/>
            <a:ext cx="5304318" cy="642807"/>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3600"/>
              <a:buFont typeface="Arial"/>
              <a:buNone/>
            </a:pPr>
            <a:r>
              <a:rPr lang="en" sz="3600" b="0" i="0" u="none" strike="noStrike" cap="none" dirty="0">
                <a:solidFill>
                  <a:srgbClr val="30756E"/>
                </a:solidFill>
                <a:latin typeface="Cambria"/>
                <a:ea typeface="Cambria"/>
                <a:cs typeface="Cambria"/>
                <a:sym typeface="Cambria"/>
              </a:rPr>
              <a:t>ASAP Mission</a:t>
            </a:r>
            <a:endParaRPr sz="3600" b="0" i="0" u="none" strike="noStrike" cap="none" dirty="0">
              <a:solidFill>
                <a:srgbClr val="30756E"/>
              </a:solidFill>
              <a:latin typeface="Cambria"/>
              <a:ea typeface="Cambria"/>
              <a:cs typeface="Cambria"/>
              <a:sym typeface="Cambria"/>
            </a:endParaRPr>
          </a:p>
        </p:txBody>
      </p:sp>
      <p:sp>
        <p:nvSpPr>
          <p:cNvPr id="5" name="Google Shape;155;p29">
            <a:extLst>
              <a:ext uri="{FF2B5EF4-FFF2-40B4-BE49-F238E27FC236}">
                <a16:creationId xmlns:a16="http://schemas.microsoft.com/office/drawing/2014/main" id="{A19ED355-E5FF-41FD-94DD-FB81D62A6881}"/>
              </a:ext>
            </a:extLst>
          </p:cNvPr>
          <p:cNvSpPr txBox="1"/>
          <p:nvPr/>
        </p:nvSpPr>
        <p:spPr>
          <a:xfrm>
            <a:off x="210550" y="3292810"/>
            <a:ext cx="5919637" cy="1212038"/>
          </a:xfrm>
          <a:prstGeom prst="rect">
            <a:avLst/>
          </a:prstGeom>
          <a:noFill/>
          <a:ln>
            <a:noFill/>
          </a:ln>
        </p:spPr>
        <p:txBody>
          <a:bodyPr spcFirstLastPara="1" wrap="square" lIns="91425" tIns="91425" rIns="91425" bIns="91425" anchor="t" anchorCtr="0">
            <a:noAutofit/>
          </a:bodyPr>
          <a:lstStyle/>
          <a:p>
            <a:pPr marL="285750" marR="0" lvl="0" indent="0" algn="l" rtl="0">
              <a:lnSpc>
                <a:spcPct val="100000"/>
              </a:lnSpc>
              <a:spcBef>
                <a:spcPts val="0"/>
              </a:spcBef>
              <a:spcAft>
                <a:spcPts val="0"/>
              </a:spcAft>
              <a:buClr>
                <a:srgbClr val="000000"/>
              </a:buClr>
              <a:buSzPts val="1800"/>
              <a:buFont typeface="Arial"/>
              <a:buNone/>
            </a:pPr>
            <a:r>
              <a:rPr lang="en" sz="1800" b="0" i="0" u="none" strike="noStrike" cap="none" dirty="0">
                <a:solidFill>
                  <a:srgbClr val="000000"/>
                </a:solidFill>
                <a:latin typeface="Arial"/>
                <a:ea typeface="Arial"/>
                <a:cs typeface="Arial"/>
                <a:sym typeface="Arial"/>
              </a:rPr>
              <a:t>Connect and support climate change adaptation professionals to advance innovation and excellence in the field of climate change adaptation.</a:t>
            </a:r>
            <a:endParaRPr sz="1400" b="0" i="0" u="none" strike="noStrike" cap="none" dirty="0">
              <a:solidFill>
                <a:srgbClr val="000000"/>
              </a:solidFill>
              <a:latin typeface="Arial"/>
              <a:ea typeface="Arial"/>
              <a:cs typeface="Arial"/>
              <a:sym typeface="Arial"/>
            </a:endParaRPr>
          </a:p>
          <a:p>
            <a:pPr marL="285750" marR="0" lvl="0" indent="0" algn="just"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Catamaran"/>
              <a:ea typeface="Catamaran"/>
              <a:cs typeface="Catamaran"/>
              <a:sym typeface="Catamaran"/>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Catamaran"/>
              <a:ea typeface="Catamaran"/>
              <a:cs typeface="Catamaran"/>
              <a:sym typeface="Catamaran"/>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Catamaran"/>
              <a:ea typeface="Catamaran"/>
              <a:cs typeface="Catamaran"/>
              <a:sym typeface="Catamaran"/>
            </a:endParaRPr>
          </a:p>
        </p:txBody>
      </p:sp>
      <p:grpSp>
        <p:nvGrpSpPr>
          <p:cNvPr id="6" name="Google Shape;157;p29">
            <a:extLst>
              <a:ext uri="{FF2B5EF4-FFF2-40B4-BE49-F238E27FC236}">
                <a16:creationId xmlns:a16="http://schemas.microsoft.com/office/drawing/2014/main" id="{A7D6CF8C-E9B6-4A2C-8A77-2C9F43A9C0D6}"/>
              </a:ext>
            </a:extLst>
          </p:cNvPr>
          <p:cNvGrpSpPr/>
          <p:nvPr/>
        </p:nvGrpSpPr>
        <p:grpSpPr>
          <a:xfrm>
            <a:off x="4825554" y="695484"/>
            <a:ext cx="5772108" cy="5738134"/>
            <a:chOff x="1226110" y="218298"/>
            <a:chExt cx="4310002" cy="5118742"/>
          </a:xfrm>
          <a:solidFill>
            <a:srgbClr val="0070C0"/>
          </a:solidFill>
        </p:grpSpPr>
        <p:sp>
          <p:nvSpPr>
            <p:cNvPr id="7" name="Google Shape;158;p29">
              <a:extLst>
                <a:ext uri="{FF2B5EF4-FFF2-40B4-BE49-F238E27FC236}">
                  <a16:creationId xmlns:a16="http://schemas.microsoft.com/office/drawing/2014/main" id="{A0F2B81E-6264-43A7-82AC-E3536819BD89}"/>
                </a:ext>
              </a:extLst>
            </p:cNvPr>
            <p:cNvSpPr/>
            <p:nvPr/>
          </p:nvSpPr>
          <p:spPr>
            <a:xfrm rot="5400000">
              <a:off x="2881115" y="341298"/>
              <a:ext cx="1892400" cy="1646400"/>
            </a:xfrm>
            <a:prstGeom prst="hexagon">
              <a:avLst>
                <a:gd name="adj" fmla="val 25000"/>
                <a:gd name="vf" fmla="val 115470"/>
              </a:avLst>
            </a:prstGeom>
            <a:grp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 name="Google Shape;159;p29">
              <a:extLst>
                <a:ext uri="{FF2B5EF4-FFF2-40B4-BE49-F238E27FC236}">
                  <a16:creationId xmlns:a16="http://schemas.microsoft.com/office/drawing/2014/main" id="{B9C88889-7BF1-4878-B6DD-F78090EA55DE}"/>
                </a:ext>
              </a:extLst>
            </p:cNvPr>
            <p:cNvSpPr txBox="1"/>
            <p:nvPr/>
          </p:nvSpPr>
          <p:spPr>
            <a:xfrm>
              <a:off x="3260757" y="629705"/>
              <a:ext cx="1133100" cy="1157700"/>
            </a:xfrm>
            <a:prstGeom prst="rect">
              <a:avLst/>
            </a:prstGeom>
            <a:grp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rgbClr val="FFFFFF"/>
                </a:buClr>
                <a:buSzPts val="1200"/>
                <a:buFont typeface="Avenir"/>
                <a:buNone/>
              </a:pPr>
              <a:r>
                <a:rPr lang="en" sz="1000" b="0" i="0" u="none" strike="noStrike" cap="none">
                  <a:solidFill>
                    <a:srgbClr val="FFFFFF"/>
                  </a:solidFill>
                  <a:latin typeface="Arial"/>
                  <a:ea typeface="Arial"/>
                  <a:cs typeface="Arial"/>
                  <a:sym typeface="Arial"/>
                </a:rPr>
                <a:t>Member Driven</a:t>
              </a:r>
              <a:endParaRPr sz="1000" b="0" i="0" u="none" strike="noStrike" cap="none">
                <a:solidFill>
                  <a:srgbClr val="000000"/>
                </a:solidFill>
                <a:latin typeface="Arial"/>
                <a:ea typeface="Arial"/>
                <a:cs typeface="Arial"/>
                <a:sym typeface="Arial"/>
              </a:endParaRPr>
            </a:p>
            <a:p>
              <a:pPr marL="0" marR="0" lvl="0" indent="0" algn="ctr" rtl="0">
                <a:lnSpc>
                  <a:spcPct val="90000"/>
                </a:lnSpc>
                <a:spcBef>
                  <a:spcPts val="420"/>
                </a:spcBef>
                <a:spcAft>
                  <a:spcPts val="0"/>
                </a:spcAft>
                <a:buClr>
                  <a:srgbClr val="FFFFFF"/>
                </a:buClr>
                <a:buSzPts val="1200"/>
                <a:buFont typeface="Calibri"/>
                <a:buNone/>
              </a:pPr>
              <a:r>
                <a:rPr lang="en" sz="1000" b="0" i="0" u="none" strike="noStrike" cap="none">
                  <a:solidFill>
                    <a:srgbClr val="FFFFFF"/>
                  </a:solidFill>
                  <a:latin typeface="Arial"/>
                  <a:ea typeface="Arial"/>
                  <a:cs typeface="Arial"/>
                  <a:sym typeface="Arial"/>
                </a:rPr>
                <a:t>Members lead by voting with their feet</a:t>
              </a:r>
              <a:endParaRPr sz="1000" b="0" i="0" u="none" strike="noStrike" cap="none">
                <a:solidFill>
                  <a:srgbClr val="FFFFFF"/>
                </a:solidFill>
                <a:latin typeface="Arial"/>
                <a:ea typeface="Arial"/>
                <a:cs typeface="Arial"/>
                <a:sym typeface="Arial"/>
              </a:endParaRPr>
            </a:p>
          </p:txBody>
        </p:sp>
        <p:sp>
          <p:nvSpPr>
            <p:cNvPr id="9" name="Google Shape;160;p29">
              <a:extLst>
                <a:ext uri="{FF2B5EF4-FFF2-40B4-BE49-F238E27FC236}">
                  <a16:creationId xmlns:a16="http://schemas.microsoft.com/office/drawing/2014/main" id="{C5430D66-7047-4843-B819-565B1906FB83}"/>
                </a:ext>
              </a:extLst>
            </p:cNvPr>
            <p:cNvSpPr/>
            <p:nvPr/>
          </p:nvSpPr>
          <p:spPr>
            <a:xfrm rot="5400000">
              <a:off x="1103110" y="341298"/>
              <a:ext cx="1892400" cy="1646400"/>
            </a:xfrm>
            <a:prstGeom prst="hexagon">
              <a:avLst>
                <a:gd name="adj" fmla="val 25000"/>
                <a:gd name="vf" fmla="val 115470"/>
              </a:avLst>
            </a:prstGeom>
            <a:grp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 name="Google Shape;161;p29">
              <a:extLst>
                <a:ext uri="{FF2B5EF4-FFF2-40B4-BE49-F238E27FC236}">
                  <a16:creationId xmlns:a16="http://schemas.microsoft.com/office/drawing/2014/main" id="{0DFD3EE5-4792-44E4-A23A-9B676E948013}"/>
                </a:ext>
              </a:extLst>
            </p:cNvPr>
            <p:cNvSpPr txBox="1"/>
            <p:nvPr/>
          </p:nvSpPr>
          <p:spPr>
            <a:xfrm>
              <a:off x="1594660" y="614897"/>
              <a:ext cx="1012500" cy="1099200"/>
            </a:xfrm>
            <a:prstGeom prst="rect">
              <a:avLst/>
            </a:prstGeom>
            <a:grp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FFFFFF"/>
                </a:buClr>
                <a:buSzPts val="1400"/>
                <a:buFont typeface="Avenir"/>
                <a:buNone/>
              </a:pPr>
              <a:r>
                <a:rPr lang="en" sz="1000" b="0" i="0" u="none" strike="noStrike" cap="none">
                  <a:solidFill>
                    <a:srgbClr val="FFFFFF"/>
                  </a:solidFill>
                  <a:latin typeface="Arial"/>
                  <a:ea typeface="Arial"/>
                  <a:cs typeface="Arial"/>
                  <a:sym typeface="Arial"/>
                </a:rPr>
                <a:t>Open Access</a:t>
              </a:r>
              <a:endParaRPr sz="1000" b="0" i="0" u="none" strike="noStrike" cap="none">
                <a:solidFill>
                  <a:srgbClr val="000000"/>
                </a:solidFill>
                <a:latin typeface="Arial"/>
                <a:ea typeface="Arial"/>
                <a:cs typeface="Arial"/>
                <a:sym typeface="Arial"/>
              </a:endParaRPr>
            </a:p>
            <a:p>
              <a:pPr marL="0" marR="0" lvl="0" indent="0" algn="ctr" rtl="0">
                <a:lnSpc>
                  <a:spcPct val="90000"/>
                </a:lnSpc>
                <a:spcBef>
                  <a:spcPts val="490"/>
                </a:spcBef>
                <a:spcAft>
                  <a:spcPts val="0"/>
                </a:spcAft>
                <a:buClr>
                  <a:srgbClr val="FFFFFF"/>
                </a:buClr>
                <a:buSzPts val="1400"/>
                <a:buFont typeface="Calibri"/>
                <a:buNone/>
              </a:pPr>
              <a:r>
                <a:rPr lang="en" sz="1000" b="0" i="0" u="none" strike="noStrike" cap="none">
                  <a:solidFill>
                    <a:srgbClr val="FFFFFF"/>
                  </a:solidFill>
                  <a:latin typeface="Arial"/>
                  <a:ea typeface="Arial"/>
                  <a:cs typeface="Arial"/>
                  <a:sym typeface="Arial"/>
                </a:rPr>
                <a:t>Freely share information and knowledge</a:t>
              </a:r>
              <a:endParaRPr sz="1000" b="0" i="0" u="none" strike="noStrike" cap="none">
                <a:solidFill>
                  <a:srgbClr val="FFFFFF"/>
                </a:solidFill>
                <a:latin typeface="Arial"/>
                <a:ea typeface="Arial"/>
                <a:cs typeface="Arial"/>
                <a:sym typeface="Arial"/>
              </a:endParaRPr>
            </a:p>
          </p:txBody>
        </p:sp>
        <p:sp>
          <p:nvSpPr>
            <p:cNvPr id="11" name="Google Shape;162;p29">
              <a:extLst>
                <a:ext uri="{FF2B5EF4-FFF2-40B4-BE49-F238E27FC236}">
                  <a16:creationId xmlns:a16="http://schemas.microsoft.com/office/drawing/2014/main" id="{5C0BD58D-2C15-4667-AFAA-D63FCDBD69E4}"/>
                </a:ext>
              </a:extLst>
            </p:cNvPr>
            <p:cNvSpPr/>
            <p:nvPr/>
          </p:nvSpPr>
          <p:spPr>
            <a:xfrm rot="5400000">
              <a:off x="1988707" y="1947482"/>
              <a:ext cx="1892400" cy="1646400"/>
            </a:xfrm>
            <a:prstGeom prst="hexagon">
              <a:avLst>
                <a:gd name="adj" fmla="val 25000"/>
                <a:gd name="vf" fmla="val 115470"/>
              </a:avLst>
            </a:prstGeom>
            <a:grp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63;p29">
              <a:extLst>
                <a:ext uri="{FF2B5EF4-FFF2-40B4-BE49-F238E27FC236}">
                  <a16:creationId xmlns:a16="http://schemas.microsoft.com/office/drawing/2014/main" id="{7A8167AF-56B7-4BF4-B5C3-4B99F37A3C11}"/>
                </a:ext>
              </a:extLst>
            </p:cNvPr>
            <p:cNvSpPr txBox="1"/>
            <p:nvPr/>
          </p:nvSpPr>
          <p:spPr>
            <a:xfrm>
              <a:off x="2448760" y="2198809"/>
              <a:ext cx="1012500" cy="1157700"/>
            </a:xfrm>
            <a:prstGeom prst="rect">
              <a:avLst/>
            </a:prstGeom>
            <a:grp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rgbClr val="FFFFFF"/>
                </a:buClr>
                <a:buSzPts val="1200"/>
                <a:buFont typeface="Avenir"/>
                <a:buNone/>
              </a:pPr>
              <a:r>
                <a:rPr lang="en" sz="1000" b="0" i="0" u="none" strike="noStrike" cap="none">
                  <a:solidFill>
                    <a:srgbClr val="FFFFFF"/>
                  </a:solidFill>
                  <a:latin typeface="Arial"/>
                  <a:ea typeface="Arial"/>
                  <a:cs typeface="Arial"/>
                  <a:sym typeface="Arial"/>
                </a:rPr>
                <a:t>Trust</a:t>
              </a:r>
              <a:endParaRPr sz="1000" b="0" i="0" u="none" strike="noStrike" cap="none">
                <a:solidFill>
                  <a:srgbClr val="000000"/>
                </a:solidFill>
                <a:latin typeface="Arial"/>
                <a:ea typeface="Arial"/>
                <a:cs typeface="Arial"/>
                <a:sym typeface="Arial"/>
              </a:endParaRPr>
            </a:p>
            <a:p>
              <a:pPr marL="0" marR="0" lvl="0" indent="0" algn="ctr" rtl="0">
                <a:lnSpc>
                  <a:spcPct val="90000"/>
                </a:lnSpc>
                <a:spcBef>
                  <a:spcPts val="420"/>
                </a:spcBef>
                <a:spcAft>
                  <a:spcPts val="0"/>
                </a:spcAft>
                <a:buClr>
                  <a:srgbClr val="FFFFFF"/>
                </a:buClr>
                <a:buSzPts val="1200"/>
                <a:buFont typeface="Calibri"/>
                <a:buNone/>
              </a:pPr>
              <a:r>
                <a:rPr lang="en" sz="1000" b="0" i="0" u="none" strike="noStrike" cap="none">
                  <a:solidFill>
                    <a:srgbClr val="FFFFFF"/>
                  </a:solidFill>
                  <a:latin typeface="Arial"/>
                  <a:ea typeface="Arial"/>
                  <a:cs typeface="Arial"/>
                  <a:sym typeface="Arial"/>
                </a:rPr>
                <a:t>Members share successes and failure</a:t>
              </a:r>
              <a:r>
                <a:rPr lang="en" sz="1100" b="0" i="0" u="none" strike="noStrike" cap="none">
                  <a:solidFill>
                    <a:srgbClr val="FFFFFF"/>
                  </a:solidFill>
                  <a:latin typeface="Arial"/>
                  <a:ea typeface="Arial"/>
                  <a:cs typeface="Arial"/>
                  <a:sym typeface="Arial"/>
                </a:rPr>
                <a:t>s </a:t>
              </a:r>
              <a:endParaRPr sz="1100" b="0" i="0" u="none" strike="noStrike" cap="none">
                <a:solidFill>
                  <a:srgbClr val="FFFFFF"/>
                </a:solidFill>
                <a:latin typeface="Arial"/>
                <a:ea typeface="Arial"/>
                <a:cs typeface="Arial"/>
                <a:sym typeface="Arial"/>
              </a:endParaRPr>
            </a:p>
          </p:txBody>
        </p:sp>
        <p:sp>
          <p:nvSpPr>
            <p:cNvPr id="13" name="Google Shape;164;p29">
              <a:extLst>
                <a:ext uri="{FF2B5EF4-FFF2-40B4-BE49-F238E27FC236}">
                  <a16:creationId xmlns:a16="http://schemas.microsoft.com/office/drawing/2014/main" id="{F073B4F9-43A0-497A-B50E-FE4540FDF848}"/>
                </a:ext>
              </a:extLst>
            </p:cNvPr>
            <p:cNvSpPr/>
            <p:nvPr/>
          </p:nvSpPr>
          <p:spPr>
            <a:xfrm rot="5400000">
              <a:off x="3766712" y="1947482"/>
              <a:ext cx="1892400" cy="1646400"/>
            </a:xfrm>
            <a:prstGeom prst="hexagon">
              <a:avLst>
                <a:gd name="adj" fmla="val 25000"/>
                <a:gd name="vf" fmla="val 115470"/>
              </a:avLst>
            </a:prstGeom>
            <a:grp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165;p29">
              <a:extLst>
                <a:ext uri="{FF2B5EF4-FFF2-40B4-BE49-F238E27FC236}">
                  <a16:creationId xmlns:a16="http://schemas.microsoft.com/office/drawing/2014/main" id="{4DEA4908-420B-4CC9-8F4B-04A6C7AF3759}"/>
                </a:ext>
              </a:extLst>
            </p:cNvPr>
            <p:cNvSpPr txBox="1"/>
            <p:nvPr/>
          </p:nvSpPr>
          <p:spPr>
            <a:xfrm>
              <a:off x="4146359" y="2166116"/>
              <a:ext cx="1133100" cy="1223100"/>
            </a:xfrm>
            <a:prstGeom prst="rect">
              <a:avLst/>
            </a:prstGeom>
            <a:grp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FFFFFF"/>
                </a:buClr>
                <a:buSzPts val="1500"/>
                <a:buFont typeface="Avenir"/>
                <a:buNone/>
              </a:pPr>
              <a:r>
                <a:rPr lang="en" sz="1000" b="0" i="0" u="none" strike="noStrike" cap="none">
                  <a:solidFill>
                    <a:srgbClr val="FFFFFF"/>
                  </a:solidFill>
                  <a:latin typeface="Arial"/>
                  <a:ea typeface="Arial"/>
                  <a:cs typeface="Arial"/>
                  <a:sym typeface="Arial"/>
                </a:rPr>
                <a:t>Something for Everyone</a:t>
              </a:r>
              <a:endParaRPr sz="1000" b="0" i="0" u="none" strike="noStrike" cap="none">
                <a:solidFill>
                  <a:srgbClr val="000000"/>
                </a:solidFill>
                <a:latin typeface="Arial"/>
                <a:ea typeface="Arial"/>
                <a:cs typeface="Arial"/>
                <a:sym typeface="Arial"/>
              </a:endParaRPr>
            </a:p>
            <a:p>
              <a:pPr marL="0" marR="0" lvl="0" indent="0" algn="ctr" rtl="0">
                <a:lnSpc>
                  <a:spcPct val="90000"/>
                </a:lnSpc>
                <a:spcBef>
                  <a:spcPts val="525"/>
                </a:spcBef>
                <a:spcAft>
                  <a:spcPts val="0"/>
                </a:spcAft>
                <a:buClr>
                  <a:srgbClr val="FFFFFF"/>
                </a:buClr>
                <a:buSzPts val="1500"/>
                <a:buFont typeface="Calibri"/>
                <a:buNone/>
              </a:pPr>
              <a:r>
                <a:rPr lang="en" sz="1000" b="0" i="0" u="none" strike="noStrike" cap="none">
                  <a:solidFill>
                    <a:srgbClr val="FFFFFF"/>
                  </a:solidFill>
                  <a:latin typeface="Arial"/>
                  <a:ea typeface="Arial"/>
                  <a:cs typeface="Arial"/>
                  <a:sym typeface="Arial"/>
                </a:rPr>
                <a:t>Not everything for everyone</a:t>
              </a:r>
              <a:endParaRPr sz="1000" b="0" i="0" u="none" strike="noStrike" cap="none">
                <a:solidFill>
                  <a:srgbClr val="FFFFFF"/>
                </a:solidFill>
                <a:latin typeface="Arial"/>
                <a:ea typeface="Arial"/>
                <a:cs typeface="Arial"/>
                <a:sym typeface="Arial"/>
              </a:endParaRPr>
            </a:p>
          </p:txBody>
        </p:sp>
        <p:sp>
          <p:nvSpPr>
            <p:cNvPr id="15" name="Google Shape;166;p29">
              <a:extLst>
                <a:ext uri="{FF2B5EF4-FFF2-40B4-BE49-F238E27FC236}">
                  <a16:creationId xmlns:a16="http://schemas.microsoft.com/office/drawing/2014/main" id="{E505F4A4-0C60-4C2F-8D82-323CD4B7AE62}"/>
                </a:ext>
              </a:extLst>
            </p:cNvPr>
            <p:cNvSpPr/>
            <p:nvPr/>
          </p:nvSpPr>
          <p:spPr>
            <a:xfrm rot="5400000">
              <a:off x="2850315" y="3567640"/>
              <a:ext cx="1892400" cy="1646400"/>
            </a:xfrm>
            <a:prstGeom prst="hexagon">
              <a:avLst>
                <a:gd name="adj" fmla="val 25000"/>
                <a:gd name="vf" fmla="val 115470"/>
              </a:avLst>
            </a:prstGeom>
            <a:grp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7;p29">
              <a:extLst>
                <a:ext uri="{FF2B5EF4-FFF2-40B4-BE49-F238E27FC236}">
                  <a16:creationId xmlns:a16="http://schemas.microsoft.com/office/drawing/2014/main" id="{B1312A8A-07ED-4CA5-A8E5-9B1D8C143D88}"/>
                </a:ext>
              </a:extLst>
            </p:cNvPr>
            <p:cNvSpPr txBox="1"/>
            <p:nvPr/>
          </p:nvSpPr>
          <p:spPr>
            <a:xfrm>
              <a:off x="3260758" y="3833299"/>
              <a:ext cx="1133100" cy="1099200"/>
            </a:xfrm>
            <a:prstGeom prst="rect">
              <a:avLst/>
            </a:prstGeom>
            <a:grp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rgbClr val="FFFFFF"/>
                </a:buClr>
                <a:buSzPts val="1200"/>
                <a:buFont typeface="Avenir"/>
                <a:buNone/>
              </a:pPr>
              <a:r>
                <a:rPr lang="en" sz="1000" b="0" i="0" u="none" strike="noStrike" cap="none">
                  <a:solidFill>
                    <a:srgbClr val="FFFFFF"/>
                  </a:solidFill>
                  <a:latin typeface="Arial"/>
                  <a:ea typeface="Arial"/>
                  <a:cs typeface="Arial"/>
                  <a:sym typeface="Arial"/>
                </a:rPr>
                <a:t>Reciprocating</a:t>
              </a:r>
              <a:endParaRPr sz="1000" b="0" i="0" u="none" strike="noStrike" cap="none">
                <a:solidFill>
                  <a:srgbClr val="000000"/>
                </a:solidFill>
                <a:latin typeface="Arial"/>
                <a:ea typeface="Arial"/>
                <a:cs typeface="Arial"/>
                <a:sym typeface="Arial"/>
              </a:endParaRPr>
            </a:p>
            <a:p>
              <a:pPr marL="0" marR="0" lvl="0" indent="0" algn="ctr" rtl="0">
                <a:lnSpc>
                  <a:spcPct val="90000"/>
                </a:lnSpc>
                <a:spcBef>
                  <a:spcPts val="420"/>
                </a:spcBef>
                <a:spcAft>
                  <a:spcPts val="0"/>
                </a:spcAft>
                <a:buClr>
                  <a:srgbClr val="FFFFFF"/>
                </a:buClr>
                <a:buSzPts val="1200"/>
                <a:buFont typeface="Calibri"/>
                <a:buNone/>
              </a:pPr>
              <a:r>
                <a:rPr lang="en" sz="1000" b="0" i="0" u="none" strike="noStrike" cap="none">
                  <a:solidFill>
                    <a:srgbClr val="FFFFFF"/>
                  </a:solidFill>
                  <a:latin typeface="Arial"/>
                  <a:ea typeface="Arial"/>
                  <a:cs typeface="Arial"/>
                  <a:sym typeface="Arial"/>
                </a:rPr>
                <a:t>You give, you get, everyone benefits </a:t>
              </a:r>
              <a:endParaRPr sz="1000" b="0" i="0" u="none" strike="noStrike" cap="none">
                <a:solidFill>
                  <a:srgbClr val="FFFFFF"/>
                </a:solidFill>
                <a:latin typeface="Arial"/>
                <a:ea typeface="Arial"/>
                <a:cs typeface="Arial"/>
                <a:sym typeface="Arial"/>
              </a:endParaRPr>
            </a:p>
          </p:txBody>
        </p:sp>
        <p:sp>
          <p:nvSpPr>
            <p:cNvPr id="17" name="Google Shape;168;p29">
              <a:extLst>
                <a:ext uri="{FF2B5EF4-FFF2-40B4-BE49-F238E27FC236}">
                  <a16:creationId xmlns:a16="http://schemas.microsoft.com/office/drawing/2014/main" id="{4EFFAED5-6F59-439B-BABA-7FA5EEDBC705}"/>
                </a:ext>
              </a:extLst>
            </p:cNvPr>
            <p:cNvSpPr/>
            <p:nvPr/>
          </p:nvSpPr>
          <p:spPr>
            <a:xfrm rot="5400000">
              <a:off x="1103110" y="3553666"/>
              <a:ext cx="1892400" cy="1646400"/>
            </a:xfrm>
            <a:prstGeom prst="hexagon">
              <a:avLst>
                <a:gd name="adj" fmla="val 25000"/>
                <a:gd name="vf" fmla="val 115470"/>
              </a:avLst>
            </a:prstGeom>
            <a:grp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8" name="Title 1">
            <a:extLst>
              <a:ext uri="{FF2B5EF4-FFF2-40B4-BE49-F238E27FC236}">
                <a16:creationId xmlns:a16="http://schemas.microsoft.com/office/drawing/2014/main" id="{938AD4C7-EDA6-48A0-949E-D2568BDE2EA2}"/>
              </a:ext>
            </a:extLst>
          </p:cNvPr>
          <p:cNvSpPr>
            <a:spLocks noGrp="1"/>
          </p:cNvSpPr>
          <p:nvPr>
            <p:ph type="title"/>
          </p:nvPr>
        </p:nvSpPr>
        <p:spPr>
          <a:xfrm>
            <a:off x="542731" y="362229"/>
            <a:ext cx="9996066" cy="1406769"/>
          </a:xfrm>
        </p:spPr>
        <p:txBody>
          <a:bodyPr/>
          <a:lstStyle/>
          <a:p>
            <a:r>
              <a:rPr lang="en-US" dirty="0"/>
              <a:t>What is ASAP’s Role?</a:t>
            </a:r>
          </a:p>
        </p:txBody>
      </p:sp>
    </p:spTree>
    <p:extLst>
      <p:ext uri="{BB962C8B-B14F-4D97-AF65-F5344CB8AC3E}">
        <p14:creationId xmlns:p14="http://schemas.microsoft.com/office/powerpoint/2010/main" val="13208049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8"/>
          <p:cNvSpPr txBox="1">
            <a:spLocks noGrp="1"/>
          </p:cNvSpPr>
          <p:nvPr>
            <p:ph type="title"/>
          </p:nvPr>
        </p:nvSpPr>
        <p:spPr>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lnSpc>
                <a:spcPct val="100000"/>
              </a:lnSpc>
              <a:spcBef>
                <a:spcPts val="0"/>
              </a:spcBef>
              <a:spcAft>
                <a:spcPts val="0"/>
              </a:spcAft>
              <a:buSzPts val="2800"/>
              <a:buNone/>
            </a:pPr>
            <a:endParaRPr/>
          </a:p>
        </p:txBody>
      </p:sp>
      <p:sp>
        <p:nvSpPr>
          <p:cNvPr id="139" name="Google Shape;139;p28"/>
          <p:cNvSpPr txBox="1">
            <a:spLocks noGrp="1"/>
          </p:cNvSpPr>
          <p:nvPr>
            <p:ph type="sldNum" sz="quarter" idx="12"/>
          </p:nvPr>
        </p:nvSpPr>
        <p:spPr>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9pPr>
          </a:lstStyle>
          <a:p>
            <a:pPr marL="0" lvl="0" indent="0" algn="r" rtl="0">
              <a:lnSpc>
                <a:spcPct val="100000"/>
              </a:lnSpc>
              <a:spcBef>
                <a:spcPts val="0"/>
              </a:spcBef>
              <a:spcAft>
                <a:spcPts val="0"/>
              </a:spcAft>
              <a:buSzPts val="1000"/>
              <a:buNone/>
            </a:pPr>
            <a:fld id="{00000000-1234-1234-1234-123412341234}" type="slidenum">
              <a:rPr lang="en"/>
              <a:pPr marL="0" lvl="0" indent="0" algn="r" rtl="0">
                <a:lnSpc>
                  <a:spcPct val="100000"/>
                </a:lnSpc>
                <a:spcBef>
                  <a:spcPts val="0"/>
                </a:spcBef>
                <a:spcAft>
                  <a:spcPts val="0"/>
                </a:spcAft>
                <a:buSzPts val="1000"/>
                <a:buNone/>
              </a:pPr>
              <a:t>5</a:t>
            </a:fld>
            <a:endParaRPr/>
          </a:p>
        </p:txBody>
      </p:sp>
      <p:pic>
        <p:nvPicPr>
          <p:cNvPr id="140" name="Google Shape;140;p28"/>
          <p:cNvPicPr preferRelativeResize="0"/>
          <p:nvPr/>
        </p:nvPicPr>
        <p:blipFill rotWithShape="1">
          <a:blip r:embed="rId3">
            <a:alphaModFix/>
          </a:blip>
          <a:srcRect l="19243" t="37626" r="24421" b="6900"/>
          <a:stretch/>
        </p:blipFill>
        <p:spPr>
          <a:xfrm>
            <a:off x="1" y="0"/>
            <a:ext cx="12456953" cy="6858000"/>
          </a:xfrm>
          <a:prstGeom prst="rect">
            <a:avLst/>
          </a:prstGeom>
          <a:noFill/>
          <a:ln>
            <a:noFill/>
          </a:ln>
        </p:spPr>
      </p:pic>
      <p:pic>
        <p:nvPicPr>
          <p:cNvPr id="141" name="Google Shape;141;p28"/>
          <p:cNvPicPr preferRelativeResize="0"/>
          <p:nvPr/>
        </p:nvPicPr>
        <p:blipFill rotWithShape="1">
          <a:blip r:embed="rId4">
            <a:alphaModFix/>
          </a:blip>
          <a:srcRect l="36726" t="51627" r="53281" b="25643"/>
          <a:stretch/>
        </p:blipFill>
        <p:spPr>
          <a:xfrm>
            <a:off x="10998454" y="3804819"/>
            <a:ext cx="1252551" cy="1568657"/>
          </a:xfrm>
          <a:prstGeom prst="rect">
            <a:avLst/>
          </a:prstGeom>
          <a:noFill/>
          <a:ln w="9525" cap="flat" cmpd="sng">
            <a:solidFill>
              <a:srgbClr val="666666"/>
            </a:solidFill>
            <a:prstDash val="solid"/>
            <a:round/>
            <a:headEnd type="none" w="sm" len="sm"/>
            <a:tailEnd type="none" w="sm" len="sm"/>
          </a:ln>
        </p:spPr>
      </p:pic>
      <p:pic>
        <p:nvPicPr>
          <p:cNvPr id="3" name="Graphic 2" descr="Tree With Roots">
            <a:extLst>
              <a:ext uri="{FF2B5EF4-FFF2-40B4-BE49-F238E27FC236}">
                <a16:creationId xmlns:a16="http://schemas.microsoft.com/office/drawing/2014/main" id="{12BBE971-7125-4AFA-844C-0C6BE534135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807953" y="5863898"/>
            <a:ext cx="914400" cy="914400"/>
          </a:xfrm>
          <a:prstGeom prst="rect">
            <a:avLst/>
          </a:prstGeom>
        </p:spPr>
      </p:pic>
      <p:pic>
        <p:nvPicPr>
          <p:cNvPr id="5" name="Graphic 4" descr="Neighborhood">
            <a:extLst>
              <a:ext uri="{FF2B5EF4-FFF2-40B4-BE49-F238E27FC236}">
                <a16:creationId xmlns:a16="http://schemas.microsoft.com/office/drawing/2014/main" id="{696CBDF2-155C-4F65-920F-9A8D8042E56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339407" y="5799886"/>
            <a:ext cx="914400" cy="914400"/>
          </a:xfrm>
          <a:prstGeom prst="rect">
            <a:avLst/>
          </a:prstGeom>
        </p:spPr>
      </p:pic>
      <p:pic>
        <p:nvPicPr>
          <p:cNvPr id="7" name="Graphic 6" descr="City">
            <a:extLst>
              <a:ext uri="{FF2B5EF4-FFF2-40B4-BE49-F238E27FC236}">
                <a16:creationId xmlns:a16="http://schemas.microsoft.com/office/drawing/2014/main" id="{E804BB74-5431-4A74-8FE2-CAE104EC89F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388470" y="5960876"/>
            <a:ext cx="914400" cy="914400"/>
          </a:xfrm>
          <a:prstGeom prst="rect">
            <a:avLst/>
          </a:prstGeom>
        </p:spPr>
      </p:pic>
      <p:pic>
        <p:nvPicPr>
          <p:cNvPr id="9" name="Graphic 8" descr="Scales of justice">
            <a:extLst>
              <a:ext uri="{FF2B5EF4-FFF2-40B4-BE49-F238E27FC236}">
                <a16:creationId xmlns:a16="http://schemas.microsoft.com/office/drawing/2014/main" id="{DCABD931-20AC-4438-861E-952379BABD2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790684" y="5711754"/>
            <a:ext cx="914400" cy="914400"/>
          </a:xfrm>
          <a:prstGeom prst="rect">
            <a:avLst/>
          </a:prstGeom>
        </p:spPr>
      </p:pic>
      <p:pic>
        <p:nvPicPr>
          <p:cNvPr id="11" name="Graphic 10" descr="Medical">
            <a:extLst>
              <a:ext uri="{FF2B5EF4-FFF2-40B4-BE49-F238E27FC236}">
                <a16:creationId xmlns:a16="http://schemas.microsoft.com/office/drawing/2014/main" id="{8CB63079-B539-4E35-963B-A8C14CCB1580}"/>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1190085" y="5728140"/>
            <a:ext cx="914400" cy="914400"/>
          </a:xfrm>
          <a:prstGeom prst="rect">
            <a:avLst/>
          </a:prstGeom>
        </p:spPr>
      </p:pic>
      <p:grpSp>
        <p:nvGrpSpPr>
          <p:cNvPr id="24" name="Google Shape;143;p28">
            <a:extLst>
              <a:ext uri="{FF2B5EF4-FFF2-40B4-BE49-F238E27FC236}">
                <a16:creationId xmlns:a16="http://schemas.microsoft.com/office/drawing/2014/main" id="{0D0B4743-F617-4314-908C-6E4E018ACA15}"/>
              </a:ext>
            </a:extLst>
          </p:cNvPr>
          <p:cNvGrpSpPr/>
          <p:nvPr/>
        </p:nvGrpSpPr>
        <p:grpSpPr>
          <a:xfrm>
            <a:off x="-409567" y="2685395"/>
            <a:ext cx="4691989" cy="3957145"/>
            <a:chOff x="9332600" y="1836800"/>
            <a:chExt cx="2311571" cy="2131098"/>
          </a:xfrm>
        </p:grpSpPr>
        <p:pic>
          <p:nvPicPr>
            <p:cNvPr id="25" name="Google Shape;144;p28" title="Chart">
              <a:extLst>
                <a:ext uri="{FF2B5EF4-FFF2-40B4-BE49-F238E27FC236}">
                  <a16:creationId xmlns:a16="http://schemas.microsoft.com/office/drawing/2014/main" id="{DFE1C25D-38C4-499C-9C83-6C342E17FF1F}"/>
                </a:ext>
              </a:extLst>
            </p:cNvPr>
            <p:cNvPicPr preferRelativeResize="0"/>
            <p:nvPr/>
          </p:nvPicPr>
          <p:blipFill rotWithShape="1">
            <a:blip r:embed="rId15">
              <a:alphaModFix/>
            </a:blip>
            <a:srcRect l="15973" t="11052" r="20132" b="11862"/>
            <a:stretch/>
          </p:blipFill>
          <p:spPr>
            <a:xfrm>
              <a:off x="9332600" y="1836800"/>
              <a:ext cx="2311571" cy="2131098"/>
            </a:xfrm>
            <a:prstGeom prst="rect">
              <a:avLst/>
            </a:prstGeom>
            <a:noFill/>
            <a:ln>
              <a:noFill/>
            </a:ln>
          </p:spPr>
        </p:pic>
        <p:cxnSp>
          <p:nvCxnSpPr>
            <p:cNvPr id="26" name="Google Shape;145;p28">
              <a:extLst>
                <a:ext uri="{FF2B5EF4-FFF2-40B4-BE49-F238E27FC236}">
                  <a16:creationId xmlns:a16="http://schemas.microsoft.com/office/drawing/2014/main" id="{93A43B5D-DB51-45A6-83E4-FF8FA1C6F46F}"/>
                </a:ext>
              </a:extLst>
            </p:cNvPr>
            <p:cNvCxnSpPr/>
            <p:nvPr/>
          </p:nvCxnSpPr>
          <p:spPr>
            <a:xfrm>
              <a:off x="10987741" y="3427392"/>
              <a:ext cx="263100" cy="173400"/>
            </a:xfrm>
            <a:prstGeom prst="straightConnector1">
              <a:avLst/>
            </a:prstGeom>
            <a:noFill/>
            <a:ln w="9525" cap="flat" cmpd="sng">
              <a:solidFill>
                <a:srgbClr val="B8F567"/>
              </a:solidFill>
              <a:prstDash val="solid"/>
              <a:round/>
              <a:headEnd type="none" w="sm" len="sm"/>
              <a:tailEnd type="oval" w="med" len="med"/>
            </a:ln>
          </p:spPr>
        </p:cxnSp>
        <p:sp>
          <p:nvSpPr>
            <p:cNvPr id="27" name="Google Shape;146;p28">
              <a:extLst>
                <a:ext uri="{FF2B5EF4-FFF2-40B4-BE49-F238E27FC236}">
                  <a16:creationId xmlns:a16="http://schemas.microsoft.com/office/drawing/2014/main" id="{AC7705A7-4BB0-4AE9-89B6-4CAC186E8870}"/>
                </a:ext>
              </a:extLst>
            </p:cNvPr>
            <p:cNvSpPr txBox="1"/>
            <p:nvPr/>
          </p:nvSpPr>
          <p:spPr>
            <a:xfrm>
              <a:off x="9494904" y="2364509"/>
              <a:ext cx="534600" cy="6252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r" rtl="0">
                <a:lnSpc>
                  <a:spcPct val="100000"/>
                </a:lnSpc>
                <a:spcBef>
                  <a:spcPts val="0"/>
                </a:spcBef>
                <a:spcAft>
                  <a:spcPts val="0"/>
                </a:spcAft>
                <a:buClr>
                  <a:srgbClr val="000000"/>
                </a:buClr>
                <a:buSzPts val="800"/>
                <a:buFont typeface="Arial"/>
                <a:buNone/>
              </a:pPr>
              <a:r>
                <a:rPr lang="en" sz="1400" b="1" i="0" u="none" strike="noStrike" cap="none" dirty="0">
                  <a:solidFill>
                    <a:srgbClr val="484F56"/>
                  </a:solidFill>
                  <a:latin typeface="Pontano Sans"/>
                  <a:ea typeface="Pontano Sans"/>
                  <a:cs typeface="Pontano Sans"/>
                  <a:sym typeface="Pontano Sans"/>
                </a:rPr>
                <a:t>Private</a:t>
              </a:r>
              <a:endParaRPr sz="1400" b="1" i="0" u="none" strike="noStrike" cap="none" dirty="0">
                <a:solidFill>
                  <a:srgbClr val="484F56"/>
                </a:solidFill>
                <a:latin typeface="Pontano Sans"/>
                <a:ea typeface="Pontano Sans"/>
                <a:cs typeface="Pontano Sans"/>
                <a:sym typeface="Pontano Sans"/>
              </a:endParaRPr>
            </a:p>
            <a:p>
              <a:pPr marL="0" marR="0" lvl="0" indent="0" algn="r" rtl="0">
                <a:lnSpc>
                  <a:spcPct val="100000"/>
                </a:lnSpc>
                <a:spcBef>
                  <a:spcPts val="0"/>
                </a:spcBef>
                <a:spcAft>
                  <a:spcPts val="0"/>
                </a:spcAft>
                <a:buClr>
                  <a:srgbClr val="000000"/>
                </a:buClr>
                <a:buSzPts val="800"/>
                <a:buFont typeface="Arial"/>
                <a:buNone/>
              </a:pPr>
              <a:r>
                <a:rPr lang="en" sz="1400" b="1" i="0" u="none" strike="noStrike" cap="none" dirty="0">
                  <a:solidFill>
                    <a:srgbClr val="484F56"/>
                  </a:solidFill>
                  <a:latin typeface="Pontano Sans"/>
                  <a:ea typeface="Pontano Sans"/>
                  <a:cs typeface="Pontano Sans"/>
                  <a:sym typeface="Pontano Sans"/>
                </a:rPr>
                <a:t>26%</a:t>
              </a:r>
              <a:endParaRPr sz="1400" b="1" i="0" u="none" strike="noStrike" cap="none" dirty="0">
                <a:solidFill>
                  <a:srgbClr val="484F56"/>
                </a:solidFill>
                <a:latin typeface="Pontano Sans"/>
                <a:ea typeface="Pontano Sans"/>
                <a:cs typeface="Pontano Sans"/>
                <a:sym typeface="Pontano Sans"/>
              </a:endParaRPr>
            </a:p>
          </p:txBody>
        </p:sp>
        <p:sp>
          <p:nvSpPr>
            <p:cNvPr id="28" name="Google Shape;147;p28">
              <a:extLst>
                <a:ext uri="{FF2B5EF4-FFF2-40B4-BE49-F238E27FC236}">
                  <a16:creationId xmlns:a16="http://schemas.microsoft.com/office/drawing/2014/main" id="{5AE28AC6-FBF9-4889-BD65-8429411932A0}"/>
                </a:ext>
              </a:extLst>
            </p:cNvPr>
            <p:cNvSpPr txBox="1"/>
            <p:nvPr/>
          </p:nvSpPr>
          <p:spPr>
            <a:xfrm>
              <a:off x="10657003" y="2131457"/>
              <a:ext cx="858600" cy="6252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800"/>
                <a:buFont typeface="Arial"/>
                <a:buNone/>
              </a:pPr>
              <a:r>
                <a:rPr lang="en" sz="1400" b="1" i="0" u="none" strike="noStrike" cap="none" dirty="0">
                  <a:solidFill>
                    <a:srgbClr val="FFFFFF"/>
                  </a:solidFill>
                  <a:latin typeface="Pontano Sans"/>
                  <a:ea typeface="Pontano Sans"/>
                  <a:cs typeface="Pontano Sans"/>
                  <a:sym typeface="Pontano Sans"/>
                </a:rPr>
                <a:t>Academia</a:t>
              </a:r>
              <a:endParaRPr sz="1400" b="1" i="0" u="none" strike="noStrike" cap="none" dirty="0">
                <a:solidFill>
                  <a:srgbClr val="FFFFFF"/>
                </a:solidFill>
                <a:latin typeface="Pontano Sans"/>
                <a:ea typeface="Pontano Sans"/>
                <a:cs typeface="Pontano Sans"/>
                <a:sym typeface="Pontano Sans"/>
              </a:endParaRPr>
            </a:p>
            <a:p>
              <a:pPr marL="0" marR="0" lvl="0" indent="0" algn="l" rtl="0">
                <a:lnSpc>
                  <a:spcPct val="100000"/>
                </a:lnSpc>
                <a:spcBef>
                  <a:spcPts val="0"/>
                </a:spcBef>
                <a:spcAft>
                  <a:spcPts val="0"/>
                </a:spcAft>
                <a:buClr>
                  <a:srgbClr val="000000"/>
                </a:buClr>
                <a:buSzPts val="800"/>
                <a:buFont typeface="Arial"/>
                <a:buNone/>
              </a:pPr>
              <a:r>
                <a:rPr lang="en" sz="1400" b="1" i="0" u="none" strike="noStrike" cap="none" dirty="0">
                  <a:solidFill>
                    <a:srgbClr val="FFFFFF"/>
                  </a:solidFill>
                  <a:latin typeface="Pontano Sans"/>
                  <a:ea typeface="Pontano Sans"/>
                  <a:cs typeface="Pontano Sans"/>
                  <a:sym typeface="Pontano Sans"/>
                </a:rPr>
                <a:t>23%</a:t>
              </a:r>
              <a:endParaRPr sz="1400" b="1" i="0" u="none" strike="noStrike" cap="none" dirty="0">
                <a:solidFill>
                  <a:srgbClr val="FFFFFF"/>
                </a:solidFill>
                <a:latin typeface="Pontano Sans"/>
                <a:ea typeface="Pontano Sans"/>
                <a:cs typeface="Pontano Sans"/>
                <a:sym typeface="Pontano Sans"/>
              </a:endParaRPr>
            </a:p>
          </p:txBody>
        </p:sp>
        <p:sp>
          <p:nvSpPr>
            <p:cNvPr id="29" name="Google Shape;148;p28">
              <a:extLst>
                <a:ext uri="{FF2B5EF4-FFF2-40B4-BE49-F238E27FC236}">
                  <a16:creationId xmlns:a16="http://schemas.microsoft.com/office/drawing/2014/main" id="{9C9ABCB6-E08C-4DBA-97E9-2C0B3290D2E1}"/>
                </a:ext>
              </a:extLst>
            </p:cNvPr>
            <p:cNvSpPr txBox="1"/>
            <p:nvPr/>
          </p:nvSpPr>
          <p:spPr>
            <a:xfrm>
              <a:off x="10681927" y="2890851"/>
              <a:ext cx="858600" cy="3936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l" rtl="0">
                <a:lnSpc>
                  <a:spcPct val="100000"/>
                </a:lnSpc>
                <a:spcBef>
                  <a:spcPts val="0"/>
                </a:spcBef>
                <a:spcAft>
                  <a:spcPts val="0"/>
                </a:spcAft>
                <a:buClr>
                  <a:srgbClr val="000000"/>
                </a:buClr>
                <a:buSzPts val="800"/>
                <a:buFont typeface="Arial"/>
                <a:buNone/>
              </a:pPr>
              <a:r>
                <a:rPr lang="en" sz="1400" b="1" i="0" u="none" strike="noStrike" cap="none" dirty="0">
                  <a:solidFill>
                    <a:srgbClr val="484F56"/>
                  </a:solidFill>
                  <a:latin typeface="Pontano Sans"/>
                  <a:ea typeface="Pontano Sans"/>
                  <a:cs typeface="Pontano Sans"/>
                  <a:sym typeface="Pontano Sans"/>
                </a:rPr>
                <a:t>Government</a:t>
              </a:r>
              <a:endParaRPr sz="1400" b="1" i="0" u="none" strike="noStrike" cap="none" dirty="0">
                <a:solidFill>
                  <a:srgbClr val="484F56"/>
                </a:solidFill>
                <a:latin typeface="Pontano Sans"/>
                <a:ea typeface="Pontano Sans"/>
                <a:cs typeface="Pontano Sans"/>
                <a:sym typeface="Pontano Sans"/>
              </a:endParaRPr>
            </a:p>
            <a:p>
              <a:pPr marL="0" marR="0" lvl="0" indent="0" algn="l" rtl="0">
                <a:lnSpc>
                  <a:spcPct val="100000"/>
                </a:lnSpc>
                <a:spcBef>
                  <a:spcPts val="0"/>
                </a:spcBef>
                <a:spcAft>
                  <a:spcPts val="0"/>
                </a:spcAft>
                <a:buClr>
                  <a:srgbClr val="000000"/>
                </a:buClr>
                <a:buSzPts val="800"/>
                <a:buFont typeface="Arial"/>
                <a:buNone/>
              </a:pPr>
              <a:r>
                <a:rPr lang="en" sz="1400" b="1" i="0" u="none" strike="noStrike" cap="none" dirty="0">
                  <a:solidFill>
                    <a:srgbClr val="484F56"/>
                  </a:solidFill>
                  <a:latin typeface="Pontano Sans"/>
                  <a:ea typeface="Pontano Sans"/>
                  <a:cs typeface="Pontano Sans"/>
                  <a:sym typeface="Pontano Sans"/>
                </a:rPr>
                <a:t>23%</a:t>
              </a:r>
              <a:endParaRPr sz="1400" b="1" i="0" u="none" strike="noStrike" cap="none" dirty="0">
                <a:solidFill>
                  <a:srgbClr val="484F56"/>
                </a:solidFill>
                <a:latin typeface="Pontano Sans"/>
                <a:ea typeface="Pontano Sans"/>
                <a:cs typeface="Pontano Sans"/>
                <a:sym typeface="Pontano Sans"/>
              </a:endParaRPr>
            </a:p>
          </p:txBody>
        </p:sp>
        <p:sp>
          <p:nvSpPr>
            <p:cNvPr id="30" name="Google Shape;149;p28">
              <a:extLst>
                <a:ext uri="{FF2B5EF4-FFF2-40B4-BE49-F238E27FC236}">
                  <a16:creationId xmlns:a16="http://schemas.microsoft.com/office/drawing/2014/main" id="{A9D06C80-8357-4BCE-B9AF-1DE319319554}"/>
                </a:ext>
              </a:extLst>
            </p:cNvPr>
            <p:cNvSpPr txBox="1"/>
            <p:nvPr/>
          </p:nvSpPr>
          <p:spPr>
            <a:xfrm>
              <a:off x="9762204" y="3087651"/>
              <a:ext cx="757800" cy="6252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r" rtl="0">
                <a:lnSpc>
                  <a:spcPct val="100000"/>
                </a:lnSpc>
                <a:spcBef>
                  <a:spcPts val="0"/>
                </a:spcBef>
                <a:spcAft>
                  <a:spcPts val="0"/>
                </a:spcAft>
                <a:buClr>
                  <a:srgbClr val="000000"/>
                </a:buClr>
                <a:buSzPts val="800"/>
                <a:buFont typeface="Arial"/>
                <a:buNone/>
              </a:pPr>
              <a:r>
                <a:rPr lang="en" sz="1400" b="1" i="0" u="none" strike="noStrike" cap="none" dirty="0">
                  <a:solidFill>
                    <a:srgbClr val="484F56"/>
                  </a:solidFill>
                  <a:latin typeface="Pontano Sans"/>
                  <a:ea typeface="Pontano Sans"/>
                  <a:cs typeface="Pontano Sans"/>
                  <a:sym typeface="Pontano Sans"/>
                </a:rPr>
                <a:t>Non-Profit</a:t>
              </a:r>
              <a:endParaRPr sz="1400" b="1" i="0" u="none" strike="noStrike" cap="none" dirty="0">
                <a:solidFill>
                  <a:srgbClr val="484F56"/>
                </a:solidFill>
                <a:latin typeface="Pontano Sans"/>
                <a:ea typeface="Pontano Sans"/>
                <a:cs typeface="Pontano Sans"/>
                <a:sym typeface="Pontano Sans"/>
              </a:endParaRPr>
            </a:p>
            <a:p>
              <a:pPr marL="0" marR="0" lvl="0" indent="0" algn="r" rtl="0">
                <a:lnSpc>
                  <a:spcPct val="100000"/>
                </a:lnSpc>
                <a:spcBef>
                  <a:spcPts val="0"/>
                </a:spcBef>
                <a:spcAft>
                  <a:spcPts val="0"/>
                </a:spcAft>
                <a:buClr>
                  <a:srgbClr val="000000"/>
                </a:buClr>
                <a:buSzPts val="800"/>
                <a:buFont typeface="Arial"/>
                <a:buNone/>
              </a:pPr>
              <a:r>
                <a:rPr lang="en" sz="1400" b="1" i="0" u="none" strike="noStrike" cap="none" dirty="0">
                  <a:solidFill>
                    <a:srgbClr val="484F56"/>
                  </a:solidFill>
                  <a:latin typeface="Pontano Sans"/>
                  <a:ea typeface="Pontano Sans"/>
                  <a:cs typeface="Pontano Sans"/>
                  <a:sym typeface="Pontano Sans"/>
                </a:rPr>
                <a:t>20%</a:t>
              </a:r>
              <a:endParaRPr sz="1400" b="1" i="0" u="none" strike="noStrike" cap="none" dirty="0">
                <a:solidFill>
                  <a:srgbClr val="484F56"/>
                </a:solidFill>
                <a:latin typeface="Pontano Sans"/>
                <a:ea typeface="Pontano Sans"/>
                <a:cs typeface="Pontano Sans"/>
                <a:sym typeface="Pontano Sans"/>
              </a:endParaRPr>
            </a:p>
          </p:txBody>
        </p:sp>
      </p:grpSp>
    </p:spTree>
    <p:extLst>
      <p:ext uri="{BB962C8B-B14F-4D97-AF65-F5344CB8AC3E}">
        <p14:creationId xmlns:p14="http://schemas.microsoft.com/office/powerpoint/2010/main" val="73822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2" name="Straight Connector 11">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2" name="Rectangle 21">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oogle Shape;280;p40">
            <a:extLst>
              <a:ext uri="{FF2B5EF4-FFF2-40B4-BE49-F238E27FC236}">
                <a16:creationId xmlns:a16="http://schemas.microsoft.com/office/drawing/2014/main" id="{30E352BD-60D4-47E4-AFA2-2E3DA4500669}"/>
              </a:ext>
            </a:extLst>
          </p:cNvPr>
          <p:cNvPicPr preferRelativeResize="0">
            <a:picLocks noChangeAspect="1"/>
          </p:cNvPicPr>
          <p:nvPr/>
        </p:nvPicPr>
        <p:blipFill>
          <a:blip r:embed="rId2"/>
          <a:stretch>
            <a:fillRect/>
          </a:stretch>
        </p:blipFill>
        <p:spPr>
          <a:xfrm>
            <a:off x="555714" y="722426"/>
            <a:ext cx="9394777" cy="5284561"/>
          </a:xfrm>
          <a:prstGeom prst="rect">
            <a:avLst/>
          </a:prstGeom>
          <a:noFill/>
        </p:spPr>
      </p:pic>
      <p:sp>
        <p:nvSpPr>
          <p:cNvPr id="2" name="Slide Number Placeholder 1">
            <a:extLst>
              <a:ext uri="{FF2B5EF4-FFF2-40B4-BE49-F238E27FC236}">
                <a16:creationId xmlns:a16="http://schemas.microsoft.com/office/drawing/2014/main" id="{CA9D1A08-349D-46FC-B467-07EAE32290CB}"/>
              </a:ext>
            </a:extLst>
          </p:cNvPr>
          <p:cNvSpPr>
            <a:spLocks noGrp="1"/>
          </p:cNvSpPr>
          <p:nvPr>
            <p:ph type="sldNum" sz="quarter" idx="12"/>
          </p:nvPr>
        </p:nvSpPr>
        <p:spPr>
          <a:xfrm>
            <a:off x="10865194" y="6411619"/>
            <a:ext cx="683339" cy="365125"/>
          </a:xfrm>
        </p:spPr>
        <p:txBody>
          <a:bodyPr>
            <a:normAutofit/>
          </a:bodyPr>
          <a:lstStyle/>
          <a:p>
            <a:pPr marL="0" lvl="0" indent="0" rtl="0">
              <a:spcBef>
                <a:spcPts val="0"/>
              </a:spcBef>
              <a:spcAft>
                <a:spcPts val="600"/>
              </a:spcAft>
              <a:buNone/>
            </a:pPr>
            <a:fld id="{00000000-1234-1234-1234-123412341234}" type="slidenum">
              <a:rPr lang="en">
                <a:solidFill>
                  <a:srgbClr val="FFFFFF"/>
                </a:solidFill>
              </a:rPr>
              <a:pPr marL="0" lvl="0" indent="0" rtl="0">
                <a:spcBef>
                  <a:spcPts val="0"/>
                </a:spcBef>
                <a:spcAft>
                  <a:spcPts val="600"/>
                </a:spcAft>
                <a:buNone/>
              </a:pPr>
              <a:t>6</a:t>
            </a:fld>
            <a:endParaRPr lang="en">
              <a:solidFill>
                <a:srgbClr val="FFFFFF"/>
              </a:solidFill>
            </a:endParaRPr>
          </a:p>
        </p:txBody>
      </p:sp>
      <p:pic>
        <p:nvPicPr>
          <p:cNvPr id="1030" name="Picture 6" descr="Broward County">
            <a:extLst>
              <a:ext uri="{FF2B5EF4-FFF2-40B4-BE49-F238E27FC236}">
                <a16:creationId xmlns:a16="http://schemas.microsoft.com/office/drawing/2014/main" id="{D0558793-984B-49FE-AEF4-5A9370CB9E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96968" y="2432460"/>
            <a:ext cx="1646809" cy="67737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WSP Global - Wikipedia">
            <a:extLst>
              <a:ext uri="{FF2B5EF4-FFF2-40B4-BE49-F238E27FC236}">
                <a16:creationId xmlns:a16="http://schemas.microsoft.com/office/drawing/2014/main" id="{A9D72636-3A0B-4CBC-BC5A-8B34060867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79795" y="3743947"/>
            <a:ext cx="1856491" cy="891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31139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038D70-3413-4DAF-8A41-7CEC9A5980BC}"/>
              </a:ext>
            </a:extLst>
          </p:cNvPr>
          <p:cNvSpPr>
            <a:spLocks noGrp="1"/>
          </p:cNvSpPr>
          <p:nvPr>
            <p:ph type="title"/>
          </p:nvPr>
        </p:nvSpPr>
        <p:spPr>
          <a:xfrm>
            <a:off x="652481" y="1382486"/>
            <a:ext cx="3547581" cy="4093028"/>
          </a:xfrm>
        </p:spPr>
        <p:txBody>
          <a:bodyPr anchor="ctr">
            <a:normAutofit/>
          </a:bodyPr>
          <a:lstStyle/>
          <a:p>
            <a:r>
              <a:rPr lang="en-US" sz="4400" dirty="0"/>
              <a:t>ASAP Programs &amp; Services</a:t>
            </a:r>
          </a:p>
        </p:txBody>
      </p:sp>
      <p:grpSp>
        <p:nvGrpSpPr>
          <p:cNvPr id="11" name="Group 10">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12" name="Straight Connector 11">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2" name="Rectangle 21">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B18884ED-9B48-47A4-B89E-8B2FE69EFB03}"/>
              </a:ext>
            </a:extLst>
          </p:cNvPr>
          <p:cNvGraphicFramePr>
            <a:graphicFrameLocks noGrp="1"/>
          </p:cNvGraphicFramePr>
          <p:nvPr>
            <p:ph idx="1"/>
            <p:extLst>
              <p:ext uri="{D42A27DB-BD31-4B8C-83A1-F6EECF244321}">
                <p14:modId xmlns:p14="http://schemas.microsoft.com/office/powerpoint/2010/main" val="1619355302"/>
              </p:ext>
            </p:extLst>
          </p:nvPr>
        </p:nvGraphicFramePr>
        <p:xfrm>
          <a:off x="4916553" y="944563"/>
          <a:ext cx="7029262" cy="49795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1" name="TextBox 20">
            <a:extLst>
              <a:ext uri="{FF2B5EF4-FFF2-40B4-BE49-F238E27FC236}">
                <a16:creationId xmlns:a16="http://schemas.microsoft.com/office/drawing/2014/main" id="{CEC52855-4BC7-4652-B855-2672EED866FE}"/>
              </a:ext>
            </a:extLst>
          </p:cNvPr>
          <p:cNvSpPr txBox="1"/>
          <p:nvPr/>
        </p:nvSpPr>
        <p:spPr>
          <a:xfrm>
            <a:off x="5843955" y="6164412"/>
            <a:ext cx="6101860" cy="400110"/>
          </a:xfrm>
          <a:prstGeom prst="rect">
            <a:avLst/>
          </a:prstGeom>
          <a:noFill/>
        </p:spPr>
        <p:txBody>
          <a:bodyPr wrap="square">
            <a:spAutoFit/>
          </a:bodyPr>
          <a:lstStyle/>
          <a:p>
            <a:r>
              <a:rPr lang="en-US" sz="2000" dirty="0">
                <a:latin typeface="Corbel" panose="020B0503020204020204" pitchFamily="34" charset="0"/>
              </a:rPr>
              <a:t>https://adaptationprofessionals.org/what-we-do </a:t>
            </a:r>
          </a:p>
        </p:txBody>
      </p:sp>
    </p:spTree>
    <p:extLst>
      <p:ext uri="{BB962C8B-B14F-4D97-AF65-F5344CB8AC3E}">
        <p14:creationId xmlns:p14="http://schemas.microsoft.com/office/powerpoint/2010/main" val="39104552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2D1CBBC-6E9F-4212-9806-7A638C828B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001"/>
            <a:ext cx="12192000" cy="22859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0" name="Group 9">
            <a:extLst>
              <a:ext uri="{FF2B5EF4-FFF2-40B4-BE49-F238E27FC236}">
                <a16:creationId xmlns:a16="http://schemas.microsoft.com/office/drawing/2014/main" id="{8EC26330-6D02-4C84-B89F-C5A8CF2B56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25267" y="-8467"/>
            <a:ext cx="4766733" cy="6866467"/>
            <a:chOff x="7425267" y="-8467"/>
            <a:chExt cx="4766733" cy="6866467"/>
          </a:xfrm>
        </p:grpSpPr>
        <p:cxnSp>
          <p:nvCxnSpPr>
            <p:cNvPr id="11" name="Straight Connector 10">
              <a:extLst>
                <a:ext uri="{FF2B5EF4-FFF2-40B4-BE49-F238E27FC236}">
                  <a16:creationId xmlns:a16="http://schemas.microsoft.com/office/drawing/2014/main" id="{5A5297F0-74D7-4E56-8C85-DD608539D40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96547" y="4572001"/>
              <a:ext cx="393665" cy="2285999"/>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6E424313-B840-4A19-A378-B1D1774B509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7425267" y="4572001"/>
              <a:ext cx="3383073" cy="2285999"/>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872B411D-D18B-488A-B22A-9F139EED89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9519FBF2-9C9F-49B5-AE1A-AB5049D503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A30DE6B7-51C9-49A9-9B80-91E1A8D603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EDFE8946-BACE-4C56-9B6E-85E11C0995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390A658F-D524-467C-BDFC-D37A227BFC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4F01FE87-3030-45CD-B330-DBA287297D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A89C2E5F-7F20-475D-88BE-29D4128DDC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1" name="Rectangle 20">
            <a:extLst>
              <a:ext uri="{FF2B5EF4-FFF2-40B4-BE49-F238E27FC236}">
                <a16:creationId xmlns:a16="http://schemas.microsoft.com/office/drawing/2014/main" id="{28EC6EDD-78EB-4A50-85CB-7C3CE363AF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3B9A3E-712D-4D5F-93AA-2273DBC9F4D7}"/>
              </a:ext>
            </a:extLst>
          </p:cNvPr>
          <p:cNvSpPr>
            <a:spLocks noGrp="1"/>
          </p:cNvSpPr>
          <p:nvPr>
            <p:ph type="title"/>
          </p:nvPr>
        </p:nvSpPr>
        <p:spPr>
          <a:xfrm>
            <a:off x="416976" y="5054600"/>
            <a:ext cx="8596668" cy="1320800"/>
          </a:xfrm>
        </p:spPr>
        <p:txBody>
          <a:bodyPr anchor="ctr">
            <a:normAutofit/>
          </a:bodyPr>
          <a:lstStyle/>
          <a:p>
            <a:pPr>
              <a:lnSpc>
                <a:spcPct val="90000"/>
              </a:lnSpc>
            </a:pPr>
            <a:r>
              <a:rPr lang="en-US" sz="4400" dirty="0">
                <a:solidFill>
                  <a:schemeClr val="bg1"/>
                </a:solidFill>
              </a:rPr>
              <a:t>Professional Development &amp; Education Resources </a:t>
            </a:r>
          </a:p>
        </p:txBody>
      </p:sp>
      <p:sp>
        <p:nvSpPr>
          <p:cNvPr id="6" name="Google Shape;237;p35">
            <a:extLst>
              <a:ext uri="{FF2B5EF4-FFF2-40B4-BE49-F238E27FC236}">
                <a16:creationId xmlns:a16="http://schemas.microsoft.com/office/drawing/2014/main" id="{16334566-89B2-486C-9A89-4B61C7FFBC24}"/>
              </a:ext>
            </a:extLst>
          </p:cNvPr>
          <p:cNvSpPr txBox="1">
            <a:spLocks/>
          </p:cNvSpPr>
          <p:nvPr/>
        </p:nvSpPr>
        <p:spPr>
          <a:xfrm>
            <a:off x="871938" y="483068"/>
            <a:ext cx="2479200" cy="848700"/>
          </a:xfrm>
          <a:prstGeom prst="rect">
            <a:avLst/>
          </a:prstGeom>
          <a:noFill/>
          <a:ln>
            <a:noFill/>
          </a:ln>
        </p:spPr>
        <p:txBody>
          <a:bodyPr spcFirstLastPara="1" vert="horz" wrap="square" lIns="91425" tIns="91425" rIns="91425" bIns="91425" rtlCol="0" anchor="t" anchorCtr="0">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spcBef>
                <a:spcPts val="0"/>
              </a:spcBef>
              <a:buSzPts val="3800"/>
            </a:pPr>
            <a:r>
              <a:rPr lang="en-US" sz="3200" dirty="0"/>
              <a:t>Code of Ethics</a:t>
            </a:r>
            <a:endParaRPr lang="en-US" sz="3200" i="1" dirty="0"/>
          </a:p>
        </p:txBody>
      </p:sp>
      <p:pic>
        <p:nvPicPr>
          <p:cNvPr id="7" name="Google Shape;238;p35">
            <a:extLst>
              <a:ext uri="{FF2B5EF4-FFF2-40B4-BE49-F238E27FC236}">
                <a16:creationId xmlns:a16="http://schemas.microsoft.com/office/drawing/2014/main" id="{CD9BA461-5B76-4202-B491-B487BD37553E}"/>
              </a:ext>
            </a:extLst>
          </p:cNvPr>
          <p:cNvPicPr preferRelativeResize="0"/>
          <p:nvPr/>
        </p:nvPicPr>
        <p:blipFill rotWithShape="1">
          <a:blip r:embed="rId3">
            <a:alphaModFix/>
          </a:blip>
          <a:srcRect/>
          <a:stretch/>
        </p:blipFill>
        <p:spPr>
          <a:xfrm>
            <a:off x="80581" y="2005222"/>
            <a:ext cx="4061913" cy="2285999"/>
          </a:xfrm>
          <a:prstGeom prst="rect">
            <a:avLst/>
          </a:prstGeom>
          <a:noFill/>
          <a:ln w="19050" cap="flat" cmpd="sng">
            <a:solidFill>
              <a:srgbClr val="4186A3"/>
            </a:solidFill>
            <a:prstDash val="solid"/>
            <a:round/>
            <a:headEnd type="none" w="sm" len="sm"/>
            <a:tailEnd type="none" w="sm" len="sm"/>
          </a:ln>
        </p:spPr>
      </p:pic>
      <p:sp>
        <p:nvSpPr>
          <p:cNvPr id="9" name="Google Shape;239;p35">
            <a:extLst>
              <a:ext uri="{FF2B5EF4-FFF2-40B4-BE49-F238E27FC236}">
                <a16:creationId xmlns:a16="http://schemas.microsoft.com/office/drawing/2014/main" id="{D6AD246B-5093-48BD-9D36-233AE1BF7F03}"/>
              </a:ext>
            </a:extLst>
          </p:cNvPr>
          <p:cNvSpPr txBox="1">
            <a:spLocks/>
          </p:cNvSpPr>
          <p:nvPr/>
        </p:nvSpPr>
        <p:spPr>
          <a:xfrm>
            <a:off x="4723788" y="164872"/>
            <a:ext cx="3022800" cy="1366800"/>
          </a:xfrm>
          <a:prstGeom prst="rect">
            <a:avLst/>
          </a:prstGeom>
          <a:noFill/>
          <a:ln>
            <a:noFill/>
          </a:ln>
        </p:spPr>
        <p:txBody>
          <a:bodyPr spcFirstLastPara="1" vert="horz" wrap="square" lIns="91425" tIns="91425" rIns="91425" bIns="91425" rtlCol="0" anchor="t" anchorCtr="0">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spcBef>
                <a:spcPts val="0"/>
              </a:spcBef>
              <a:buSzPts val="3800"/>
            </a:pPr>
            <a:r>
              <a:rPr lang="en-US" sz="3200" dirty="0"/>
              <a:t>Knowledge and Competencies Framework</a:t>
            </a:r>
            <a:endParaRPr lang="en-US" sz="3200" i="1" dirty="0"/>
          </a:p>
        </p:txBody>
      </p:sp>
      <p:pic>
        <p:nvPicPr>
          <p:cNvPr id="25" name="Google Shape;240;p35">
            <a:extLst>
              <a:ext uri="{FF2B5EF4-FFF2-40B4-BE49-F238E27FC236}">
                <a16:creationId xmlns:a16="http://schemas.microsoft.com/office/drawing/2014/main" id="{E7AC2E0A-8E02-45E9-A5F2-CF0429939962}"/>
              </a:ext>
            </a:extLst>
          </p:cNvPr>
          <p:cNvPicPr preferRelativeResize="0"/>
          <p:nvPr/>
        </p:nvPicPr>
        <p:blipFill rotWithShape="1">
          <a:blip r:embed="rId4">
            <a:alphaModFix/>
          </a:blip>
          <a:srcRect/>
          <a:stretch/>
        </p:blipFill>
        <p:spPr>
          <a:xfrm>
            <a:off x="4343908" y="1988068"/>
            <a:ext cx="3604024" cy="2285999"/>
          </a:xfrm>
          <a:prstGeom prst="rect">
            <a:avLst/>
          </a:prstGeom>
          <a:noFill/>
          <a:ln w="19050" cap="flat" cmpd="sng">
            <a:solidFill>
              <a:srgbClr val="4186A3"/>
            </a:solidFill>
            <a:prstDash val="solid"/>
            <a:round/>
            <a:headEnd type="none" w="sm" len="sm"/>
            <a:tailEnd type="none" w="sm" len="sm"/>
          </a:ln>
        </p:spPr>
      </p:pic>
      <p:sp>
        <p:nvSpPr>
          <p:cNvPr id="27" name="Google Shape;241;p35">
            <a:extLst>
              <a:ext uri="{FF2B5EF4-FFF2-40B4-BE49-F238E27FC236}">
                <a16:creationId xmlns:a16="http://schemas.microsoft.com/office/drawing/2014/main" id="{763981D4-E2E3-4EE6-8197-F338F2CD1DAC}"/>
              </a:ext>
            </a:extLst>
          </p:cNvPr>
          <p:cNvSpPr txBox="1">
            <a:spLocks/>
          </p:cNvSpPr>
          <p:nvPr/>
        </p:nvSpPr>
        <p:spPr>
          <a:xfrm>
            <a:off x="8709857" y="609904"/>
            <a:ext cx="2948400" cy="930900"/>
          </a:xfrm>
          <a:prstGeom prst="rect">
            <a:avLst/>
          </a:prstGeom>
          <a:noFill/>
          <a:ln>
            <a:noFill/>
          </a:ln>
        </p:spPr>
        <p:txBody>
          <a:bodyPr spcFirstLastPara="1" vert="horz" wrap="square" lIns="91425" tIns="91425" rIns="91425" bIns="91425" rtlCol="0" anchor="t" anchorCtr="0">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spcBef>
                <a:spcPts val="0"/>
              </a:spcBef>
              <a:buSzPts val="3800"/>
            </a:pPr>
            <a:r>
              <a:rPr lang="en-US" sz="3200" dirty="0"/>
              <a:t>Living Guide </a:t>
            </a:r>
          </a:p>
          <a:p>
            <a:pPr algn="ctr">
              <a:spcBef>
                <a:spcPts val="0"/>
              </a:spcBef>
              <a:buSzPts val="3800"/>
            </a:pPr>
            <a:r>
              <a:rPr lang="en-US" sz="1800" dirty="0"/>
              <a:t>On the Principles of Climate Adaptation</a:t>
            </a:r>
          </a:p>
          <a:p>
            <a:pPr algn="ctr">
              <a:spcBef>
                <a:spcPts val="0"/>
              </a:spcBef>
              <a:buSzPts val="3800"/>
            </a:pPr>
            <a:endParaRPr lang="en-US" sz="3200" dirty="0"/>
          </a:p>
        </p:txBody>
      </p:sp>
      <p:pic>
        <p:nvPicPr>
          <p:cNvPr id="29" name="Google Shape;242;p35">
            <a:extLst>
              <a:ext uri="{FF2B5EF4-FFF2-40B4-BE49-F238E27FC236}">
                <a16:creationId xmlns:a16="http://schemas.microsoft.com/office/drawing/2014/main" id="{AA207A2F-3BF4-4834-B0CB-8A455EBA48A0}"/>
              </a:ext>
            </a:extLst>
          </p:cNvPr>
          <p:cNvPicPr preferRelativeResize="0"/>
          <p:nvPr/>
        </p:nvPicPr>
        <p:blipFill rotWithShape="1">
          <a:blip r:embed="rId5">
            <a:alphaModFix/>
          </a:blip>
          <a:srcRect/>
          <a:stretch/>
        </p:blipFill>
        <p:spPr>
          <a:xfrm>
            <a:off x="8049508" y="1988068"/>
            <a:ext cx="4319575" cy="2285998"/>
          </a:xfrm>
          <a:prstGeom prst="rect">
            <a:avLst/>
          </a:prstGeom>
          <a:noFill/>
          <a:ln w="19050" cap="flat" cmpd="sng">
            <a:solidFill>
              <a:srgbClr val="4186A3"/>
            </a:solidFill>
            <a:prstDash val="solid"/>
            <a:round/>
            <a:headEnd type="none" w="sm" len="sm"/>
            <a:tailEnd type="none" w="sm" len="sm"/>
          </a:ln>
        </p:spPr>
      </p:pic>
      <p:sp>
        <p:nvSpPr>
          <p:cNvPr id="31" name="TextBox 30">
            <a:extLst>
              <a:ext uri="{FF2B5EF4-FFF2-40B4-BE49-F238E27FC236}">
                <a16:creationId xmlns:a16="http://schemas.microsoft.com/office/drawing/2014/main" id="{C76A1FCD-1891-4F8E-8274-0AE215A6E3A3}"/>
              </a:ext>
            </a:extLst>
          </p:cNvPr>
          <p:cNvSpPr txBox="1"/>
          <p:nvPr/>
        </p:nvSpPr>
        <p:spPr>
          <a:xfrm>
            <a:off x="6096000" y="6190734"/>
            <a:ext cx="6183922" cy="369332"/>
          </a:xfrm>
          <a:prstGeom prst="rect">
            <a:avLst/>
          </a:prstGeom>
          <a:noFill/>
        </p:spPr>
        <p:txBody>
          <a:bodyPr wrap="square">
            <a:spAutoFit/>
          </a:bodyPr>
          <a:lstStyle/>
          <a:p>
            <a:r>
              <a:rPr lang="en-US" dirty="0">
                <a:solidFill>
                  <a:srgbClr val="99CA3C"/>
                </a:solidFill>
                <a:hlinkClick r:id="rId6">
                  <a:extLst>
                    <a:ext uri="{A12FA001-AC4F-418D-AE19-62706E023703}">
                      <ahyp:hlinkClr xmlns:ahyp="http://schemas.microsoft.com/office/drawing/2018/hyperlinkcolor" val="tx"/>
                    </a:ext>
                  </a:extLst>
                </a:hlinkClick>
              </a:rPr>
              <a:t>https://adaptationprofessionals.org/</a:t>
            </a:r>
            <a:r>
              <a:rPr lang="en-US" dirty="0">
                <a:solidFill>
                  <a:schemeClr val="bg1"/>
                </a:solidFill>
                <a:hlinkClick r:id="rId6">
                  <a:extLst>
                    <a:ext uri="{A12FA001-AC4F-418D-AE19-62706E023703}">
                      <ahyp:hlinkClr xmlns:ahyp="http://schemas.microsoft.com/office/drawing/2018/hyperlinkcolor" val="tx"/>
                    </a:ext>
                  </a:extLst>
                </a:hlinkClick>
              </a:rPr>
              <a:t>asap-careers-2</a:t>
            </a:r>
            <a:r>
              <a:rPr lang="en-US" dirty="0">
                <a:solidFill>
                  <a:schemeClr val="bg1"/>
                </a:solidFill>
              </a:rPr>
              <a:t> </a:t>
            </a:r>
          </a:p>
        </p:txBody>
      </p:sp>
    </p:spTree>
    <p:extLst>
      <p:ext uri="{BB962C8B-B14F-4D97-AF65-F5344CB8AC3E}">
        <p14:creationId xmlns:p14="http://schemas.microsoft.com/office/powerpoint/2010/main" val="42801910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23;p33">
            <a:extLst>
              <a:ext uri="{FF2B5EF4-FFF2-40B4-BE49-F238E27FC236}">
                <a16:creationId xmlns:a16="http://schemas.microsoft.com/office/drawing/2014/main" id="{E76DE72F-8F94-48CB-AF43-208CAE34DEB5}"/>
              </a:ext>
            </a:extLst>
          </p:cNvPr>
          <p:cNvSpPr txBox="1">
            <a:spLocks/>
          </p:cNvSpPr>
          <p:nvPr/>
        </p:nvSpPr>
        <p:spPr>
          <a:xfrm>
            <a:off x="2873743" y="424686"/>
            <a:ext cx="6552225" cy="4360984"/>
          </a:xfrm>
          <a:prstGeom prst="rect">
            <a:avLst/>
          </a:prstGeom>
          <a:noFill/>
          <a:ln w="28575">
            <a:solidFill>
              <a:schemeClr val="bg1">
                <a:lumMod val="50000"/>
              </a:schemeClr>
            </a:solidFill>
          </a:ln>
        </p:spPr>
        <p:txBody>
          <a:bodyPr spcFirstLastPara="1" wrap="square" lIns="91425" tIns="91425" rIns="91425" bIns="91425" anchor="ctr" anchorCtr="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spcBef>
                <a:spcPts val="0"/>
              </a:spcBef>
              <a:buSzPts val="1400"/>
              <a:buFont typeface="Wingdings 3" charset="2"/>
              <a:buNone/>
            </a:pPr>
            <a:r>
              <a:rPr lang="en-US" sz="2400" dirty="0"/>
              <a:t>The need is particularly urgent for cities, because the many components of municipal infrastructure - from roads to sewers to transit - have been built for tolerances and weather conditions that do not align with the new climate reality. In the short term, some of the work to mitigate climate risk could create more economic activity. Yet we are facing the ultimate long-term problem... </a:t>
            </a:r>
            <a:r>
              <a:rPr lang="en-US" sz="2400" b="1" dirty="0"/>
              <a:t>Every government. company, and shareholder must confront climate change. </a:t>
            </a:r>
            <a:endParaRPr lang="en-US" sz="2000" dirty="0"/>
          </a:p>
        </p:txBody>
      </p:sp>
      <p:sp>
        <p:nvSpPr>
          <p:cNvPr id="5" name="Google Shape;225;p33">
            <a:extLst>
              <a:ext uri="{FF2B5EF4-FFF2-40B4-BE49-F238E27FC236}">
                <a16:creationId xmlns:a16="http://schemas.microsoft.com/office/drawing/2014/main" id="{4A9054A3-58EF-4A4D-8E7E-364AF50F018B}"/>
              </a:ext>
            </a:extLst>
          </p:cNvPr>
          <p:cNvSpPr txBox="1"/>
          <p:nvPr/>
        </p:nvSpPr>
        <p:spPr>
          <a:xfrm>
            <a:off x="3033247" y="4925102"/>
            <a:ext cx="6125505" cy="1426150"/>
          </a:xfrm>
          <a:prstGeom prst="rect">
            <a:avLst/>
          </a:prstGeom>
          <a:solidFill>
            <a:schemeClr val="accent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b="0" i="0" u="none" strike="noStrike" cap="none" dirty="0">
                <a:solidFill>
                  <a:schemeClr val="lt1"/>
                </a:solidFill>
                <a:latin typeface="Arial"/>
                <a:ea typeface="Arial"/>
                <a:cs typeface="Arial"/>
                <a:sym typeface="Arial"/>
              </a:rPr>
              <a:t>…We will see changes in capital allocation more quickly than we see changes to the climate itself. </a:t>
            </a:r>
            <a:r>
              <a:rPr lang="en" b="1" i="0" u="none" strike="noStrike" cap="none" dirty="0">
                <a:solidFill>
                  <a:schemeClr val="lt1"/>
                </a:solidFill>
                <a:latin typeface="Arial"/>
                <a:ea typeface="Arial"/>
                <a:cs typeface="Arial"/>
                <a:sym typeface="Arial"/>
              </a:rPr>
              <a:t>In the near future – and sooner than most anticipate – there will be a </a:t>
            </a:r>
            <a:r>
              <a:rPr lang="en" sz="2400" b="1" i="0" u="none" strike="noStrike" cap="none" dirty="0">
                <a:solidFill>
                  <a:schemeClr val="lt1"/>
                </a:solidFill>
                <a:latin typeface="Arial"/>
                <a:ea typeface="Arial"/>
                <a:cs typeface="Arial"/>
                <a:sym typeface="Arial"/>
              </a:rPr>
              <a:t>significant</a:t>
            </a:r>
            <a:r>
              <a:rPr lang="en" b="1" i="0" u="none" strike="noStrike" cap="none" dirty="0">
                <a:solidFill>
                  <a:schemeClr val="lt1"/>
                </a:solidFill>
                <a:latin typeface="Arial"/>
                <a:ea typeface="Arial"/>
                <a:cs typeface="Arial"/>
                <a:sym typeface="Arial"/>
              </a:rPr>
              <a:t> reallocation of capital. </a:t>
            </a:r>
            <a:endParaRPr b="0" i="0" u="none" strike="noStrike" cap="none" dirty="0">
              <a:solidFill>
                <a:srgbClr val="000000"/>
              </a:solidFill>
              <a:latin typeface="Arial"/>
              <a:ea typeface="Arial"/>
              <a:cs typeface="Arial"/>
              <a:sym typeface="Arial"/>
            </a:endParaRPr>
          </a:p>
        </p:txBody>
      </p:sp>
      <p:sp>
        <p:nvSpPr>
          <p:cNvPr id="6" name="Google Shape;226;p33">
            <a:extLst>
              <a:ext uri="{FF2B5EF4-FFF2-40B4-BE49-F238E27FC236}">
                <a16:creationId xmlns:a16="http://schemas.microsoft.com/office/drawing/2014/main" id="{8726F127-7429-440F-92A5-8D4187F28737}"/>
              </a:ext>
            </a:extLst>
          </p:cNvPr>
          <p:cNvSpPr txBox="1">
            <a:spLocks noGrp="1"/>
          </p:cNvSpPr>
          <p:nvPr>
            <p:ph type="title"/>
          </p:nvPr>
        </p:nvSpPr>
        <p:spPr>
          <a:xfrm>
            <a:off x="78632" y="1781404"/>
            <a:ext cx="2687400" cy="1436581"/>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Clr>
                <a:srgbClr val="BA5543"/>
              </a:buClr>
              <a:buSzPts val="4200"/>
              <a:buNone/>
            </a:pPr>
            <a:r>
              <a:rPr lang="en" dirty="0"/>
              <a:t>Larry Fink,</a:t>
            </a:r>
            <a:br>
              <a:rPr lang="en" dirty="0"/>
            </a:br>
            <a:r>
              <a:rPr lang="en" dirty="0"/>
              <a:t>Blackrock</a:t>
            </a:r>
            <a:endParaRPr dirty="0"/>
          </a:p>
        </p:txBody>
      </p:sp>
      <p:sp>
        <p:nvSpPr>
          <p:cNvPr id="7" name="Google Shape;227;p33">
            <a:extLst>
              <a:ext uri="{FF2B5EF4-FFF2-40B4-BE49-F238E27FC236}">
                <a16:creationId xmlns:a16="http://schemas.microsoft.com/office/drawing/2014/main" id="{35813E73-7679-47FA-A6AD-E85B3E1A1A77}"/>
              </a:ext>
            </a:extLst>
          </p:cNvPr>
          <p:cNvSpPr txBox="1">
            <a:spLocks/>
          </p:cNvSpPr>
          <p:nvPr/>
        </p:nvSpPr>
        <p:spPr>
          <a:xfrm>
            <a:off x="319568" y="3061051"/>
            <a:ext cx="2205528" cy="1345500"/>
          </a:xfrm>
          <a:prstGeom prst="rect">
            <a:avLst/>
          </a:prstGeom>
          <a:noFill/>
          <a:ln>
            <a:noFill/>
          </a:ln>
        </p:spPr>
        <p:txBody>
          <a:bodyPr spcFirstLastPara="1" vert="horz" wrap="square" lIns="91425" tIns="91425" rIns="91425" bIns="91425" rtlCol="0" anchor="ctr" anchorCtr="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spcBef>
                <a:spcPts val="0"/>
              </a:spcBef>
              <a:buSzPts val="2100"/>
              <a:buFont typeface="Cambria"/>
              <a:buNone/>
            </a:pPr>
            <a:r>
              <a:rPr lang="en-US" sz="3500" dirty="0"/>
              <a:t>May</a:t>
            </a:r>
          </a:p>
          <a:p>
            <a:pPr marL="0" indent="0" algn="ctr">
              <a:spcBef>
                <a:spcPts val="0"/>
              </a:spcBef>
              <a:buSzPts val="2100"/>
              <a:buFont typeface="Cambria"/>
              <a:buNone/>
            </a:pPr>
            <a:r>
              <a:rPr lang="en-US" sz="3500" dirty="0"/>
              <a:t>2020</a:t>
            </a:r>
            <a:endParaRPr lang="en-US" dirty="0"/>
          </a:p>
        </p:txBody>
      </p:sp>
    </p:spTree>
    <p:extLst>
      <p:ext uri="{BB962C8B-B14F-4D97-AF65-F5344CB8AC3E}">
        <p14:creationId xmlns:p14="http://schemas.microsoft.com/office/powerpoint/2010/main" val="2670069074"/>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TotalTime>
  <Words>595</Words>
  <Application>Microsoft Macintosh PowerPoint</Application>
  <PresentationFormat>Widescreen</PresentationFormat>
  <Paragraphs>89</Paragraphs>
  <Slides>11</Slides>
  <Notes>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11</vt:i4>
      </vt:variant>
    </vt:vector>
  </HeadingPairs>
  <TitlesOfParts>
    <vt:vector size="22" baseType="lpstr">
      <vt:lpstr>Arial</vt:lpstr>
      <vt:lpstr>Avenir</vt:lpstr>
      <vt:lpstr>Calibri</vt:lpstr>
      <vt:lpstr>Cambria</vt:lpstr>
      <vt:lpstr>Catamaran</vt:lpstr>
      <vt:lpstr>Corbel</vt:lpstr>
      <vt:lpstr>Pontano Sans</vt:lpstr>
      <vt:lpstr>Trebuchet MS</vt:lpstr>
      <vt:lpstr>Wingdings</vt:lpstr>
      <vt:lpstr>Wingdings 3</vt:lpstr>
      <vt:lpstr>Facet</vt:lpstr>
      <vt:lpstr>Partners in Social &amp; Economic Community Resilience</vt:lpstr>
      <vt:lpstr>What is Climate Change Adaptation &amp; Resilience? </vt:lpstr>
      <vt:lpstr>Who is involved?</vt:lpstr>
      <vt:lpstr>What is ASAP’s Role?</vt:lpstr>
      <vt:lpstr>PowerPoint Presentation</vt:lpstr>
      <vt:lpstr>PowerPoint Presentation</vt:lpstr>
      <vt:lpstr>ASAP Programs &amp; Services</vt:lpstr>
      <vt:lpstr>Professional Development &amp; Education Resources </vt:lpstr>
      <vt:lpstr>Larry Fink, Blackrock</vt:lpstr>
      <vt:lpstr>What Communities Need from Higher Education Institutions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Partners in Social &amp; Economic Community Resilience</dc:title>
  <dc:creator>Beth Gibbons</dc:creator>
  <cp:lastModifiedBy>Theresa Devlin</cp:lastModifiedBy>
  <cp:revision>4</cp:revision>
  <dcterms:created xsi:type="dcterms:W3CDTF">2020-10-28T01:52:29Z</dcterms:created>
  <dcterms:modified xsi:type="dcterms:W3CDTF">2020-10-28T22:28:18Z</dcterms:modified>
</cp:coreProperties>
</file>