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3"/>
  </p:normalViewPr>
  <p:slideViewPr>
    <p:cSldViewPr snapToGrid="0" snapToObjects="1">
      <p:cViewPr varScale="1">
        <p:scale>
          <a:sx n="107" d="100"/>
          <a:sy n="107" d="100"/>
        </p:scale>
        <p:origin x="17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5147eccc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25147eccc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25147ecccc_0_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8072768d2f_3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8072768d2f_3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8072768d2f_3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4e601bc38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g24e601bc38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253" name="Google Shape;253;g24e601bc38_0_1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4e601bc38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6" name="Google Shape;266;g24e601bc38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4e601bc3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2" name="Google Shape;172;g24e601bc3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4e601bc38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" name="Google Shape;179;g24e601bc38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5ea319e3f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g5ea319e3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51ac5e62a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207" name="Google Shape;207;g51ac5e62a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5ea319e3fe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9" name="Google Shape;219;g5ea319e3fe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ea319e3fe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5ea319e3fe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8072768d2f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8072768d2f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8072768d2f_3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out Image" type="title">
  <p:cSld name="TITLE">
    <p:bg>
      <p:bgPr>
        <a:solidFill>
          <a:schemeClr val="lt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" descr="Cover_grey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7" y="283"/>
            <a:ext cx="9143245" cy="685743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1386673" y="685800"/>
            <a:ext cx="7071526" cy="105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1386673" y="6073085"/>
            <a:ext cx="3410752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marL="457200" marR="0" lvl="1" indent="0" algn="ctr" rtl="0">
              <a:spcBef>
                <a:spcPts val="800"/>
              </a:spcBef>
              <a:spcAft>
                <a:spcPts val="0"/>
              </a:spcAft>
              <a:buClr>
                <a:srgbClr val="A7B1B8"/>
              </a:buClr>
              <a:buSzPts val="1400"/>
              <a:buFont typeface="Arial"/>
              <a:buNone/>
              <a:defRPr/>
            </a:lvl2pPr>
            <a:lvl3pPr marL="914400" marR="0" lvl="2" indent="0" algn="ctr" rtl="0">
              <a:spcBef>
                <a:spcPts val="400"/>
              </a:spcBef>
              <a:spcAft>
                <a:spcPts val="0"/>
              </a:spcAft>
              <a:buClr>
                <a:srgbClr val="A7B1B8"/>
              </a:buClr>
              <a:buSzPts val="1400"/>
              <a:buFont typeface="Arial"/>
              <a:buNone/>
              <a:defRPr/>
            </a:lvl3pPr>
            <a:lvl4pPr marL="1371600" marR="0" lvl="3" indent="0" algn="ctr" rtl="0">
              <a:spcBef>
                <a:spcPts val="200"/>
              </a:spcBef>
              <a:spcAft>
                <a:spcPts val="0"/>
              </a:spcAft>
              <a:buClr>
                <a:srgbClr val="A7B1B8"/>
              </a:buClr>
              <a:buSzPts val="1400"/>
              <a:buFont typeface="Arial"/>
              <a:buNone/>
              <a:defRPr/>
            </a:lvl4pPr>
            <a:lvl5pPr marL="1828800" marR="0" lvl="4" indent="0" algn="ctr" rtl="0">
              <a:spcBef>
                <a:spcPts val="200"/>
              </a:spcBef>
              <a:spcAft>
                <a:spcPts val="0"/>
              </a:spcAft>
              <a:buClr>
                <a:srgbClr val="A7B1B8"/>
              </a:buClr>
              <a:buSzPts val="1400"/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A7B1B8"/>
              </a:buClr>
              <a:buSzPts val="14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A7B1B8"/>
              </a:buClr>
              <a:buSzPts val="14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A7B1B8"/>
              </a:buClr>
              <a:buSzPts val="14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A7B1B8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1386673" y="5696673"/>
            <a:ext cx="3410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22" name="Google Shape;22;p2" descr="AASHE_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2713" y="4924629"/>
            <a:ext cx="2022725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682625" y="552450"/>
            <a:ext cx="7775575" cy="934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dt" idx="10"/>
          </p:nvPr>
        </p:nvSpPr>
        <p:spPr>
          <a:xfrm>
            <a:off x="6179299" y="6551243"/>
            <a:ext cx="1571625" cy="21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ftr" idx="11"/>
          </p:nvPr>
        </p:nvSpPr>
        <p:spPr>
          <a:xfrm>
            <a:off x="1360709" y="6551243"/>
            <a:ext cx="4572000" cy="21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682625" y="6551243"/>
            <a:ext cx="648883" cy="21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6179299" y="6551243"/>
            <a:ext cx="1571625" cy="21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1360709" y="6551243"/>
            <a:ext cx="4572000" cy="21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682625" y="6551243"/>
            <a:ext cx="648883" cy="21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 Background Image">
  <p:cSld name="Title Slide with Background Imag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4" descr="campus.jpg"/>
          <p:cNvPicPr preferRelativeResize="0"/>
          <p:nvPr/>
        </p:nvPicPr>
        <p:blipFill rotWithShape="1">
          <a:blip r:embed="rId2">
            <a:alphaModFix/>
          </a:blip>
          <a:srcRect r="34262"/>
          <a:stretch/>
        </p:blipFill>
        <p:spPr>
          <a:xfrm>
            <a:off x="5023262" y="0"/>
            <a:ext cx="4120800" cy="412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49889" y="2244238"/>
            <a:ext cx="6939000" cy="46137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93372" y="68052"/>
                </a:moveTo>
                <a:cubicBezTo>
                  <a:pt x="84204" y="68172"/>
                  <a:pt x="75456" y="65448"/>
                  <a:pt x="67668" y="60672"/>
                </a:cubicBezTo>
                <a:cubicBezTo>
                  <a:pt x="72624" y="61164"/>
                  <a:pt x="78036" y="58944"/>
                  <a:pt x="83412" y="54108"/>
                </a:cubicBezTo>
                <a:cubicBezTo>
                  <a:pt x="94872" y="43884"/>
                  <a:pt x="104832" y="23328"/>
                  <a:pt x="108120" y="3276"/>
                </a:cubicBezTo>
                <a:cubicBezTo>
                  <a:pt x="108420" y="2220"/>
                  <a:pt x="108624" y="0"/>
                  <a:pt x="108624" y="0"/>
                </a:cubicBezTo>
                <a:lnTo>
                  <a:pt x="0" y="0"/>
                </a:lnTo>
                <a:lnTo>
                  <a:pt x="0" y="74280"/>
                </a:lnTo>
                <a:cubicBezTo>
                  <a:pt x="10704" y="61116"/>
                  <a:pt x="24960" y="53004"/>
                  <a:pt x="40620" y="52884"/>
                </a:cubicBezTo>
                <a:cubicBezTo>
                  <a:pt x="49788" y="52836"/>
                  <a:pt x="58500" y="55500"/>
                  <a:pt x="66336" y="60276"/>
                </a:cubicBezTo>
                <a:cubicBezTo>
                  <a:pt x="61332" y="59832"/>
                  <a:pt x="55956" y="62052"/>
                  <a:pt x="50580" y="66828"/>
                </a:cubicBezTo>
                <a:cubicBezTo>
                  <a:pt x="39084" y="77052"/>
                  <a:pt x="29016" y="97416"/>
                  <a:pt x="25716" y="117420"/>
                </a:cubicBezTo>
                <a:cubicBezTo>
                  <a:pt x="25512" y="118248"/>
                  <a:pt x="25464" y="119280"/>
                  <a:pt x="25248" y="120000"/>
                </a:cubicBezTo>
                <a:lnTo>
                  <a:pt x="120000" y="120000"/>
                </a:lnTo>
                <a:lnTo>
                  <a:pt x="120000" y="59616"/>
                </a:lnTo>
                <a:cubicBezTo>
                  <a:pt x="111996" y="64944"/>
                  <a:pt x="102912" y="68004"/>
                  <a:pt x="93372" y="68052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 txBox="1">
            <a:spLocks noGrp="1"/>
          </p:cNvSpPr>
          <p:nvPr>
            <p:ph type="ctrTitle"/>
          </p:nvPr>
        </p:nvSpPr>
        <p:spPr>
          <a:xfrm>
            <a:off x="682625" y="685800"/>
            <a:ext cx="7775700" cy="10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1"/>
          </p:nvPr>
        </p:nvSpPr>
        <p:spPr>
          <a:xfrm>
            <a:off x="2758318" y="6073085"/>
            <a:ext cx="34107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800"/>
              </a:spcBef>
              <a:spcAft>
                <a:spcPts val="0"/>
              </a:spcAft>
              <a:buClr>
                <a:srgbClr val="91999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1999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00"/>
              </a:spcBef>
              <a:spcAft>
                <a:spcPts val="0"/>
              </a:spcAft>
              <a:buClr>
                <a:srgbClr val="91999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1999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200"/>
              </a:spcBef>
              <a:spcAft>
                <a:spcPts val="0"/>
              </a:spcAft>
              <a:buClr>
                <a:srgbClr val="91999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91999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200"/>
              </a:spcBef>
              <a:spcAft>
                <a:spcPts val="0"/>
              </a:spcAft>
              <a:buClr>
                <a:srgbClr val="91999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91999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91999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1999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91999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1999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91999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1999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91999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1999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dt" idx="10"/>
          </p:nvPr>
        </p:nvSpPr>
        <p:spPr>
          <a:xfrm>
            <a:off x="2758318" y="5696673"/>
            <a:ext cx="341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3" name="Google Shape;103;p14" descr="AASHE_ta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53095" y="4923373"/>
            <a:ext cx="20226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682625" y="341882"/>
            <a:ext cx="77757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5968"/>
              </a:buClr>
              <a:buSzPts val="1400"/>
              <a:buFont typeface="Arial"/>
              <a:buNone/>
              <a:defRPr sz="7200" b="1" i="0" u="none" strike="noStrike" cap="none">
                <a:solidFill>
                  <a:srgbClr val="42596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682625" y="1774533"/>
            <a:ext cx="7775700" cy="43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4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b="0">
                <a:solidFill>
                  <a:schemeClr val="dk1"/>
                </a:solidFill>
              </a:defRPr>
            </a:lvl2pPr>
            <a:lvl3pPr marL="1371600" lvl="2" indent="-355600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 b="0">
                <a:solidFill>
                  <a:schemeClr val="dk1"/>
                </a:solidFill>
              </a:defRPr>
            </a:lvl3pPr>
            <a:lvl4pPr marL="1828800" marR="0" lvl="3" indent="-342900" algn="l" rtl="0">
              <a:lnSpc>
                <a:spcPct val="114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4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ftr" idx="11"/>
          </p:nvPr>
        </p:nvSpPr>
        <p:spPr>
          <a:xfrm>
            <a:off x="889001" y="6556374"/>
            <a:ext cx="7202700" cy="3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">
  <p:cSld name="2 Colum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682625" y="552450"/>
            <a:ext cx="77757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5968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42596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682625" y="1600200"/>
            <a:ext cx="3657600" cy="44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2"/>
          </p:nvPr>
        </p:nvSpPr>
        <p:spPr>
          <a:xfrm>
            <a:off x="4800600" y="1600200"/>
            <a:ext cx="3657600" cy="44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ftr" idx="11"/>
          </p:nvPr>
        </p:nvSpPr>
        <p:spPr>
          <a:xfrm>
            <a:off x="889001" y="6556374"/>
            <a:ext cx="7202700" cy="3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rple Divider Slide" type="title">
  <p:cSld name="TITLE">
    <p:bg>
      <p:bgPr>
        <a:solidFill>
          <a:schemeClr val="accent3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7" descr="divider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7" y="283"/>
            <a:ext cx="9143100" cy="68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>
            <a:spLocks noGrp="1"/>
          </p:cNvSpPr>
          <p:nvPr>
            <p:ph type="ctrTitle"/>
          </p:nvPr>
        </p:nvSpPr>
        <p:spPr>
          <a:xfrm>
            <a:off x="682625" y="552450"/>
            <a:ext cx="7772400" cy="10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subTitle" idx="1"/>
          </p:nvPr>
        </p:nvSpPr>
        <p:spPr>
          <a:xfrm>
            <a:off x="682625" y="5691261"/>
            <a:ext cx="50850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800"/>
              </a:spcBef>
              <a:spcAft>
                <a:spcPts val="0"/>
              </a:spcAft>
              <a:buClr>
                <a:srgbClr val="91999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1999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00"/>
              </a:spcBef>
              <a:spcAft>
                <a:spcPts val="0"/>
              </a:spcAft>
              <a:buClr>
                <a:srgbClr val="91999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1999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200"/>
              </a:spcBef>
              <a:spcAft>
                <a:spcPts val="0"/>
              </a:spcAft>
              <a:buClr>
                <a:srgbClr val="91999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91999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200"/>
              </a:spcBef>
              <a:spcAft>
                <a:spcPts val="0"/>
              </a:spcAft>
              <a:buClr>
                <a:srgbClr val="91999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91999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91999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1999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91999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1999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91999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1999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91999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1999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7" name="Google Shape;117;p17" descr="AASHE_ta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2713" y="4924629"/>
            <a:ext cx="20226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>
            <a:spLocks noGrp="1"/>
          </p:cNvSpPr>
          <p:nvPr>
            <p:ph type="dt" idx="10"/>
          </p:nvPr>
        </p:nvSpPr>
        <p:spPr>
          <a:xfrm>
            <a:off x="6886575" y="6640512"/>
            <a:ext cx="15717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sldNum" idx="12"/>
          </p:nvPr>
        </p:nvSpPr>
        <p:spPr>
          <a:xfrm>
            <a:off x="682625" y="6640512"/>
            <a:ext cx="6489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ftr" idx="11"/>
          </p:nvPr>
        </p:nvSpPr>
        <p:spPr>
          <a:xfrm>
            <a:off x="1360709" y="6640512"/>
            <a:ext cx="45720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out Image">
  <p:cSld name="Title Slide without Image">
    <p:bg>
      <p:bgPr>
        <a:solidFill>
          <a:schemeClr val="lt2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8" descr="Cover_grey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7" y="283"/>
            <a:ext cx="9143100" cy="68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>
            <a:spLocks noGrp="1"/>
          </p:cNvSpPr>
          <p:nvPr>
            <p:ph type="ctrTitle"/>
          </p:nvPr>
        </p:nvSpPr>
        <p:spPr>
          <a:xfrm>
            <a:off x="1386673" y="685800"/>
            <a:ext cx="7071600" cy="10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subTitle" idx="1"/>
          </p:nvPr>
        </p:nvSpPr>
        <p:spPr>
          <a:xfrm>
            <a:off x="1386673" y="6073085"/>
            <a:ext cx="34107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800"/>
              </a:spcBef>
              <a:spcAft>
                <a:spcPts val="0"/>
              </a:spcAft>
              <a:buClr>
                <a:srgbClr val="91999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1999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00"/>
              </a:spcBef>
              <a:spcAft>
                <a:spcPts val="0"/>
              </a:spcAft>
              <a:buClr>
                <a:srgbClr val="91999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1999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200"/>
              </a:spcBef>
              <a:spcAft>
                <a:spcPts val="0"/>
              </a:spcAft>
              <a:buClr>
                <a:srgbClr val="91999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91999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200"/>
              </a:spcBef>
              <a:spcAft>
                <a:spcPts val="0"/>
              </a:spcAft>
              <a:buClr>
                <a:srgbClr val="91999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91999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91999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1999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91999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1999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91999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1999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91999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1999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dt" idx="10"/>
          </p:nvPr>
        </p:nvSpPr>
        <p:spPr>
          <a:xfrm>
            <a:off x="1386673" y="5696673"/>
            <a:ext cx="341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6" name="Google Shape;126;p18" descr="AASHE_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2713" y="4924629"/>
            <a:ext cx="20226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Statement">
  <p:cSld name="Large Statemen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682625" y="552450"/>
            <a:ext cx="77757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5968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42596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682625" y="1600201"/>
            <a:ext cx="7775700" cy="3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889001" y="6556374"/>
            <a:ext cx="7202700" cy="3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682625" y="552450"/>
            <a:ext cx="77757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5968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42596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682625" y="1600201"/>
            <a:ext cx="7775700" cy="44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ftr" idx="11"/>
          </p:nvPr>
        </p:nvSpPr>
        <p:spPr>
          <a:xfrm>
            <a:off x="889001" y="6556374"/>
            <a:ext cx="7202700" cy="3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682625" y="552450"/>
            <a:ext cx="77757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5968"/>
              </a:buClr>
              <a:buSzPts val="1400"/>
              <a:buFont typeface="Arial"/>
              <a:buNone/>
              <a:defRPr sz="7200" b="1" i="0" u="none" strike="noStrike" cap="none">
                <a:solidFill>
                  <a:srgbClr val="42596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ftr" idx="11"/>
          </p:nvPr>
        </p:nvSpPr>
        <p:spPr>
          <a:xfrm>
            <a:off x="889001" y="6556374"/>
            <a:ext cx="7202700" cy="3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 Background Image">
  <p:cSld name="Title Slide with Background Imag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" descr="campus.jpg"/>
          <p:cNvPicPr preferRelativeResize="0"/>
          <p:nvPr/>
        </p:nvPicPr>
        <p:blipFill rotWithShape="1">
          <a:blip r:embed="rId2">
            <a:alphaModFix/>
          </a:blip>
          <a:srcRect r="34261"/>
          <a:stretch/>
        </p:blipFill>
        <p:spPr>
          <a:xfrm>
            <a:off x="5023262" y="0"/>
            <a:ext cx="4120738" cy="4124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 descr="7881278_m.jpg"/>
          <p:cNvPicPr preferRelativeResize="0"/>
          <p:nvPr/>
        </p:nvPicPr>
        <p:blipFill rotWithShape="1">
          <a:blip r:embed="rId3">
            <a:alphaModFix/>
          </a:blip>
          <a:srcRect l="356"/>
          <a:stretch/>
        </p:blipFill>
        <p:spPr>
          <a:xfrm>
            <a:off x="0" y="2208810"/>
            <a:ext cx="5136798" cy="467293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0000" h="10000" extrusionOk="0">
                <a:moveTo>
                  <a:pt x="7781" y="5671"/>
                </a:moveTo>
                <a:cubicBezTo>
                  <a:pt x="7017" y="5681"/>
                  <a:pt x="6288" y="5454"/>
                  <a:pt x="5639" y="5056"/>
                </a:cubicBezTo>
                <a:cubicBezTo>
                  <a:pt x="6052" y="5097"/>
                  <a:pt x="6503" y="4912"/>
                  <a:pt x="6951" y="4509"/>
                </a:cubicBezTo>
                <a:cubicBezTo>
                  <a:pt x="7906" y="3657"/>
                  <a:pt x="8736" y="1944"/>
                  <a:pt x="9010" y="273"/>
                </a:cubicBezTo>
                <a:cubicBezTo>
                  <a:pt x="9035" y="185"/>
                  <a:pt x="9052" y="0"/>
                  <a:pt x="9052" y="0"/>
                </a:cubicBezTo>
                <a:lnTo>
                  <a:pt x="0" y="0"/>
                </a:lnTo>
                <a:lnTo>
                  <a:pt x="0" y="6190"/>
                </a:lnTo>
                <a:cubicBezTo>
                  <a:pt x="892" y="5093"/>
                  <a:pt x="2080" y="4417"/>
                  <a:pt x="3385" y="4407"/>
                </a:cubicBezTo>
                <a:cubicBezTo>
                  <a:pt x="4149" y="4403"/>
                  <a:pt x="4875" y="4625"/>
                  <a:pt x="5528" y="5023"/>
                </a:cubicBezTo>
                <a:cubicBezTo>
                  <a:pt x="5111" y="4986"/>
                  <a:pt x="4663" y="5171"/>
                  <a:pt x="4215" y="5569"/>
                </a:cubicBezTo>
                <a:cubicBezTo>
                  <a:pt x="3257" y="6421"/>
                  <a:pt x="2418" y="8118"/>
                  <a:pt x="2143" y="9785"/>
                </a:cubicBezTo>
                <a:cubicBezTo>
                  <a:pt x="2126" y="9854"/>
                  <a:pt x="2122" y="9940"/>
                  <a:pt x="2104" y="10000"/>
                </a:cubicBezTo>
                <a:lnTo>
                  <a:pt x="10000" y="10000"/>
                </a:lnTo>
                <a:lnTo>
                  <a:pt x="10000" y="4968"/>
                </a:lnTo>
                <a:cubicBezTo>
                  <a:pt x="9333" y="5412"/>
                  <a:pt x="8576" y="5667"/>
                  <a:pt x="7781" y="567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3" descr="AASHE_ta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52713" y="4924629"/>
            <a:ext cx="2022725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682625" y="685800"/>
            <a:ext cx="7775574" cy="105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758318" y="6073085"/>
            <a:ext cx="3410752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marL="457200" marR="0" lvl="1" indent="0" algn="ctr" rtl="0">
              <a:spcBef>
                <a:spcPts val="800"/>
              </a:spcBef>
              <a:spcAft>
                <a:spcPts val="0"/>
              </a:spcAft>
              <a:buClr>
                <a:srgbClr val="A7B1B8"/>
              </a:buClr>
              <a:buSzPts val="1400"/>
              <a:buFont typeface="Arial"/>
              <a:buNone/>
              <a:defRPr/>
            </a:lvl2pPr>
            <a:lvl3pPr marL="914400" marR="0" lvl="2" indent="0" algn="ctr" rtl="0">
              <a:spcBef>
                <a:spcPts val="400"/>
              </a:spcBef>
              <a:spcAft>
                <a:spcPts val="0"/>
              </a:spcAft>
              <a:buClr>
                <a:srgbClr val="A7B1B8"/>
              </a:buClr>
              <a:buSzPts val="1400"/>
              <a:buFont typeface="Arial"/>
              <a:buNone/>
              <a:defRPr/>
            </a:lvl3pPr>
            <a:lvl4pPr marL="1371600" marR="0" lvl="3" indent="0" algn="ctr" rtl="0">
              <a:spcBef>
                <a:spcPts val="200"/>
              </a:spcBef>
              <a:spcAft>
                <a:spcPts val="0"/>
              </a:spcAft>
              <a:buClr>
                <a:srgbClr val="A7B1B8"/>
              </a:buClr>
              <a:buSzPts val="1400"/>
              <a:buFont typeface="Arial"/>
              <a:buNone/>
              <a:defRPr/>
            </a:lvl4pPr>
            <a:lvl5pPr marL="1828800" marR="0" lvl="4" indent="0" algn="ctr" rtl="0">
              <a:spcBef>
                <a:spcPts val="200"/>
              </a:spcBef>
              <a:spcAft>
                <a:spcPts val="0"/>
              </a:spcAft>
              <a:buClr>
                <a:srgbClr val="A7B1B8"/>
              </a:buClr>
              <a:buSzPts val="1400"/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A7B1B8"/>
              </a:buClr>
              <a:buSzPts val="14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A7B1B8"/>
              </a:buClr>
              <a:buSzPts val="14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A7B1B8"/>
              </a:buClr>
              <a:buSzPts val="14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A7B1B8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2758318" y="5696673"/>
            <a:ext cx="3410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ftr" idx="11"/>
          </p:nvPr>
        </p:nvSpPr>
        <p:spPr>
          <a:xfrm>
            <a:off x="889001" y="6556374"/>
            <a:ext cx="7202700" cy="3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 Divider Slide">
  <p:cSld name="Blue Divider Slide">
    <p:bg>
      <p:bgPr>
        <a:solidFill>
          <a:schemeClr val="accen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3" descr="divider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7" y="283"/>
            <a:ext cx="9143100" cy="68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3"/>
          <p:cNvSpPr txBox="1">
            <a:spLocks noGrp="1"/>
          </p:cNvSpPr>
          <p:nvPr>
            <p:ph type="ctrTitle"/>
          </p:nvPr>
        </p:nvSpPr>
        <p:spPr>
          <a:xfrm>
            <a:off x="682625" y="552450"/>
            <a:ext cx="7772400" cy="10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subTitle" idx="1"/>
          </p:nvPr>
        </p:nvSpPr>
        <p:spPr>
          <a:xfrm>
            <a:off x="682625" y="5691261"/>
            <a:ext cx="50850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800"/>
              </a:spcBef>
              <a:spcAft>
                <a:spcPts val="0"/>
              </a:spcAft>
              <a:buClr>
                <a:srgbClr val="91999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1999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00"/>
              </a:spcBef>
              <a:spcAft>
                <a:spcPts val="0"/>
              </a:spcAft>
              <a:buClr>
                <a:srgbClr val="91999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1999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200"/>
              </a:spcBef>
              <a:spcAft>
                <a:spcPts val="0"/>
              </a:spcAft>
              <a:buClr>
                <a:srgbClr val="91999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91999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200"/>
              </a:spcBef>
              <a:spcAft>
                <a:spcPts val="0"/>
              </a:spcAft>
              <a:buClr>
                <a:srgbClr val="91999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91999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91999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1999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91999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1999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91999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1999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91999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1999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4" name="Google Shape;144;p23" descr="AASHE_ta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2713" y="4924629"/>
            <a:ext cx="20226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3"/>
          <p:cNvSpPr txBox="1">
            <a:spLocks noGrp="1"/>
          </p:cNvSpPr>
          <p:nvPr>
            <p:ph type="dt" idx="10"/>
          </p:nvPr>
        </p:nvSpPr>
        <p:spPr>
          <a:xfrm>
            <a:off x="6886575" y="6640512"/>
            <a:ext cx="15717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sldNum" idx="12"/>
          </p:nvPr>
        </p:nvSpPr>
        <p:spPr>
          <a:xfrm>
            <a:off x="682625" y="6640512"/>
            <a:ext cx="6489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ftr" idx="11"/>
          </p:nvPr>
        </p:nvSpPr>
        <p:spPr>
          <a:xfrm>
            <a:off x="1360709" y="6640512"/>
            <a:ext cx="45720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 Divider Slide">
  <p:cSld name="Green Divider Slide">
    <p:bg>
      <p:bgPr>
        <a:solidFill>
          <a:schemeClr val="accent5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4" descr="divider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7" y="283"/>
            <a:ext cx="9143100" cy="68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4"/>
          <p:cNvSpPr txBox="1">
            <a:spLocks noGrp="1"/>
          </p:cNvSpPr>
          <p:nvPr>
            <p:ph type="ctrTitle"/>
          </p:nvPr>
        </p:nvSpPr>
        <p:spPr>
          <a:xfrm>
            <a:off x="682625" y="552450"/>
            <a:ext cx="7772400" cy="10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subTitle" idx="1"/>
          </p:nvPr>
        </p:nvSpPr>
        <p:spPr>
          <a:xfrm>
            <a:off x="682625" y="5691261"/>
            <a:ext cx="50850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800"/>
              </a:spcBef>
              <a:spcAft>
                <a:spcPts val="0"/>
              </a:spcAft>
              <a:buClr>
                <a:srgbClr val="91999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1999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00"/>
              </a:spcBef>
              <a:spcAft>
                <a:spcPts val="0"/>
              </a:spcAft>
              <a:buClr>
                <a:srgbClr val="91999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1999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200"/>
              </a:spcBef>
              <a:spcAft>
                <a:spcPts val="0"/>
              </a:spcAft>
              <a:buClr>
                <a:srgbClr val="91999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91999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200"/>
              </a:spcBef>
              <a:spcAft>
                <a:spcPts val="0"/>
              </a:spcAft>
              <a:buClr>
                <a:srgbClr val="91999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91999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91999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1999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91999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1999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91999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1999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91999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1999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52" name="Google Shape;152;p24" descr="AASHE_ta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2713" y="4924629"/>
            <a:ext cx="20226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4"/>
          <p:cNvSpPr txBox="1">
            <a:spLocks noGrp="1"/>
          </p:cNvSpPr>
          <p:nvPr>
            <p:ph type="dt" idx="10"/>
          </p:nvPr>
        </p:nvSpPr>
        <p:spPr>
          <a:xfrm>
            <a:off x="6886575" y="6640512"/>
            <a:ext cx="15717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sldNum" idx="12"/>
          </p:nvPr>
        </p:nvSpPr>
        <p:spPr>
          <a:xfrm>
            <a:off x="682625" y="6640512"/>
            <a:ext cx="6489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ftr" idx="11"/>
          </p:nvPr>
        </p:nvSpPr>
        <p:spPr>
          <a:xfrm>
            <a:off x="1360709" y="6640512"/>
            <a:ext cx="45720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682625" y="552450"/>
            <a:ext cx="7775575" cy="934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682625" y="1600201"/>
            <a:ext cx="7775576" cy="4483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2pPr>
            <a:lvl3pPr marL="1371600" lvl="2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3pPr>
            <a:lvl4pPr marL="1828800" lvl="3" indent="-3175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4pPr>
            <a:lvl5pPr marL="2286000" lvl="4" indent="-3175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6179299" y="6551243"/>
            <a:ext cx="1571625" cy="21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1360709" y="6551243"/>
            <a:ext cx="4572000" cy="21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682625" y="6551243"/>
            <a:ext cx="648883" cy="21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">
  <p:cSld name="2 Colum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682625" y="552450"/>
            <a:ext cx="7775575" cy="934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6179299" y="6551243"/>
            <a:ext cx="1571625" cy="21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1360709" y="6551243"/>
            <a:ext cx="4572000" cy="21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682625" y="6551243"/>
            <a:ext cx="648883" cy="21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682625" y="1600200"/>
            <a:ext cx="3657600" cy="44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2pPr>
            <a:lvl3pPr marL="1371600" lvl="2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3pPr>
            <a:lvl4pPr marL="1828800" lvl="3" indent="-3175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4pPr>
            <a:lvl5pPr marL="2286000" lvl="4" indent="-3175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2"/>
          </p:nvPr>
        </p:nvSpPr>
        <p:spPr>
          <a:xfrm>
            <a:off x="4800600" y="1600200"/>
            <a:ext cx="3657600" cy="44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2pPr>
            <a:lvl3pPr marL="1371600" lvl="2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3pPr>
            <a:lvl4pPr marL="1828800" lvl="3" indent="-3175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4pPr>
            <a:lvl5pPr marL="2286000" lvl="4" indent="-3175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682625" y="552450"/>
            <a:ext cx="7775575" cy="934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682625" y="1600201"/>
            <a:ext cx="7775576" cy="4483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18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rtl="0"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spcBef>
                <a:spcPts val="200"/>
              </a:spcBef>
              <a:spcAft>
                <a:spcPts val="0"/>
              </a:spcAft>
              <a:buSzPts val="1400"/>
              <a:buChar char="-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6179299" y="6551243"/>
            <a:ext cx="1571625" cy="21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1360709" y="6551243"/>
            <a:ext cx="4572000" cy="21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682625" y="6551243"/>
            <a:ext cx="648883" cy="21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Statement">
  <p:cSld name="Large Statem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682625" y="552450"/>
            <a:ext cx="7775575" cy="934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682625" y="1600201"/>
            <a:ext cx="7775576" cy="3601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175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rtl="0"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spcBef>
                <a:spcPts val="200"/>
              </a:spcBef>
              <a:spcAft>
                <a:spcPts val="0"/>
              </a:spcAft>
              <a:buSzPts val="1400"/>
              <a:buChar char="-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6179299" y="6551243"/>
            <a:ext cx="1571625" cy="21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1360709" y="6551243"/>
            <a:ext cx="4572000" cy="21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682625" y="6551243"/>
            <a:ext cx="648883" cy="21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 Divider Slide">
  <p:cSld name="Blue Divider Slide">
    <p:bg>
      <p:bgPr>
        <a:solidFill>
          <a:schemeClr val="accen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8" descr="divider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7" y="283"/>
            <a:ext cx="9143245" cy="685743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8"/>
          <p:cNvSpPr txBox="1">
            <a:spLocks noGrp="1"/>
          </p:cNvSpPr>
          <p:nvPr>
            <p:ph type="ctrTitle"/>
          </p:nvPr>
        </p:nvSpPr>
        <p:spPr>
          <a:xfrm>
            <a:off x="682625" y="552450"/>
            <a:ext cx="7772400" cy="105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ubTitle" idx="1"/>
          </p:nvPr>
        </p:nvSpPr>
        <p:spPr>
          <a:xfrm>
            <a:off x="682625" y="5691261"/>
            <a:ext cx="5085129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marL="457200" marR="0" lvl="1" indent="0" algn="ctr" rtl="0">
              <a:spcBef>
                <a:spcPts val="800"/>
              </a:spcBef>
              <a:spcAft>
                <a:spcPts val="0"/>
              </a:spcAft>
              <a:buClr>
                <a:srgbClr val="A7B1B8"/>
              </a:buClr>
              <a:buSzPts val="1400"/>
              <a:buFont typeface="Arial"/>
              <a:buNone/>
              <a:defRPr/>
            </a:lvl2pPr>
            <a:lvl3pPr marL="914400" marR="0" lvl="2" indent="0" algn="ctr" rtl="0">
              <a:spcBef>
                <a:spcPts val="400"/>
              </a:spcBef>
              <a:spcAft>
                <a:spcPts val="0"/>
              </a:spcAft>
              <a:buClr>
                <a:srgbClr val="A7B1B8"/>
              </a:buClr>
              <a:buSzPts val="1400"/>
              <a:buFont typeface="Arial"/>
              <a:buNone/>
              <a:defRPr/>
            </a:lvl3pPr>
            <a:lvl4pPr marL="1371600" marR="0" lvl="3" indent="0" algn="ctr" rtl="0">
              <a:spcBef>
                <a:spcPts val="200"/>
              </a:spcBef>
              <a:spcAft>
                <a:spcPts val="0"/>
              </a:spcAft>
              <a:buClr>
                <a:srgbClr val="A7B1B8"/>
              </a:buClr>
              <a:buSzPts val="1400"/>
              <a:buFont typeface="Arial"/>
              <a:buNone/>
              <a:defRPr/>
            </a:lvl4pPr>
            <a:lvl5pPr marL="1828800" marR="0" lvl="4" indent="0" algn="ctr" rtl="0">
              <a:spcBef>
                <a:spcPts val="200"/>
              </a:spcBef>
              <a:spcAft>
                <a:spcPts val="0"/>
              </a:spcAft>
              <a:buClr>
                <a:srgbClr val="A7B1B8"/>
              </a:buClr>
              <a:buSzPts val="1400"/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A7B1B8"/>
              </a:buClr>
              <a:buSzPts val="14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A7B1B8"/>
              </a:buClr>
              <a:buSzPts val="14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A7B1B8"/>
              </a:buClr>
              <a:buSzPts val="14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A7B1B8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pic>
        <p:nvPicPr>
          <p:cNvPr id="60" name="Google Shape;60;p8" descr="AASHE_ta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2713" y="4924629"/>
            <a:ext cx="2022725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6886575" y="6640512"/>
            <a:ext cx="1571625" cy="21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682625" y="6640512"/>
            <a:ext cx="648883" cy="21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1360709" y="6640512"/>
            <a:ext cx="4572000" cy="21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rple Divider Slide">
  <p:cSld name="Purple Divider Slide">
    <p:bg>
      <p:bgPr>
        <a:solidFill>
          <a:schemeClr val="accent3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9" descr="divider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7" y="283"/>
            <a:ext cx="9143245" cy="685743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9"/>
          <p:cNvSpPr txBox="1">
            <a:spLocks noGrp="1"/>
          </p:cNvSpPr>
          <p:nvPr>
            <p:ph type="ctrTitle"/>
          </p:nvPr>
        </p:nvSpPr>
        <p:spPr>
          <a:xfrm>
            <a:off x="682625" y="552450"/>
            <a:ext cx="7772400" cy="105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682625" y="5691261"/>
            <a:ext cx="5085129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marL="457200" marR="0" lvl="1" indent="0" algn="ctr" rtl="0">
              <a:spcBef>
                <a:spcPts val="800"/>
              </a:spcBef>
              <a:spcAft>
                <a:spcPts val="0"/>
              </a:spcAft>
              <a:buClr>
                <a:srgbClr val="A7B1B8"/>
              </a:buClr>
              <a:buSzPts val="1400"/>
              <a:buFont typeface="Arial"/>
              <a:buNone/>
              <a:defRPr/>
            </a:lvl2pPr>
            <a:lvl3pPr marL="914400" marR="0" lvl="2" indent="0" algn="ctr" rtl="0">
              <a:spcBef>
                <a:spcPts val="400"/>
              </a:spcBef>
              <a:spcAft>
                <a:spcPts val="0"/>
              </a:spcAft>
              <a:buClr>
                <a:srgbClr val="A7B1B8"/>
              </a:buClr>
              <a:buSzPts val="1400"/>
              <a:buFont typeface="Arial"/>
              <a:buNone/>
              <a:defRPr/>
            </a:lvl3pPr>
            <a:lvl4pPr marL="1371600" marR="0" lvl="3" indent="0" algn="ctr" rtl="0">
              <a:spcBef>
                <a:spcPts val="200"/>
              </a:spcBef>
              <a:spcAft>
                <a:spcPts val="0"/>
              </a:spcAft>
              <a:buClr>
                <a:srgbClr val="A7B1B8"/>
              </a:buClr>
              <a:buSzPts val="1400"/>
              <a:buFont typeface="Arial"/>
              <a:buNone/>
              <a:defRPr/>
            </a:lvl4pPr>
            <a:lvl5pPr marL="1828800" marR="0" lvl="4" indent="0" algn="ctr" rtl="0">
              <a:spcBef>
                <a:spcPts val="200"/>
              </a:spcBef>
              <a:spcAft>
                <a:spcPts val="0"/>
              </a:spcAft>
              <a:buClr>
                <a:srgbClr val="A7B1B8"/>
              </a:buClr>
              <a:buSzPts val="1400"/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A7B1B8"/>
              </a:buClr>
              <a:buSzPts val="14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A7B1B8"/>
              </a:buClr>
              <a:buSzPts val="14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A7B1B8"/>
              </a:buClr>
              <a:buSzPts val="14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A7B1B8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pic>
        <p:nvPicPr>
          <p:cNvPr id="68" name="Google Shape;68;p9" descr="AASHE_ta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2713" y="4924629"/>
            <a:ext cx="2022725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9"/>
          <p:cNvSpPr txBox="1">
            <a:spLocks noGrp="1"/>
          </p:cNvSpPr>
          <p:nvPr>
            <p:ph type="dt" idx="10"/>
          </p:nvPr>
        </p:nvSpPr>
        <p:spPr>
          <a:xfrm>
            <a:off x="6886575" y="6640512"/>
            <a:ext cx="1571625" cy="21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682625" y="6640512"/>
            <a:ext cx="648883" cy="21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ftr" idx="11"/>
          </p:nvPr>
        </p:nvSpPr>
        <p:spPr>
          <a:xfrm>
            <a:off x="1360709" y="6640512"/>
            <a:ext cx="4572000" cy="21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 Divider Slide">
  <p:cSld name="Green Divider Slide">
    <p:bg>
      <p:bgPr>
        <a:solidFill>
          <a:schemeClr val="accent5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0" descr="divider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7" y="283"/>
            <a:ext cx="9143245" cy="685743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0"/>
          <p:cNvSpPr txBox="1">
            <a:spLocks noGrp="1"/>
          </p:cNvSpPr>
          <p:nvPr>
            <p:ph type="ctrTitle"/>
          </p:nvPr>
        </p:nvSpPr>
        <p:spPr>
          <a:xfrm>
            <a:off x="682625" y="552450"/>
            <a:ext cx="7772400" cy="105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ubTitle" idx="1"/>
          </p:nvPr>
        </p:nvSpPr>
        <p:spPr>
          <a:xfrm>
            <a:off x="682625" y="5691261"/>
            <a:ext cx="5085129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marL="457200" marR="0" lvl="1" indent="0" algn="ctr" rtl="0">
              <a:spcBef>
                <a:spcPts val="800"/>
              </a:spcBef>
              <a:spcAft>
                <a:spcPts val="0"/>
              </a:spcAft>
              <a:buClr>
                <a:srgbClr val="A7B1B8"/>
              </a:buClr>
              <a:buSzPts val="1400"/>
              <a:buFont typeface="Arial"/>
              <a:buNone/>
              <a:defRPr/>
            </a:lvl2pPr>
            <a:lvl3pPr marL="914400" marR="0" lvl="2" indent="0" algn="ctr" rtl="0">
              <a:spcBef>
                <a:spcPts val="400"/>
              </a:spcBef>
              <a:spcAft>
                <a:spcPts val="0"/>
              </a:spcAft>
              <a:buClr>
                <a:srgbClr val="A7B1B8"/>
              </a:buClr>
              <a:buSzPts val="1400"/>
              <a:buFont typeface="Arial"/>
              <a:buNone/>
              <a:defRPr/>
            </a:lvl3pPr>
            <a:lvl4pPr marL="1371600" marR="0" lvl="3" indent="0" algn="ctr" rtl="0">
              <a:spcBef>
                <a:spcPts val="200"/>
              </a:spcBef>
              <a:spcAft>
                <a:spcPts val="0"/>
              </a:spcAft>
              <a:buClr>
                <a:srgbClr val="A7B1B8"/>
              </a:buClr>
              <a:buSzPts val="1400"/>
              <a:buFont typeface="Arial"/>
              <a:buNone/>
              <a:defRPr/>
            </a:lvl4pPr>
            <a:lvl5pPr marL="1828800" marR="0" lvl="4" indent="0" algn="ctr" rtl="0">
              <a:spcBef>
                <a:spcPts val="200"/>
              </a:spcBef>
              <a:spcAft>
                <a:spcPts val="0"/>
              </a:spcAft>
              <a:buClr>
                <a:srgbClr val="A7B1B8"/>
              </a:buClr>
              <a:buSzPts val="1400"/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A7B1B8"/>
              </a:buClr>
              <a:buSzPts val="14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A7B1B8"/>
              </a:buClr>
              <a:buSzPts val="14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A7B1B8"/>
              </a:buClr>
              <a:buSzPts val="14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A7B1B8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pic>
        <p:nvPicPr>
          <p:cNvPr id="76" name="Google Shape;76;p10" descr="AASHE_ta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2713" y="4924629"/>
            <a:ext cx="2022725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0"/>
          <p:cNvSpPr txBox="1">
            <a:spLocks noGrp="1"/>
          </p:cNvSpPr>
          <p:nvPr>
            <p:ph type="dt" idx="10"/>
          </p:nvPr>
        </p:nvSpPr>
        <p:spPr>
          <a:xfrm>
            <a:off x="6886575" y="6640512"/>
            <a:ext cx="1571625" cy="21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682625" y="6640512"/>
            <a:ext cx="648883" cy="21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ftr" idx="11"/>
          </p:nvPr>
        </p:nvSpPr>
        <p:spPr>
          <a:xfrm>
            <a:off x="1360709" y="6640512"/>
            <a:ext cx="4572000" cy="21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2625" y="552450"/>
            <a:ext cx="7775575" cy="934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2625" y="1600201"/>
            <a:ext cx="7775576" cy="4483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marL="914400" marR="0" lvl="1" indent="-3175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2pPr>
            <a:lvl3pPr marL="1371600" marR="0" lvl="2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3pPr>
            <a:lvl4pPr marL="1828800" marR="0" lvl="3" indent="-3175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4pPr>
            <a:lvl5pPr marL="2286000" marR="0" lvl="4" indent="-3175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179299" y="6551243"/>
            <a:ext cx="1571625" cy="21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360709" y="6551243"/>
            <a:ext cx="4572000" cy="21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82625" y="6551243"/>
            <a:ext cx="648883" cy="21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" name="Google Shape;15;p1"/>
          <p:cNvCxnSpPr/>
          <p:nvPr/>
        </p:nvCxnSpPr>
        <p:spPr>
          <a:xfrm>
            <a:off x="683780" y="6537960"/>
            <a:ext cx="7086600" cy="1588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" name="Google Shape;16;p1" descr="C:\Documents and Settings\Peter\Desktop\For Peter_Jeff\Images\AASHE_NOtag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094711" y="6250696"/>
            <a:ext cx="726978" cy="457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3" descr="STARS_4c.eps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098323" y="6087533"/>
            <a:ext cx="6981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682625" y="552450"/>
            <a:ext cx="77757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5968"/>
              </a:buClr>
              <a:buSzPts val="1400"/>
              <a:buFont typeface="Arial"/>
              <a:buNone/>
              <a:defRPr sz="7200" b="1" i="0" u="none" strike="noStrike" cap="none">
                <a:solidFill>
                  <a:srgbClr val="42596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1"/>
          </p:nvPr>
        </p:nvSpPr>
        <p:spPr>
          <a:xfrm>
            <a:off x="682625" y="1600201"/>
            <a:ext cx="7775700" cy="44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ftr" idx="11"/>
          </p:nvPr>
        </p:nvSpPr>
        <p:spPr>
          <a:xfrm>
            <a:off x="889001" y="6556374"/>
            <a:ext cx="7202700" cy="3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4" name="Google Shape;94;p13"/>
          <p:cNvCxnSpPr/>
          <p:nvPr/>
        </p:nvCxnSpPr>
        <p:spPr>
          <a:xfrm rot="10800000" flipH="1">
            <a:off x="890155" y="6534061"/>
            <a:ext cx="7149000" cy="3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5" name="Google Shape;95;p13" descr="C:\Documents and Settings\Peter\Desktop\For Peter_Jeff\Images\AASHE_NOtag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19495" y="6173287"/>
            <a:ext cx="726900" cy="457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1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education@aashe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tars.aashe.org/" TargetMode="External"/><Relationship Id="rId7" Type="http://schemas.openxmlformats.org/officeDocument/2006/relationships/hyperlink" Target="http://www.aashe.org/conferenc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aashe.org/events-education/" TargetMode="External"/><Relationship Id="rId5" Type="http://schemas.openxmlformats.org/officeDocument/2006/relationships/hyperlink" Target="http://hub.aashe.org" TargetMode="External"/><Relationship Id="rId4" Type="http://schemas.openxmlformats.org/officeDocument/2006/relationships/hyperlink" Target="http://www.aashe.org/connect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jp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she.org/partners/heasc/member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ashe.org/partners/heasc/fellows/" TargetMode="External"/><Relationship Id="rId3" Type="http://schemas.openxmlformats.org/officeDocument/2006/relationships/hyperlink" Target="https://www.aashe.org/partners/heasc/" TargetMode="External"/><Relationship Id="rId7" Type="http://schemas.openxmlformats.org/officeDocument/2006/relationships/hyperlink" Target="https://www.aashe.org/partners/heasc/member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aashe.org/wp-content/uploads/2019/07/Updated-HEASC-Call-to-Action-Sustainability-in-Job-Descriptions-and-Performance-Reviews.pdf" TargetMode="External"/><Relationship Id="rId5" Type="http://schemas.openxmlformats.org/officeDocument/2006/relationships/hyperlink" Target="https://www.aashe.org/climate-solutions/" TargetMode="External"/><Relationship Id="rId4" Type="http://schemas.openxmlformats.org/officeDocument/2006/relationships/hyperlink" Target="https://hub-media.aashe.org/uploads/Presidents+and+Boards+Primer-updated-August-2019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ctrTitle"/>
          </p:nvPr>
        </p:nvSpPr>
        <p:spPr>
          <a:xfrm>
            <a:off x="57175" y="58875"/>
            <a:ext cx="7629300" cy="10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Welcome to AASHE webinar:</a:t>
            </a:r>
            <a:b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i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3500" i="1">
                <a:solidFill>
                  <a:srgbClr val="0084CB"/>
                </a:solidFill>
              </a:rPr>
              <a:t>Doing Good While Doing Your Job – Moving Toward a Circular Economy (during this time of Coronavirus)</a:t>
            </a:r>
            <a:endParaRPr sz="3500" i="1">
              <a:solidFill>
                <a:srgbClr val="0084C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3500" i="1">
              <a:solidFill>
                <a:srgbClr val="0084C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3500" i="1">
              <a:solidFill>
                <a:srgbClr val="0084C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3500" i="1">
              <a:solidFill>
                <a:srgbClr val="0084C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3500" i="1">
              <a:solidFill>
                <a:srgbClr val="0084C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3500" i="1">
              <a:solidFill>
                <a:srgbClr val="0084C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3500" i="1">
              <a:solidFill>
                <a:srgbClr val="0084C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3500" i="1">
              <a:solidFill>
                <a:srgbClr val="0084C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3500" i="1">
              <a:solidFill>
                <a:srgbClr val="0084C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3500" i="1">
              <a:solidFill>
                <a:srgbClr val="0084C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3500" i="1">
              <a:solidFill>
                <a:srgbClr val="0084C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3500" i="1">
              <a:solidFill>
                <a:srgbClr val="0084C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3500" i="1">
              <a:solidFill>
                <a:srgbClr val="0084C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3500" i="1">
              <a:solidFill>
                <a:srgbClr val="0084C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3500" i="1">
              <a:solidFill>
                <a:srgbClr val="0084C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3500" i="1">
              <a:solidFill>
                <a:srgbClr val="0084C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3500" i="1">
              <a:solidFill>
                <a:srgbClr val="0084C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3500" i="1">
              <a:solidFill>
                <a:srgbClr val="0084C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3500" i="1">
              <a:solidFill>
                <a:srgbClr val="0084C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3500" i="1">
              <a:solidFill>
                <a:srgbClr val="0084C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3500" i="1">
              <a:solidFill>
                <a:srgbClr val="0084C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3600" i="1">
              <a:solidFill>
                <a:srgbClr val="0084C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3900" i="1">
              <a:solidFill>
                <a:srgbClr val="0084C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3900" i="1">
              <a:solidFill>
                <a:srgbClr val="0084C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3900" i="1">
              <a:solidFill>
                <a:srgbClr val="0084C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3900" i="1">
              <a:solidFill>
                <a:srgbClr val="0084C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3600" i="1">
              <a:solidFill>
                <a:srgbClr val="0084C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3600" i="1">
              <a:solidFill>
                <a:srgbClr val="0084C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3900" i="1">
              <a:solidFill>
                <a:srgbClr val="0084C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3900" i="1">
              <a:solidFill>
                <a:srgbClr val="0084C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3000" i="1">
              <a:solidFill>
                <a:srgbClr val="0084C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3000" i="1">
              <a:solidFill>
                <a:srgbClr val="0084C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3000" i="1">
              <a:solidFill>
                <a:srgbClr val="0084CB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3900">
              <a:solidFill>
                <a:srgbClr val="0084CB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400" i="1">
              <a:solidFill>
                <a:srgbClr val="425968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400" i="1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1" i="1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5"/>
          <p:cNvSpPr txBox="1">
            <a:spLocks noGrp="1"/>
          </p:cNvSpPr>
          <p:nvPr>
            <p:ph type="dt" idx="10"/>
          </p:nvPr>
        </p:nvSpPr>
        <p:spPr>
          <a:xfrm>
            <a:off x="3175225" y="5707950"/>
            <a:ext cx="287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/>
              <a:t>May 27</a:t>
            </a:r>
            <a:r>
              <a:rPr lang="en-US" sz="2400">
                <a:solidFill>
                  <a:schemeClr val="dk1"/>
                </a:solidFill>
              </a:rPr>
              <a:t>, 20</a:t>
            </a:r>
            <a:r>
              <a:rPr lang="en-US" sz="2400"/>
              <a:t>20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/>
          <p:cNvSpPr txBox="1">
            <a:spLocks noGrp="1"/>
          </p:cNvSpPr>
          <p:nvPr>
            <p:ph type="title"/>
          </p:nvPr>
        </p:nvSpPr>
        <p:spPr>
          <a:xfrm>
            <a:off x="682625" y="552450"/>
            <a:ext cx="77757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4"/>
          <p:cNvSpPr txBox="1">
            <a:spLocks noGrp="1"/>
          </p:cNvSpPr>
          <p:nvPr>
            <p:ph type="body" idx="1"/>
          </p:nvPr>
        </p:nvSpPr>
        <p:spPr>
          <a:xfrm>
            <a:off x="682625" y="1600201"/>
            <a:ext cx="7775700" cy="4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4"/>
          <p:cNvSpPr txBox="1">
            <a:spLocks noGrp="1"/>
          </p:cNvSpPr>
          <p:nvPr>
            <p:ph type="sldNum" idx="12"/>
          </p:nvPr>
        </p:nvSpPr>
        <p:spPr>
          <a:xfrm>
            <a:off x="682625" y="6551243"/>
            <a:ext cx="648900" cy="21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249" name="Google Shape;24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5"/>
          <p:cNvSpPr txBox="1">
            <a:spLocks noGrp="1"/>
          </p:cNvSpPr>
          <p:nvPr>
            <p:ph type="ctrTitle"/>
          </p:nvPr>
        </p:nvSpPr>
        <p:spPr>
          <a:xfrm>
            <a:off x="1386673" y="685800"/>
            <a:ext cx="7071600" cy="10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5"/>
          <p:cNvSpPr txBox="1">
            <a:spLocks noGrp="1"/>
          </p:cNvSpPr>
          <p:nvPr>
            <p:ph type="subTitle" idx="1"/>
          </p:nvPr>
        </p:nvSpPr>
        <p:spPr>
          <a:xfrm>
            <a:off x="1386673" y="6073085"/>
            <a:ext cx="34107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b="1">
                <a:solidFill>
                  <a:srgbClr val="FFFFFF"/>
                </a:solidFill>
              </a:rPr>
              <a:t>education@aashe.org</a:t>
            </a:r>
            <a:endParaRPr sz="1800" b="1" i="0" u="none" strike="noStrike" cap="none">
              <a:solidFill>
                <a:srgbClr val="FFFFFF"/>
              </a:solidFill>
            </a:endParaRPr>
          </a:p>
        </p:txBody>
      </p:sp>
      <p:pic>
        <p:nvPicPr>
          <p:cNvPr id="257" name="Google Shape;25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7063" y="447850"/>
            <a:ext cx="4404783" cy="126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5"/>
          <p:cNvSpPr txBox="1"/>
          <p:nvPr/>
        </p:nvSpPr>
        <p:spPr>
          <a:xfrm>
            <a:off x="1063550" y="1601325"/>
            <a:ext cx="7851900" cy="46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000" i="1">
                <a:solidFill>
                  <a:srgbClr val="FFFFFF"/>
                </a:solidFill>
              </a:rPr>
              <a:t>Debra Rowe, Co-Founder, </a:t>
            </a:r>
            <a:br>
              <a:rPr lang="en-US" sz="2000" i="1">
                <a:solidFill>
                  <a:srgbClr val="FFFFFF"/>
                </a:solidFill>
              </a:rPr>
            </a:br>
            <a:r>
              <a:rPr lang="en-US" sz="2000" i="1">
                <a:solidFill>
                  <a:srgbClr val="FFFFFF"/>
                </a:solidFill>
              </a:rPr>
              <a:t>Higher Education Associations Sustainability Consortium (HEASC)</a:t>
            </a:r>
            <a:endParaRPr sz="2000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000" i="1">
                <a:solidFill>
                  <a:srgbClr val="FFFFFF"/>
                </a:solidFill>
              </a:rPr>
              <a:t>Reniera O’Donnell, Higher Education Lead, </a:t>
            </a:r>
            <a:br>
              <a:rPr lang="en-US" sz="2000" i="1">
                <a:solidFill>
                  <a:srgbClr val="FFFFFF"/>
                </a:solidFill>
              </a:rPr>
            </a:br>
            <a:r>
              <a:rPr lang="en-US" sz="2000" i="1">
                <a:solidFill>
                  <a:srgbClr val="FFFFFF"/>
                </a:solidFill>
              </a:rPr>
              <a:t>Ellen MacArthur Foundation</a:t>
            </a:r>
            <a:endParaRPr sz="2000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000" i="1">
                <a:solidFill>
                  <a:srgbClr val="FFFFFF"/>
                </a:solidFill>
              </a:rPr>
              <a:t>Ilma Stankeviciute, Learning Designer, </a:t>
            </a:r>
            <a:br>
              <a:rPr lang="en-US" sz="2000" i="1">
                <a:solidFill>
                  <a:srgbClr val="FFFFFF"/>
                </a:solidFill>
              </a:rPr>
            </a:br>
            <a:r>
              <a:rPr lang="en-US" sz="2000" i="1">
                <a:solidFill>
                  <a:srgbClr val="FFFFFF"/>
                </a:solidFill>
              </a:rPr>
              <a:t>Ellen MacArthur Foundation</a:t>
            </a:r>
            <a:endParaRPr sz="2000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000" i="1">
                <a:solidFill>
                  <a:srgbClr val="FFFFFF"/>
                </a:solidFill>
              </a:rPr>
              <a:t>Van Sullivan, Executive Director, </a:t>
            </a:r>
            <a:br>
              <a:rPr lang="en-US" sz="2000" i="1">
                <a:solidFill>
                  <a:srgbClr val="FFFFFF"/>
                </a:solidFill>
              </a:rPr>
            </a:br>
            <a:r>
              <a:rPr lang="en-US" sz="2000" i="1">
                <a:solidFill>
                  <a:srgbClr val="FFFFFF"/>
                </a:solidFill>
              </a:rPr>
              <a:t>Stony Brook University</a:t>
            </a:r>
            <a:endParaRPr sz="2000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000" i="1">
                <a:solidFill>
                  <a:srgbClr val="FFFFFF"/>
                </a:solidFill>
              </a:rPr>
              <a:t>Johanna Anderson, Member Success Manager, </a:t>
            </a:r>
            <a:br>
              <a:rPr lang="en-US" sz="2000" i="1">
                <a:solidFill>
                  <a:srgbClr val="FFFFFF"/>
                </a:solidFill>
              </a:rPr>
            </a:br>
            <a:r>
              <a:rPr lang="en-US" sz="2000" i="1">
                <a:solidFill>
                  <a:srgbClr val="FFFFFF"/>
                </a:solidFill>
              </a:rPr>
              <a:t>Sustainable Purchasing Leadership Council</a:t>
            </a:r>
            <a:endParaRPr sz="2000" i="1">
              <a:solidFill>
                <a:srgbClr val="FFFFFF"/>
              </a:solidFill>
            </a:endParaRPr>
          </a:p>
        </p:txBody>
      </p:sp>
      <p:pic>
        <p:nvPicPr>
          <p:cNvPr id="259" name="Google Shape;25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275" y="1726875"/>
            <a:ext cx="656275" cy="65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5"/>
          <p:cNvPicPr preferRelativeResize="0"/>
          <p:nvPr/>
        </p:nvPicPr>
        <p:blipFill rotWithShape="1">
          <a:blip r:embed="rId5">
            <a:alphaModFix/>
          </a:blip>
          <a:srcRect l="36859" t="3457" r="34253" b="45615"/>
          <a:stretch/>
        </p:blipFill>
        <p:spPr>
          <a:xfrm>
            <a:off x="407275" y="2636614"/>
            <a:ext cx="656275" cy="694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5"/>
          <p:cNvPicPr preferRelativeResize="0"/>
          <p:nvPr/>
        </p:nvPicPr>
        <p:blipFill rotWithShape="1">
          <a:blip r:embed="rId6">
            <a:alphaModFix/>
          </a:blip>
          <a:srcRect l="45594" t="3131" r="21844" b="41839"/>
          <a:stretch/>
        </p:blipFill>
        <p:spPr>
          <a:xfrm>
            <a:off x="407275" y="3584663"/>
            <a:ext cx="656276" cy="665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7275" y="4503588"/>
            <a:ext cx="656275" cy="659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7275" y="5416802"/>
            <a:ext cx="656275" cy="65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6"/>
          <p:cNvSpPr txBox="1">
            <a:spLocks noGrp="1"/>
          </p:cNvSpPr>
          <p:nvPr>
            <p:ph type="title"/>
          </p:nvPr>
        </p:nvSpPr>
        <p:spPr>
          <a:xfrm>
            <a:off x="682625" y="552450"/>
            <a:ext cx="77757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4800" b="1">
                <a:solidFill>
                  <a:schemeClr val="dk1"/>
                </a:solidFill>
              </a:rPr>
              <a:t>Thank You!</a:t>
            </a:r>
            <a:endParaRPr sz="4800" b="1">
              <a:solidFill>
                <a:schemeClr val="dk1"/>
              </a:solidFill>
            </a:endParaRPr>
          </a:p>
        </p:txBody>
      </p:sp>
      <p:sp>
        <p:nvSpPr>
          <p:cNvPr id="269" name="Google Shape;269;p36"/>
          <p:cNvSpPr txBox="1">
            <a:spLocks noGrp="1"/>
          </p:cNvSpPr>
          <p:nvPr>
            <p:ph type="body" idx="1"/>
          </p:nvPr>
        </p:nvSpPr>
        <p:spPr>
          <a:xfrm>
            <a:off x="1292225" y="1600201"/>
            <a:ext cx="7775700" cy="44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37160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182880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Daita Serghi</a:t>
            </a:r>
            <a:endParaRPr sz="2400">
              <a:solidFill>
                <a:schemeClr val="dk1"/>
              </a:solidFill>
            </a:endParaRPr>
          </a:p>
          <a:p>
            <a:pPr marL="182880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Education Programs Manager</a:t>
            </a:r>
            <a:endParaRPr sz="2400">
              <a:solidFill>
                <a:schemeClr val="dk1"/>
              </a:solidFill>
            </a:endParaRPr>
          </a:p>
          <a:p>
            <a:pPr marL="182880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education@aashe.org</a:t>
            </a:r>
            <a:endParaRPr sz="2400">
              <a:solidFill>
                <a:schemeClr val="dk1"/>
              </a:solidFill>
            </a:endParaRPr>
          </a:p>
          <a:p>
            <a:pPr marL="182880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daita.serghi@aashe.org</a:t>
            </a:r>
            <a:endParaRPr sz="2400">
              <a:solidFill>
                <a:schemeClr val="dk1"/>
              </a:solidFill>
            </a:endParaRPr>
          </a:p>
          <a:p>
            <a:pPr marL="182880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100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270" name="Google Shape;270;p36"/>
          <p:cNvSpPr txBox="1">
            <a:spLocks noGrp="1"/>
          </p:cNvSpPr>
          <p:nvPr>
            <p:ph type="sldNum" idx="12"/>
          </p:nvPr>
        </p:nvSpPr>
        <p:spPr>
          <a:xfrm>
            <a:off x="682625" y="6551243"/>
            <a:ext cx="6489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000" b="0" i="1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36"/>
          <p:cNvPicPr preferRelativeResize="0"/>
          <p:nvPr/>
        </p:nvPicPr>
        <p:blipFill rotWithShape="1">
          <a:blip r:embed="rId4">
            <a:alphaModFix/>
          </a:blip>
          <a:srcRect l="50013" t="10981" r="10443" b="29625"/>
          <a:stretch/>
        </p:blipFill>
        <p:spPr>
          <a:xfrm>
            <a:off x="322250" y="2122075"/>
            <a:ext cx="2201400" cy="2201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>
            <a:spLocks noGrp="1"/>
          </p:cNvSpPr>
          <p:nvPr>
            <p:ph type="title"/>
          </p:nvPr>
        </p:nvSpPr>
        <p:spPr>
          <a:xfrm>
            <a:off x="682625" y="552450"/>
            <a:ext cx="7775575" cy="934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800" b="1">
                <a:solidFill>
                  <a:srgbClr val="425968"/>
                </a:solidFill>
              </a:rPr>
              <a:t>About AASHE</a:t>
            </a:r>
            <a:endParaRPr sz="4800" b="0" i="0" u="none" strike="noStrike" cap="none">
              <a:solidFill>
                <a:srgbClr val="42596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6"/>
          <p:cNvSpPr txBox="1">
            <a:spLocks noGrp="1"/>
          </p:cNvSpPr>
          <p:nvPr>
            <p:ph type="body" idx="1"/>
          </p:nvPr>
        </p:nvSpPr>
        <p:spPr>
          <a:xfrm>
            <a:off x="682625" y="1600201"/>
            <a:ext cx="7775576" cy="4483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81000" algn="l" rtl="0">
              <a:spcBef>
                <a:spcPts val="20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>
                <a:solidFill>
                  <a:schemeClr val="dk1"/>
                </a:solidFill>
              </a:rPr>
              <a:t>Mission: </a:t>
            </a:r>
            <a:r>
              <a:rPr lang="en-US" sz="2400">
                <a:solidFill>
                  <a:schemeClr val="dk1"/>
                </a:solidFill>
              </a:rPr>
              <a:t>To inspire and catalyze higher education to lead the global sustainability transformation</a:t>
            </a:r>
            <a:endParaRPr sz="2400">
              <a:solidFill>
                <a:schemeClr val="dk1"/>
              </a:solidFill>
            </a:endParaRPr>
          </a:p>
          <a:p>
            <a:pPr marL="457200" marR="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An international association of </a:t>
            </a:r>
            <a:r>
              <a:rPr lang="en-US" sz="2400" b="1">
                <a:solidFill>
                  <a:schemeClr val="dk1"/>
                </a:solidFill>
              </a:rPr>
              <a:t>colleges &amp; universities</a:t>
            </a:r>
            <a:r>
              <a:rPr lang="en-US" sz="2400">
                <a:solidFill>
                  <a:schemeClr val="dk1"/>
                </a:solidFill>
              </a:rPr>
              <a:t> working to create a sustainable future.  About 1000 members.  </a:t>
            </a:r>
            <a:endParaRPr sz="2400">
              <a:solidFill>
                <a:schemeClr val="dk1"/>
              </a:solidFill>
            </a:endParaRPr>
          </a:p>
          <a:p>
            <a:pPr marL="457200" marR="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Professional home for campus sustainability staff.</a:t>
            </a:r>
            <a:endParaRPr sz="2400">
              <a:solidFill>
                <a:schemeClr val="dk1"/>
              </a:solidFill>
            </a:endParaRPr>
          </a:p>
          <a:p>
            <a:pPr marL="914400" marR="0" lvl="1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-US" sz="2400">
                <a:solidFill>
                  <a:schemeClr val="dk1"/>
                </a:solidFill>
              </a:rPr>
              <a:t>But we offer resources for everyone in higher education: faculty, students, staff, administrators, and businesses and nonprofits that collaborate with campuses</a:t>
            </a:r>
            <a:endParaRPr sz="1600" b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6"/>
          <p:cNvSpPr txBox="1">
            <a:spLocks noGrp="1"/>
          </p:cNvSpPr>
          <p:nvPr>
            <p:ph type="sldNum" idx="12"/>
          </p:nvPr>
        </p:nvSpPr>
        <p:spPr>
          <a:xfrm>
            <a:off x="682625" y="6551243"/>
            <a:ext cx="648883" cy="21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000" b="0" i="1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>
            <a:spLocks noGrp="1"/>
          </p:cNvSpPr>
          <p:nvPr>
            <p:ph type="title"/>
          </p:nvPr>
        </p:nvSpPr>
        <p:spPr>
          <a:xfrm>
            <a:off x="682625" y="552450"/>
            <a:ext cx="77757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800" b="1">
                <a:solidFill>
                  <a:schemeClr val="dk1"/>
                </a:solidFill>
              </a:rPr>
              <a:t>AASHE Resources</a:t>
            </a:r>
            <a:endParaRPr sz="4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7"/>
          <p:cNvSpPr txBox="1">
            <a:spLocks noGrp="1"/>
          </p:cNvSpPr>
          <p:nvPr>
            <p:ph type="body" idx="1"/>
          </p:nvPr>
        </p:nvSpPr>
        <p:spPr>
          <a:xfrm>
            <a:off x="682625" y="1600201"/>
            <a:ext cx="7775700" cy="44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810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STARS (Sustainability Tracking, Assessment &amp; Rating System):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https://stars.aashe.org/</a:t>
            </a:r>
            <a:endParaRPr sz="2400">
              <a:solidFill>
                <a:schemeClr val="dk1"/>
              </a:solidFill>
            </a:endParaRPr>
          </a:p>
          <a:p>
            <a:pPr marL="457200" marR="0" lvl="0" indent="-3810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AASHE newsletters: </a:t>
            </a:r>
            <a:r>
              <a:rPr lang="en-US" sz="2400" u="sng">
                <a:solidFill>
                  <a:schemeClr val="hlink"/>
                </a:solidFill>
                <a:hlinkClick r:id="rId4"/>
              </a:rPr>
              <a:t>http://www.aashe.org/connect/</a:t>
            </a:r>
            <a:r>
              <a:rPr lang="en-US" sz="2400">
                <a:solidFill>
                  <a:schemeClr val="dk1"/>
                </a:solidFill>
              </a:rPr>
              <a:t> </a:t>
            </a:r>
            <a:endParaRPr sz="2400">
              <a:solidFill>
                <a:schemeClr val="dk1"/>
              </a:solidFill>
            </a:endParaRPr>
          </a:p>
          <a:p>
            <a:pPr marL="457200" marR="0" lvl="0" indent="-3810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Campus Sustainability Hub: </a:t>
            </a:r>
            <a:r>
              <a:rPr lang="en-US" sz="2400" u="sng">
                <a:solidFill>
                  <a:schemeClr val="hlink"/>
                </a:solidFill>
                <a:hlinkClick r:id="rId5"/>
              </a:rPr>
              <a:t>http://hub.aashe.org</a:t>
            </a:r>
            <a:r>
              <a:rPr lang="en-US" sz="2400">
                <a:solidFill>
                  <a:schemeClr val="dk1"/>
                </a:solidFill>
              </a:rPr>
              <a:t> </a:t>
            </a:r>
            <a:endParaRPr sz="2400">
              <a:solidFill>
                <a:schemeClr val="dk1"/>
              </a:solidFill>
            </a:endParaRPr>
          </a:p>
          <a:p>
            <a:pPr marL="457200" marR="0" lvl="0" indent="-3810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Professional Development opportunities: </a:t>
            </a:r>
            <a:r>
              <a:rPr lang="en-US" sz="2400" u="sng">
                <a:solidFill>
                  <a:schemeClr val="hlink"/>
                </a:solidFill>
                <a:hlinkClick r:id="rId6"/>
              </a:rPr>
              <a:t>http://www.aashe.org/events-education/</a:t>
            </a:r>
            <a:endParaRPr sz="2400">
              <a:solidFill>
                <a:schemeClr val="dk1"/>
              </a:solidFill>
            </a:endParaRPr>
          </a:p>
          <a:p>
            <a:pPr marL="457200" marR="0" lvl="0" indent="-381000" algn="l" rtl="0">
              <a:spcBef>
                <a:spcPts val="1400"/>
              </a:spcBef>
              <a:spcAft>
                <a:spcPts val="100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Virtual Conference: </a:t>
            </a:r>
            <a:r>
              <a:rPr lang="en-US" sz="2400" u="sng">
                <a:solidFill>
                  <a:schemeClr val="hlink"/>
                </a:solidFill>
                <a:hlinkClick r:id="rId7"/>
              </a:rPr>
              <a:t>http://www.aashe.org/conference</a:t>
            </a:r>
            <a:r>
              <a:rPr lang="en-US" sz="2400">
                <a:solidFill>
                  <a:schemeClr val="dk1"/>
                </a:solidFill>
              </a:rPr>
              <a:t> </a:t>
            </a:r>
            <a:br>
              <a:rPr lang="en-US" sz="2400">
                <a:solidFill>
                  <a:schemeClr val="dk1"/>
                </a:solidFill>
              </a:rPr>
            </a:br>
            <a:r>
              <a:rPr lang="en-US" sz="2400">
                <a:solidFill>
                  <a:schemeClr val="dk1"/>
                </a:solidFill>
              </a:rPr>
              <a:t>October 20-22, 2020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76" name="Google Shape;176;p27"/>
          <p:cNvSpPr txBox="1">
            <a:spLocks noGrp="1"/>
          </p:cNvSpPr>
          <p:nvPr>
            <p:ph type="sldNum" idx="12"/>
          </p:nvPr>
        </p:nvSpPr>
        <p:spPr>
          <a:xfrm>
            <a:off x="682625" y="6551243"/>
            <a:ext cx="6489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000" b="0" i="1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>
            <a:spLocks noGrp="1"/>
          </p:cNvSpPr>
          <p:nvPr>
            <p:ph type="title"/>
          </p:nvPr>
        </p:nvSpPr>
        <p:spPr>
          <a:xfrm>
            <a:off x="682625" y="552450"/>
            <a:ext cx="77757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800" b="1">
                <a:solidFill>
                  <a:schemeClr val="dk1"/>
                </a:solidFill>
              </a:rPr>
              <a:t>Housekeeping</a:t>
            </a:r>
            <a:endParaRPr sz="4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8"/>
          <p:cNvSpPr txBox="1">
            <a:spLocks noGrp="1"/>
          </p:cNvSpPr>
          <p:nvPr>
            <p:ph type="body" idx="1"/>
          </p:nvPr>
        </p:nvSpPr>
        <p:spPr>
          <a:xfrm>
            <a:off x="682625" y="1600201"/>
            <a:ext cx="7775700" cy="44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All attendees are in listen only mode</a:t>
            </a:r>
            <a:endParaRPr sz="240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Type your questions or comments into the GoToWebinar questions pane</a:t>
            </a:r>
            <a:endParaRPr sz="220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Please fill-out post-webinar survey</a:t>
            </a:r>
            <a:endParaRPr sz="240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1400"/>
              </a:spcBef>
              <a:spcAft>
                <a:spcPts val="1000"/>
              </a:spcAft>
              <a:buSzPts val="2400"/>
              <a:buChar char="●"/>
            </a:pPr>
            <a:r>
              <a:rPr lang="en-US" sz="2400" b="1">
                <a:solidFill>
                  <a:schemeClr val="dk1"/>
                </a:solidFill>
              </a:rPr>
              <a:t>The webinar slides &amp; recording will be available in the Campus Sustainability Hub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83" name="Google Shape;183;p28"/>
          <p:cNvSpPr txBox="1">
            <a:spLocks noGrp="1"/>
          </p:cNvSpPr>
          <p:nvPr>
            <p:ph type="sldNum" idx="12"/>
          </p:nvPr>
        </p:nvSpPr>
        <p:spPr>
          <a:xfrm>
            <a:off x="682625" y="6551243"/>
            <a:ext cx="6489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000" b="0" i="1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>
            <a:spLocks noGrp="1"/>
          </p:cNvSpPr>
          <p:nvPr>
            <p:ph type="title"/>
          </p:nvPr>
        </p:nvSpPr>
        <p:spPr>
          <a:xfrm>
            <a:off x="682625" y="552450"/>
            <a:ext cx="77757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800" b="1">
                <a:solidFill>
                  <a:schemeClr val="dk1"/>
                </a:solidFill>
              </a:rPr>
              <a:t>HEASC</a:t>
            </a:r>
            <a:endParaRPr sz="4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9"/>
          <p:cNvSpPr txBox="1">
            <a:spLocks noGrp="1"/>
          </p:cNvSpPr>
          <p:nvPr>
            <p:ph type="sldNum" idx="12"/>
          </p:nvPr>
        </p:nvSpPr>
        <p:spPr>
          <a:xfrm>
            <a:off x="682625" y="6551243"/>
            <a:ext cx="6489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000" b="0" i="1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4200" y="220875"/>
            <a:ext cx="4404783" cy="126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9"/>
          <p:cNvPicPr preferRelativeResize="0"/>
          <p:nvPr/>
        </p:nvPicPr>
        <p:blipFill rotWithShape="1">
          <a:blip r:embed="rId4">
            <a:alphaModFix/>
          </a:blip>
          <a:srcRect t="10900" b="13456"/>
          <a:stretch/>
        </p:blipFill>
        <p:spPr>
          <a:xfrm>
            <a:off x="3195150" y="2487863"/>
            <a:ext cx="17907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9"/>
          <p:cNvPicPr preferRelativeResize="0"/>
          <p:nvPr/>
        </p:nvPicPr>
        <p:blipFill rotWithShape="1">
          <a:blip r:embed="rId5">
            <a:alphaModFix/>
          </a:blip>
          <a:srcRect r="65277" b="33248"/>
          <a:stretch/>
        </p:blipFill>
        <p:spPr>
          <a:xfrm>
            <a:off x="600075" y="1920650"/>
            <a:ext cx="242887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9"/>
          <p:cNvPicPr preferRelativeResize="0"/>
          <p:nvPr/>
        </p:nvPicPr>
        <p:blipFill rotWithShape="1">
          <a:blip r:embed="rId6">
            <a:alphaModFix/>
          </a:blip>
          <a:srcRect t="24939" b="15554"/>
          <a:stretch/>
        </p:blipFill>
        <p:spPr>
          <a:xfrm>
            <a:off x="3656788" y="1796664"/>
            <a:ext cx="1876425" cy="628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9"/>
          <p:cNvPicPr preferRelativeResize="0"/>
          <p:nvPr/>
        </p:nvPicPr>
        <p:blipFill rotWithShape="1">
          <a:blip r:embed="rId7">
            <a:alphaModFix/>
          </a:blip>
          <a:srcRect l="21664" t="7997" r="23670" b="6002"/>
          <a:stretch/>
        </p:blipFill>
        <p:spPr>
          <a:xfrm>
            <a:off x="7086950" y="1636916"/>
            <a:ext cx="1182018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2625" y="2477800"/>
            <a:ext cx="1876425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40150" y="2261773"/>
            <a:ext cx="1480900" cy="1056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288350" y="3665900"/>
            <a:ext cx="906800" cy="9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522604" y="3665904"/>
            <a:ext cx="1480900" cy="734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15100" y="4828313"/>
            <a:ext cx="1343938" cy="952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29"/>
          <p:cNvCxnSpPr/>
          <p:nvPr/>
        </p:nvCxnSpPr>
        <p:spPr>
          <a:xfrm rot="10800000" flipH="1">
            <a:off x="122750" y="1488275"/>
            <a:ext cx="8944500" cy="3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1" name="Google Shape;201;p2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242226" y="4937449"/>
            <a:ext cx="1607798" cy="73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533212" y="5042725"/>
            <a:ext cx="3158740" cy="6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470563" y="3844350"/>
            <a:ext cx="1960496" cy="45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9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054100" y="3640697"/>
            <a:ext cx="906799" cy="93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>
            <a:spLocks noGrp="1"/>
          </p:cNvSpPr>
          <p:nvPr>
            <p:ph type="title"/>
          </p:nvPr>
        </p:nvSpPr>
        <p:spPr>
          <a:xfrm>
            <a:off x="455550" y="166075"/>
            <a:ext cx="77757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4800" b="1">
                <a:solidFill>
                  <a:schemeClr val="dk1"/>
                </a:solidFill>
              </a:rPr>
              <a:t>Today’s Presenters</a:t>
            </a:r>
            <a:endParaRPr sz="4800" b="1">
              <a:solidFill>
                <a:schemeClr val="dk1"/>
              </a:solidFill>
            </a:endParaRPr>
          </a:p>
        </p:txBody>
      </p:sp>
      <p:sp>
        <p:nvSpPr>
          <p:cNvPr id="210" name="Google Shape;210;p30"/>
          <p:cNvSpPr txBox="1">
            <a:spLocks noGrp="1"/>
          </p:cNvSpPr>
          <p:nvPr>
            <p:ph type="sldNum" idx="12"/>
          </p:nvPr>
        </p:nvSpPr>
        <p:spPr>
          <a:xfrm>
            <a:off x="682625" y="6551243"/>
            <a:ext cx="6489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000" b="0" i="1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0"/>
          <p:cNvSpPr txBox="1"/>
          <p:nvPr/>
        </p:nvSpPr>
        <p:spPr>
          <a:xfrm>
            <a:off x="1331525" y="1254850"/>
            <a:ext cx="7392600" cy="46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400" i="1">
                <a:solidFill>
                  <a:schemeClr val="dk1"/>
                </a:solidFill>
              </a:rPr>
              <a:t>Debra Rowe, Co-Founder, Higher Education Associations Sustainability Consortium (HEASC)</a:t>
            </a:r>
            <a:endParaRPr sz="24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4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400" i="1">
                <a:solidFill>
                  <a:schemeClr val="dk1"/>
                </a:solidFill>
              </a:rPr>
              <a:t>Reniera O’Donnell, Higher Education Lead, Ellen MacArthur Foundation</a:t>
            </a:r>
            <a:endParaRPr sz="24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4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400" i="1">
                <a:solidFill>
                  <a:schemeClr val="dk1"/>
                </a:solidFill>
              </a:rPr>
              <a:t>Ilma Stankeviciute, Learning Designer, Ellen MacArthur Foundation</a:t>
            </a:r>
            <a:endParaRPr sz="24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4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400" i="1">
                <a:solidFill>
                  <a:schemeClr val="dk1"/>
                </a:solidFill>
              </a:rPr>
              <a:t>Van Sullivan, Executive Director, Stony Brook University</a:t>
            </a:r>
            <a:endParaRPr sz="24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4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400" i="1">
                <a:solidFill>
                  <a:schemeClr val="dk1"/>
                </a:solidFill>
              </a:rPr>
              <a:t>Johanna Anderson, Member Success Manager, Sustainable Purchasing Leadership Council</a:t>
            </a:r>
            <a:endParaRPr sz="2400" i="1">
              <a:solidFill>
                <a:schemeClr val="dk1"/>
              </a:solidFill>
            </a:endParaRPr>
          </a:p>
        </p:txBody>
      </p:sp>
      <p:pic>
        <p:nvPicPr>
          <p:cNvPr id="212" name="Google Shape;21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550" y="1254850"/>
            <a:ext cx="836600" cy="8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0"/>
          <p:cNvPicPr preferRelativeResize="0"/>
          <p:nvPr/>
        </p:nvPicPr>
        <p:blipFill rotWithShape="1">
          <a:blip r:embed="rId4">
            <a:alphaModFix/>
          </a:blip>
          <a:srcRect l="36859" t="3457" r="34253" b="45615"/>
          <a:stretch/>
        </p:blipFill>
        <p:spPr>
          <a:xfrm>
            <a:off x="455550" y="2318175"/>
            <a:ext cx="836600" cy="885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0"/>
          <p:cNvPicPr preferRelativeResize="0"/>
          <p:nvPr/>
        </p:nvPicPr>
        <p:blipFill rotWithShape="1">
          <a:blip r:embed="rId5">
            <a:alphaModFix/>
          </a:blip>
          <a:srcRect l="45594" t="3131" r="21844" b="41839"/>
          <a:stretch/>
        </p:blipFill>
        <p:spPr>
          <a:xfrm>
            <a:off x="455550" y="3430350"/>
            <a:ext cx="836599" cy="848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5550" y="4505375"/>
            <a:ext cx="836600" cy="840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5550" y="5617562"/>
            <a:ext cx="836600" cy="83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 txBox="1">
            <a:spLocks noGrp="1"/>
          </p:cNvSpPr>
          <p:nvPr>
            <p:ph type="title"/>
          </p:nvPr>
        </p:nvSpPr>
        <p:spPr>
          <a:xfrm>
            <a:off x="682625" y="552450"/>
            <a:ext cx="77757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800" b="1">
                <a:solidFill>
                  <a:schemeClr val="dk1"/>
                </a:solidFill>
              </a:rPr>
              <a:t>HEASC</a:t>
            </a:r>
            <a:endParaRPr sz="4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1"/>
          <p:cNvSpPr txBox="1">
            <a:spLocks noGrp="1"/>
          </p:cNvSpPr>
          <p:nvPr>
            <p:ph type="body" idx="1"/>
          </p:nvPr>
        </p:nvSpPr>
        <p:spPr>
          <a:xfrm>
            <a:off x="475600" y="1266375"/>
            <a:ext cx="8490600" cy="52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dk1"/>
                </a:solidFill>
              </a:rPr>
              <a:t>A network of higher education associations with a commitment to advancing sustainability both within their constituencies and the system of higher education. </a:t>
            </a:r>
            <a:endParaRPr sz="17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7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dk1"/>
                </a:solidFill>
              </a:rPr>
              <a:t>Each member association has </a:t>
            </a:r>
            <a:r>
              <a:rPr lang="en-US" sz="1500" b="1" u="sng">
                <a:solidFill>
                  <a:schemeClr val="hlink"/>
                </a:solidFill>
                <a:hlinkClick r:id="rId3"/>
              </a:rPr>
              <a:t>sustainability resources</a:t>
            </a:r>
            <a:r>
              <a:rPr lang="en-US" sz="1500" b="1">
                <a:solidFill>
                  <a:schemeClr val="dk1"/>
                </a:solidFill>
              </a:rPr>
              <a:t>: </a:t>
            </a:r>
            <a:endParaRPr sz="1500" b="1">
              <a:solidFill>
                <a:schemeClr val="dk1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>
                <a:solidFill>
                  <a:schemeClr val="dk1"/>
                </a:solidFill>
              </a:rPr>
              <a:t>American Association of State Colleges &amp; Universities (AASCU) 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>
                <a:solidFill>
                  <a:schemeClr val="dk1"/>
                </a:solidFill>
              </a:rPr>
              <a:t>Association of Higher Education Facilities Officers (APPA) 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>
                <a:solidFill>
                  <a:schemeClr val="dk1"/>
                </a:solidFill>
              </a:rPr>
              <a:t>Association for the Advancement of Sustainability in Higher Education (AASHE) 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>
                <a:solidFill>
                  <a:schemeClr val="dk1"/>
                </a:solidFill>
              </a:rPr>
              <a:t>Association of College and University Housing Officers – International (ACUHO-I)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>
                <a:solidFill>
                  <a:schemeClr val="dk1"/>
                </a:solidFill>
              </a:rPr>
              <a:t>Campus Safety, Health, and Environmental Management Association (CSHEMA)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>
                <a:solidFill>
                  <a:schemeClr val="dk1"/>
                </a:solidFill>
              </a:rPr>
              <a:t>ACPA – College Student Educators International </a:t>
            </a:r>
            <a:endParaRPr sz="17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700">
                <a:solidFill>
                  <a:schemeClr val="dk1"/>
                </a:solidFill>
              </a:rPr>
              <a:t>International Institute for Sustainable Laboratories (I</a:t>
            </a:r>
            <a:r>
              <a:rPr lang="en-US" sz="1700" baseline="30000">
                <a:solidFill>
                  <a:schemeClr val="dk1"/>
                </a:solidFill>
              </a:rPr>
              <a:t>2</a:t>
            </a:r>
            <a:r>
              <a:rPr lang="en-US" sz="1700">
                <a:solidFill>
                  <a:schemeClr val="dk1"/>
                </a:solidFill>
              </a:rPr>
              <a:t>SL)</a:t>
            </a:r>
            <a:endParaRPr sz="1900">
              <a:solidFill>
                <a:schemeClr val="dk1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1700">
                <a:solidFill>
                  <a:schemeClr val="dk1"/>
                </a:solidFill>
              </a:rPr>
              <a:t>National Association of College Auxiliary Services (NACAS)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>
                <a:solidFill>
                  <a:schemeClr val="dk1"/>
                </a:solidFill>
              </a:rPr>
              <a:t>National Association of College &amp; University Business Officers (NACUBO) 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>
                <a:solidFill>
                  <a:schemeClr val="dk1"/>
                </a:solidFill>
              </a:rPr>
              <a:t>National Association of Educational Procurement (NAEP) 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1700">
                <a:solidFill>
                  <a:schemeClr val="dk1"/>
                </a:solidFill>
              </a:rPr>
              <a:t>National Council for Workforce Education (NCWE)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>
                <a:solidFill>
                  <a:schemeClr val="dk1"/>
                </a:solidFill>
              </a:rPr>
              <a:t>NIRSA: Leaders in Collegiate Recreation 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1700">
                <a:solidFill>
                  <a:schemeClr val="dk1"/>
                </a:solidFill>
              </a:rPr>
              <a:t>Society for College and University Planning (SCUP)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</p:txBody>
      </p:sp>
      <p:sp>
        <p:nvSpPr>
          <p:cNvPr id="223" name="Google Shape;223;p31"/>
          <p:cNvSpPr txBox="1">
            <a:spLocks noGrp="1"/>
          </p:cNvSpPr>
          <p:nvPr>
            <p:ph type="sldNum" idx="12"/>
          </p:nvPr>
        </p:nvSpPr>
        <p:spPr>
          <a:xfrm>
            <a:off x="682625" y="6551243"/>
            <a:ext cx="6489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000" b="0" i="1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8500" y="0"/>
            <a:ext cx="4404783" cy="126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2"/>
          <p:cNvSpPr txBox="1">
            <a:spLocks noGrp="1"/>
          </p:cNvSpPr>
          <p:nvPr>
            <p:ph type="title"/>
          </p:nvPr>
        </p:nvSpPr>
        <p:spPr>
          <a:xfrm>
            <a:off x="682625" y="552450"/>
            <a:ext cx="77757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800" b="1">
                <a:solidFill>
                  <a:schemeClr val="dk1"/>
                </a:solidFill>
              </a:rPr>
              <a:t>HEASC resources</a:t>
            </a:r>
            <a:endParaRPr sz="4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 u="sng">
                <a:solidFill>
                  <a:schemeClr val="hlink"/>
                </a:solidFill>
                <a:hlinkClick r:id="rId3"/>
              </a:rPr>
              <a:t>https://www.aashe.org/partners/heasc/</a:t>
            </a:r>
            <a:r>
              <a:rPr lang="en-US" sz="2400" b="1">
                <a:solidFill>
                  <a:schemeClr val="dk1"/>
                </a:solidFill>
              </a:rPr>
              <a:t> 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800" b="1">
              <a:solidFill>
                <a:schemeClr val="dk1"/>
              </a:solidFill>
            </a:endParaRPr>
          </a:p>
        </p:txBody>
      </p:sp>
      <p:sp>
        <p:nvSpPr>
          <p:cNvPr id="230" name="Google Shape;230;p32"/>
          <p:cNvSpPr txBox="1">
            <a:spLocks noGrp="1"/>
          </p:cNvSpPr>
          <p:nvPr>
            <p:ph type="body" idx="1"/>
          </p:nvPr>
        </p:nvSpPr>
        <p:spPr>
          <a:xfrm>
            <a:off x="682625" y="1600200"/>
            <a:ext cx="8119500" cy="49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Char char="●"/>
            </a:pPr>
            <a:r>
              <a:rPr lang="en-US" sz="2400" u="sng">
                <a:solidFill>
                  <a:schemeClr val="hlink"/>
                </a:solidFill>
                <a:hlinkClick r:id="rId4"/>
              </a:rPr>
              <a:t>Sustainability Primer for Presidents, Trustees, and Staff</a:t>
            </a:r>
            <a:endParaRPr sz="240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u="sng">
                <a:solidFill>
                  <a:schemeClr val="hlink"/>
                </a:solidFill>
                <a:hlinkClick r:id="rId5"/>
              </a:rPr>
              <a:t>Beyond Doom and Gloom: Climate Solutions’ Policy Partner Network</a:t>
            </a:r>
            <a:endParaRPr sz="240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u="sng">
                <a:solidFill>
                  <a:schemeClr val="hlink"/>
                </a:solidFill>
                <a:hlinkClick r:id="rId6"/>
              </a:rPr>
              <a:t>Sustainability in Job Descriptions and Performance Appraisals</a:t>
            </a:r>
            <a:endParaRPr sz="240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Setting the bar and providing </a:t>
            </a:r>
            <a:r>
              <a:rPr lang="en-US" sz="2400" u="sng">
                <a:solidFill>
                  <a:schemeClr val="hlink"/>
                </a:solidFill>
                <a:hlinkClick r:id="rId7"/>
              </a:rPr>
              <a:t>resources</a:t>
            </a:r>
            <a:r>
              <a:rPr lang="en-US" sz="2400">
                <a:solidFill>
                  <a:schemeClr val="dk1"/>
                </a:solidFill>
              </a:rPr>
              <a:t> for you and your presidents/provosts, facility directors, business officers, recreation, EH&amp;S, planners, housing, student life, procurement, workforce education</a:t>
            </a:r>
            <a:endParaRPr sz="240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1400"/>
              </a:spcBef>
              <a:spcAft>
                <a:spcPts val="1000"/>
              </a:spcAft>
              <a:buClr>
                <a:schemeClr val="dk1"/>
              </a:buClr>
              <a:buSzPts val="2400"/>
              <a:buChar char="●"/>
            </a:pPr>
            <a:r>
              <a:rPr lang="en-US" sz="2400" u="sng">
                <a:solidFill>
                  <a:schemeClr val="hlink"/>
                </a:solidFill>
                <a:hlinkClick r:id="rId8"/>
              </a:rPr>
              <a:t>Be a Fellow!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31" name="Google Shape;231;p32"/>
          <p:cNvSpPr txBox="1">
            <a:spLocks noGrp="1"/>
          </p:cNvSpPr>
          <p:nvPr>
            <p:ph type="sldNum" idx="12"/>
          </p:nvPr>
        </p:nvSpPr>
        <p:spPr>
          <a:xfrm>
            <a:off x="682625" y="6551243"/>
            <a:ext cx="6489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000" b="0" i="1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 txBox="1">
            <a:spLocks noGrp="1"/>
          </p:cNvSpPr>
          <p:nvPr>
            <p:ph type="title"/>
          </p:nvPr>
        </p:nvSpPr>
        <p:spPr>
          <a:xfrm>
            <a:off x="682625" y="552450"/>
            <a:ext cx="77757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3"/>
          <p:cNvSpPr txBox="1">
            <a:spLocks noGrp="1"/>
          </p:cNvSpPr>
          <p:nvPr>
            <p:ph type="body" idx="1"/>
          </p:nvPr>
        </p:nvSpPr>
        <p:spPr>
          <a:xfrm>
            <a:off x="682625" y="1600201"/>
            <a:ext cx="7775700" cy="4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3"/>
          <p:cNvSpPr txBox="1">
            <a:spLocks noGrp="1"/>
          </p:cNvSpPr>
          <p:nvPr>
            <p:ph type="sldNum" idx="12"/>
          </p:nvPr>
        </p:nvSpPr>
        <p:spPr>
          <a:xfrm>
            <a:off x="682625" y="6551243"/>
            <a:ext cx="648900" cy="21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240" name="Google Shape;24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76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uke_Farms_Green">
  <a:themeElements>
    <a:clrScheme name="AASHE2">
      <a:dk1>
        <a:srgbClr val="425968"/>
      </a:dk1>
      <a:lt1>
        <a:srgbClr val="FFFFFF"/>
      </a:lt1>
      <a:dk2>
        <a:srgbClr val="000000"/>
      </a:dk2>
      <a:lt2>
        <a:srgbClr val="919BA9"/>
      </a:lt2>
      <a:accent1>
        <a:srgbClr val="15397F"/>
      </a:accent1>
      <a:accent2>
        <a:srgbClr val="00B0FF"/>
      </a:accent2>
      <a:accent3>
        <a:srgbClr val="3D2986"/>
      </a:accent3>
      <a:accent4>
        <a:srgbClr val="A587BE"/>
      </a:accent4>
      <a:accent5>
        <a:srgbClr val="00A160"/>
      </a:accent5>
      <a:accent6>
        <a:srgbClr val="CFDD4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uke_Farms_Green">
  <a:themeElements>
    <a:clrScheme name="AASHE2">
      <a:dk1>
        <a:srgbClr val="425968"/>
      </a:dk1>
      <a:lt1>
        <a:srgbClr val="FFFFFF"/>
      </a:lt1>
      <a:dk2>
        <a:srgbClr val="000000"/>
      </a:dk2>
      <a:lt2>
        <a:srgbClr val="919BA9"/>
      </a:lt2>
      <a:accent1>
        <a:srgbClr val="15397F"/>
      </a:accent1>
      <a:accent2>
        <a:srgbClr val="00B0FF"/>
      </a:accent2>
      <a:accent3>
        <a:srgbClr val="3D2986"/>
      </a:accent3>
      <a:accent4>
        <a:srgbClr val="A587BE"/>
      </a:accent4>
      <a:accent5>
        <a:srgbClr val="00A160"/>
      </a:accent5>
      <a:accent6>
        <a:srgbClr val="CFDD4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593</Words>
  <Application>Microsoft Macintosh PowerPoint</Application>
  <PresentationFormat>On-screen Show (4:3)</PresentationFormat>
  <Paragraphs>131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Duke_Farms_Green</vt:lpstr>
      <vt:lpstr>Duke_Farms_Green</vt:lpstr>
      <vt:lpstr>Welcome to AASHE webinar:  Doing Good While Doing Your Job – Moving Toward a Circular Economy (during this time of Coronavirus)                                     </vt:lpstr>
      <vt:lpstr>About AASHE</vt:lpstr>
      <vt:lpstr>AASHE Resources</vt:lpstr>
      <vt:lpstr>Housekeeping</vt:lpstr>
      <vt:lpstr>HEASC</vt:lpstr>
      <vt:lpstr>Today’s Presenters</vt:lpstr>
      <vt:lpstr>HEASC</vt:lpstr>
      <vt:lpstr>HEASC resources https://www.aashe.org/partners/heasc/  </vt:lpstr>
      <vt:lpstr>PowerPoint Presentation</vt:lpstr>
      <vt:lpstr>PowerPoint Presentation</vt:lpstr>
      <vt:lpstr>Questions?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AASHE webinar:  Doing Good While Doing Your Job – Moving Toward a Circular Economy (during this time of Coronavirus)                                     </dc:title>
  <cp:lastModifiedBy>Theresa Devlin</cp:lastModifiedBy>
  <cp:revision>1</cp:revision>
  <dcterms:modified xsi:type="dcterms:W3CDTF">2020-05-28T13:04:17Z</dcterms:modified>
</cp:coreProperties>
</file>