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340" r:id="rId2"/>
    <p:sldId id="375" r:id="rId3"/>
    <p:sldId id="373" r:id="rId4"/>
    <p:sldId id="374" r:id="rId5"/>
    <p:sldId id="377" r:id="rId6"/>
    <p:sldId id="386" r:id="rId7"/>
    <p:sldId id="383" r:id="rId8"/>
    <p:sldId id="385" r:id="rId9"/>
    <p:sldId id="388" r:id="rId10"/>
    <p:sldId id="387" r:id="rId11"/>
    <p:sldId id="325"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62" autoAdjust="0"/>
    <p:restoredTop sz="75579" autoAdjust="0"/>
  </p:normalViewPr>
  <p:slideViewPr>
    <p:cSldViewPr snapToGrid="0" snapToObjects="1">
      <p:cViewPr varScale="1">
        <p:scale>
          <a:sx n="28" d="100"/>
          <a:sy n="28" d="100"/>
        </p:scale>
        <p:origin x="208"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607725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121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Want to tell you about Drawdown – based on the concept of Drawdown, which is the point in time in which we actually start to remove CO2 from the atmosphere - </a:t>
            </a:r>
          </a:p>
          <a:p>
            <a:r>
              <a:rPr lang="en-US" dirty="0"/>
              <a:t>The major problem we’re facing is that GHG concentrations are growing exponentially due to anthropogenic activities, so what we try to do is identify solutions that can contribute to not only preventing further growth, but also actually drawing down carbon, ultimately tied to "de-carbonization" </a:t>
            </a:r>
          </a:p>
        </p:txBody>
      </p:sp>
    </p:spTree>
    <p:extLst>
      <p:ext uri="{BB962C8B-B14F-4D97-AF65-F5344CB8AC3E}">
        <p14:creationId xmlns:p14="http://schemas.microsoft.com/office/powerpoint/2010/main" val="352941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think about three aspects of GHGs- sources, sinks, and society, and their impact on global warming. </a:t>
            </a:r>
          </a:p>
          <a:p>
            <a:r>
              <a:rPr lang="en-US" dirty="0"/>
              <a:t>Most industrial activities fall into ”sources”: buildings, industry, impacts reaching to transport and even FALU due to the “address waste” goals. </a:t>
            </a:r>
          </a:p>
          <a:p>
            <a:endParaRPr lang="en-US" dirty="0"/>
          </a:p>
          <a:p>
            <a:r>
              <a:rPr lang="en-US" dirty="0"/>
              <a:t>What you’ll see throughout this presentation are the potential impacts of global adoption at 2 levels of aggression of solutions that Trane is already starting to adopt – imagine the potential given the path that is being paved </a:t>
            </a:r>
          </a:p>
        </p:txBody>
      </p:sp>
    </p:spTree>
    <p:extLst>
      <p:ext uri="{BB962C8B-B14F-4D97-AF65-F5344CB8AC3E}">
        <p14:creationId xmlns:p14="http://schemas.microsoft.com/office/powerpoint/2010/main" val="7467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think about systems broadly – this is an overview of how all the identified sources and sinks interact with our atmosphere globally </a:t>
            </a:r>
          </a:p>
          <a:p>
            <a:endParaRPr lang="en-US" dirty="0"/>
          </a:p>
          <a:p>
            <a:r>
              <a:rPr lang="en-US" dirty="0"/>
              <a:t>We try not to demonize carbon, but identify solutions that contribute to the reduction of atmospheric GHGs by reducing sources and supporting sinks .</a:t>
            </a:r>
          </a:p>
        </p:txBody>
      </p:sp>
    </p:spTree>
    <p:extLst>
      <p:ext uri="{BB962C8B-B14F-4D97-AF65-F5344CB8AC3E}">
        <p14:creationId xmlns:p14="http://schemas.microsoft.com/office/powerpoint/2010/main" val="23903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building sector, we’ve identified 10 solutions that fall into to broader categories – enhancing efficiency and shifting energy sources </a:t>
            </a:r>
          </a:p>
          <a:p>
            <a:r>
              <a:rPr lang="en-US" dirty="0"/>
              <a:t>Where enhancing efficiency directly contributes to reducing climate change solutions, the shift in energy sources integrate with our electricity production solutions – </a:t>
            </a:r>
          </a:p>
          <a:p>
            <a:r>
              <a:rPr lang="en-US" dirty="0"/>
              <a:t>	these are solutions in which we can see higher electrification or a transition to greener fuels </a:t>
            </a:r>
          </a:p>
          <a:p>
            <a:r>
              <a:rPr lang="en-US" dirty="0"/>
              <a:t>What </a:t>
            </a:r>
            <a:r>
              <a:rPr lang="en-US" dirty="0" err="1"/>
              <a:t>youre</a:t>
            </a:r>
            <a:r>
              <a:rPr lang="en-US" dirty="0"/>
              <a:t> seeing here are scaled representations of potential GHG emission reduction potential of various solutions a “plausible” solution and a “drawdown” solutions – we identify varying levels of adoption of these solutions from current year to base year to develop ranges. </a:t>
            </a:r>
          </a:p>
          <a:p>
            <a:r>
              <a:rPr lang="en-US" dirty="0"/>
              <a:t>We can take a closer look at the way to shift energy sources </a:t>
            </a:r>
          </a:p>
        </p:txBody>
      </p:sp>
    </p:spTree>
    <p:extLst>
      <p:ext uri="{BB962C8B-B14F-4D97-AF65-F5344CB8AC3E}">
        <p14:creationId xmlns:p14="http://schemas.microsoft.com/office/powerpoint/2010/main" val="181515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Talk about industry – three major activities, lets focus on refrigerants </a:t>
            </a:r>
          </a:p>
        </p:txBody>
      </p:sp>
    </p:spTree>
    <p:extLst>
      <p:ext uri="{BB962C8B-B14F-4D97-AF65-F5344CB8AC3E}">
        <p14:creationId xmlns:p14="http://schemas.microsoft.com/office/powerpoint/2010/main" val="59181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2 refrigerant solutions (used to just be 1) which includes switching to lower GWP refrigerants as well as responsible management of refrigerants </a:t>
            </a:r>
          </a:p>
          <a:p>
            <a:r>
              <a:rPr lang="en-US" dirty="0"/>
              <a:t>These combined are our largest solution, but even individually, Ref. </a:t>
            </a:r>
            <a:r>
              <a:rPr lang="en-US" dirty="0" err="1"/>
              <a:t>Managmenet</a:t>
            </a:r>
            <a:r>
              <a:rPr lang="en-US" dirty="0"/>
              <a:t> is a major player ~58 Gt, because of the huge GWP of refrigerants. </a:t>
            </a:r>
          </a:p>
          <a:p>
            <a:r>
              <a:rPr lang="en-US" dirty="0"/>
              <a:t>Refrigerants are a major player, also, in the supply chain for food and agriculture, so again, there’s an integration with another sector. – Food and Land use </a:t>
            </a:r>
          </a:p>
          <a:p>
            <a:endParaRPr lang="en-US" dirty="0"/>
          </a:p>
        </p:txBody>
      </p:sp>
    </p:spTree>
    <p:extLst>
      <p:ext uri="{BB962C8B-B14F-4D97-AF65-F5344CB8AC3E}">
        <p14:creationId xmlns:p14="http://schemas.microsoft.com/office/powerpoint/2010/main" val="5051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25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Jon foley available on the website </a:t>
            </a:r>
          </a:p>
        </p:txBody>
      </p:sp>
    </p:spTree>
    <p:extLst>
      <p:ext uri="{BB962C8B-B14F-4D97-AF65-F5344CB8AC3E}">
        <p14:creationId xmlns:p14="http://schemas.microsoft.com/office/powerpoint/2010/main" val="87353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Shape 29"/>
          <p:cNvSpPr>
            <a:spLocks noGrp="1"/>
          </p:cNvSpPr>
          <p:nvPr>
            <p:ph type="title"/>
          </p:nvPr>
        </p:nvSpPr>
        <p:spPr>
          <a:xfrm>
            <a:off x="1778000" y="4533900"/>
            <a:ext cx="20828000" cy="4648200"/>
          </a:xfrm>
          <a:prstGeom prst="rect">
            <a:avLst/>
          </a:prstGeom>
        </p:spPr>
        <p:txBody>
          <a:bodyPr/>
          <a:lstStyle/>
          <a:p>
            <a:r>
              <a:t>Title Text</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Shape 3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8" name="Shape 3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39" name="Shape 3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Shape 6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Shape 7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Shape 8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3" name="Shape 8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Shape 9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3" name="Shape 9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676401" y="730250"/>
            <a:ext cx="21031198" cy="265112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8800" b="0" i="0" u="none" strike="noStrike" cap="none">
                <a:solidFill>
                  <a:schemeClr val="dk1"/>
                </a:solidFill>
                <a:latin typeface="Calibri"/>
                <a:ea typeface="Calibri"/>
                <a:cs typeface="Calibri"/>
                <a:sym typeface="Calibri"/>
              </a:defRPr>
            </a:lvl1pPr>
            <a:lvl2pPr lvl="1" indent="0">
              <a:spcBef>
                <a:spcPts val="0"/>
              </a:spcBef>
              <a:buNone/>
              <a:defRPr sz="3600"/>
            </a:lvl2pPr>
            <a:lvl3pPr lvl="2" indent="0">
              <a:spcBef>
                <a:spcPts val="0"/>
              </a:spcBef>
              <a:buNone/>
              <a:defRPr sz="3600"/>
            </a:lvl3pPr>
            <a:lvl4pPr lvl="3" indent="0">
              <a:spcBef>
                <a:spcPts val="0"/>
              </a:spcBef>
              <a:buNone/>
              <a:defRPr sz="3600"/>
            </a:lvl4pPr>
            <a:lvl5pPr lvl="4" indent="0">
              <a:spcBef>
                <a:spcPts val="0"/>
              </a:spcBef>
              <a:buNone/>
              <a:defRPr sz="3600"/>
            </a:lvl5pPr>
            <a:lvl6pPr lvl="5" indent="0">
              <a:spcBef>
                <a:spcPts val="0"/>
              </a:spcBef>
              <a:buNone/>
              <a:defRPr sz="3600"/>
            </a:lvl6pPr>
            <a:lvl7pPr lvl="6" indent="0">
              <a:spcBef>
                <a:spcPts val="0"/>
              </a:spcBef>
              <a:buNone/>
              <a:defRPr sz="3600"/>
            </a:lvl7pPr>
            <a:lvl8pPr lvl="7" indent="0">
              <a:spcBef>
                <a:spcPts val="0"/>
              </a:spcBef>
              <a:buNone/>
              <a:defRPr sz="3600"/>
            </a:lvl8pPr>
            <a:lvl9pPr lvl="8" indent="0">
              <a:spcBef>
                <a:spcPts val="0"/>
              </a:spcBef>
              <a:buNone/>
              <a:defRPr sz="3600"/>
            </a:lvl9pPr>
          </a:lstStyle>
          <a:p>
            <a:endParaRPr/>
          </a:p>
        </p:txBody>
      </p:sp>
      <p:sp>
        <p:nvSpPr>
          <p:cNvPr id="17" name="Shape 17"/>
          <p:cNvSpPr txBox="1">
            <a:spLocks noGrp="1"/>
          </p:cNvSpPr>
          <p:nvPr>
            <p:ph type="body" idx="1"/>
          </p:nvPr>
        </p:nvSpPr>
        <p:spPr>
          <a:xfrm>
            <a:off x="1676401" y="3651250"/>
            <a:ext cx="21031198" cy="8702676"/>
          </a:xfrm>
          <a:prstGeom prst="rect">
            <a:avLst/>
          </a:prstGeom>
          <a:noFill/>
          <a:ln>
            <a:noFill/>
          </a:ln>
        </p:spPr>
        <p:txBody>
          <a:bodyPr lIns="91425" tIns="91425" rIns="91425" bIns="91425" anchor="t" anchorCtr="0"/>
          <a:lstStyle>
            <a:lvl1pPr marL="457200" marR="0" lvl="0" indent="-101600" algn="l" rtl="0">
              <a:lnSpc>
                <a:spcPct val="90000"/>
              </a:lnSpc>
              <a:spcBef>
                <a:spcPts val="2000"/>
              </a:spcBef>
              <a:buClr>
                <a:schemeClr val="dk1"/>
              </a:buClr>
              <a:buSzPct val="100000"/>
              <a:buFont typeface="Arial"/>
              <a:buChar char="•"/>
              <a:defRPr sz="5600" b="0" i="0" u="none" strike="noStrike" cap="none">
                <a:solidFill>
                  <a:schemeClr val="dk1"/>
                </a:solidFill>
                <a:latin typeface="Calibri"/>
                <a:ea typeface="Calibri"/>
                <a:cs typeface="Calibri"/>
                <a:sym typeface="Calibri"/>
              </a:defRPr>
            </a:lvl1pPr>
            <a:lvl2pPr marL="1371600" marR="0" lvl="1" indent="-152400" algn="l" rtl="0">
              <a:lnSpc>
                <a:spcPct val="90000"/>
              </a:lnSpc>
              <a:spcBef>
                <a:spcPts val="1000"/>
              </a:spcBef>
              <a:buClr>
                <a:schemeClr val="dk1"/>
              </a:buClr>
              <a:buSzPct val="100000"/>
              <a:buFont typeface="Arial"/>
              <a:buChar char="•"/>
              <a:defRPr sz="4800" b="0" i="0" u="none" strike="noStrike" cap="none">
                <a:solidFill>
                  <a:schemeClr val="dk1"/>
                </a:solidFill>
                <a:latin typeface="Calibri"/>
                <a:ea typeface="Calibri"/>
                <a:cs typeface="Calibri"/>
                <a:sym typeface="Calibri"/>
              </a:defRPr>
            </a:lvl2pPr>
            <a:lvl3pPr marL="2286000" marR="0" lvl="2" indent="-203200" algn="l" rtl="0">
              <a:lnSpc>
                <a:spcPct val="90000"/>
              </a:lnSpc>
              <a:spcBef>
                <a:spcPts val="1000"/>
              </a:spcBef>
              <a:buClr>
                <a:schemeClr val="dk1"/>
              </a:buClr>
              <a:buSzPct val="100000"/>
              <a:buFont typeface="Arial"/>
              <a:buChar char="•"/>
              <a:defRPr sz="4000" b="0" i="0" u="none" strike="noStrike" cap="none">
                <a:solidFill>
                  <a:schemeClr val="dk1"/>
                </a:solidFill>
                <a:latin typeface="Calibri"/>
                <a:ea typeface="Calibri"/>
                <a:cs typeface="Calibri"/>
                <a:sym typeface="Calibri"/>
              </a:defRPr>
            </a:lvl3pPr>
            <a:lvl4pPr marL="3200400" marR="0" lvl="3"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4pPr>
            <a:lvl5pPr marL="4114800" marR="0" lvl="4"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5pPr>
            <a:lvl6pPr marL="5029200" marR="0" lvl="5"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6pPr>
            <a:lvl7pPr marL="5943600" marR="0" lvl="6"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7pPr>
            <a:lvl8pPr marL="6858000" marR="0" lvl="7"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8pPr>
            <a:lvl9pPr marL="7772400" marR="0" lvl="8" indent="-228600" algn="l" rtl="0">
              <a:lnSpc>
                <a:spcPct val="90000"/>
              </a:lnSpc>
              <a:spcBef>
                <a:spcPts val="1000"/>
              </a:spcBef>
              <a:buClr>
                <a:schemeClr val="dk1"/>
              </a:buClr>
              <a:buSzPct val="1000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1676401" y="12712701"/>
            <a:ext cx="5486398" cy="730250"/>
          </a:xfrm>
          <a:prstGeom prst="rect">
            <a:avLst/>
          </a:prstGeom>
          <a:noFill/>
          <a:ln>
            <a:noFill/>
          </a:ln>
        </p:spPr>
        <p:txBody>
          <a:bodyPr lIns="91425" tIns="91425" rIns="91425" bIns="91425" anchor="ctr" anchorCtr="0"/>
          <a:lstStyle>
            <a:lvl1pPr marL="0" marR="0" lvl="0" indent="0" algn="l"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8077200" y="12712701"/>
            <a:ext cx="8229600" cy="730250"/>
          </a:xfrm>
          <a:prstGeom prst="rect">
            <a:avLst/>
          </a:prstGeom>
          <a:noFill/>
          <a:ln>
            <a:noFill/>
          </a:ln>
        </p:spPr>
        <p:txBody>
          <a:bodyPr lIns="91425" tIns="91425" rIns="91425" bIns="91425" anchor="ctr" anchorCtr="0"/>
          <a:lstStyle>
            <a:lvl1pPr marL="0" marR="0" lvl="0" indent="0" algn="ctr" rtl="0">
              <a:spcBef>
                <a:spcPts val="0"/>
              </a:spcBef>
              <a:buNone/>
              <a:defRPr sz="2400" b="0" i="0" u="none" strike="noStrike" cap="none">
                <a:solidFill>
                  <a:srgbClr val="888888"/>
                </a:solidFill>
                <a:latin typeface="Calibri"/>
                <a:ea typeface="Calibri"/>
                <a:cs typeface="Calibri"/>
                <a:sym typeface="Calibri"/>
              </a:defRPr>
            </a:lvl1pPr>
            <a:lvl2pPr marL="914400" marR="0" lvl="1" indent="0" algn="l" rtl="0">
              <a:spcBef>
                <a:spcPts val="0"/>
              </a:spcBef>
              <a:buNone/>
              <a:defRPr sz="3600" b="0" i="0" u="none" strike="noStrike" cap="none">
                <a:solidFill>
                  <a:schemeClr val="dk1"/>
                </a:solidFill>
                <a:latin typeface="Calibri"/>
                <a:ea typeface="Calibri"/>
                <a:cs typeface="Calibri"/>
                <a:sym typeface="Calibri"/>
              </a:defRPr>
            </a:lvl2pPr>
            <a:lvl3pPr marL="1828800" marR="0" lvl="2" indent="0" algn="l" rtl="0">
              <a:spcBef>
                <a:spcPts val="0"/>
              </a:spcBef>
              <a:buNone/>
              <a:defRPr sz="3600" b="0" i="0" u="none" strike="noStrike" cap="none">
                <a:solidFill>
                  <a:schemeClr val="dk1"/>
                </a:solidFill>
                <a:latin typeface="Calibri"/>
                <a:ea typeface="Calibri"/>
                <a:cs typeface="Calibri"/>
                <a:sym typeface="Calibri"/>
              </a:defRPr>
            </a:lvl3pPr>
            <a:lvl4pPr marL="2743200" marR="0" lvl="3" indent="0" algn="l" rtl="0">
              <a:spcBef>
                <a:spcPts val="0"/>
              </a:spcBef>
              <a:buNone/>
              <a:defRPr sz="3600" b="0" i="0" u="none" strike="noStrike" cap="none">
                <a:solidFill>
                  <a:schemeClr val="dk1"/>
                </a:solidFill>
                <a:latin typeface="Calibri"/>
                <a:ea typeface="Calibri"/>
                <a:cs typeface="Calibri"/>
                <a:sym typeface="Calibri"/>
              </a:defRPr>
            </a:lvl4pPr>
            <a:lvl5pPr marL="3657600" marR="0" lvl="4" indent="0" algn="l" rtl="0">
              <a:spcBef>
                <a:spcPts val="0"/>
              </a:spcBef>
              <a:buNone/>
              <a:defRPr sz="3600" b="0" i="0" u="none" strike="noStrike" cap="none">
                <a:solidFill>
                  <a:schemeClr val="dk1"/>
                </a:solidFill>
                <a:latin typeface="Calibri"/>
                <a:ea typeface="Calibri"/>
                <a:cs typeface="Calibri"/>
                <a:sym typeface="Calibri"/>
              </a:defRPr>
            </a:lvl5pPr>
            <a:lvl6pPr marL="4572000" marR="0" lvl="5" indent="0" algn="l" rtl="0">
              <a:spcBef>
                <a:spcPts val="0"/>
              </a:spcBef>
              <a:buNone/>
              <a:defRPr sz="3600" b="0" i="0" u="none" strike="noStrike" cap="none">
                <a:solidFill>
                  <a:schemeClr val="dk1"/>
                </a:solidFill>
                <a:latin typeface="Calibri"/>
                <a:ea typeface="Calibri"/>
                <a:cs typeface="Calibri"/>
                <a:sym typeface="Calibri"/>
              </a:defRPr>
            </a:lvl6pPr>
            <a:lvl7pPr marL="5486400" marR="0" lvl="6" indent="0" algn="l" rtl="0">
              <a:spcBef>
                <a:spcPts val="0"/>
              </a:spcBef>
              <a:buNone/>
              <a:defRPr sz="3600" b="0" i="0" u="none" strike="noStrike" cap="none">
                <a:solidFill>
                  <a:schemeClr val="dk1"/>
                </a:solidFill>
                <a:latin typeface="Calibri"/>
                <a:ea typeface="Calibri"/>
                <a:cs typeface="Calibri"/>
                <a:sym typeface="Calibri"/>
              </a:defRPr>
            </a:lvl7pPr>
            <a:lvl8pPr marL="6400800" marR="0" lvl="7" indent="0" algn="l" rtl="0">
              <a:spcBef>
                <a:spcPts val="0"/>
              </a:spcBef>
              <a:buNone/>
              <a:defRPr sz="3600" b="0" i="0" u="none" strike="noStrike" cap="none">
                <a:solidFill>
                  <a:schemeClr val="dk1"/>
                </a:solidFill>
                <a:latin typeface="Calibri"/>
                <a:ea typeface="Calibri"/>
                <a:cs typeface="Calibri"/>
                <a:sym typeface="Calibri"/>
              </a:defRPr>
            </a:lvl8pPr>
            <a:lvl9pPr marL="7315200" marR="0" lvl="8" indent="0"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17221201" y="12712701"/>
            <a:ext cx="5486398" cy="730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mtClean="0">
                <a:solidFill>
                  <a:srgbClr val="888888"/>
                </a:solidFill>
                <a:latin typeface="Calibri"/>
                <a:ea typeface="Calibri"/>
                <a:cs typeface="Calibri"/>
                <a:sym typeface="Calibri"/>
              </a:rPr>
              <a:pPr algn="r">
                <a:buSzPct val="25000"/>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042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6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clouds.mp4"/>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24384000" cy="13716000"/>
          </a:xfrm>
          <a:prstGeom prst="rect">
            <a:avLst/>
          </a:prstGeom>
          <a:ln w="12700">
            <a:miter lim="400000"/>
          </a:ln>
        </p:spPr>
      </p:pic>
      <p:pic>
        <p:nvPicPr>
          <p:cNvPr id="687" name="DrawdownLogoMaskWhite01.png"/>
          <p:cNvPicPr>
            <a:picLocks noChangeAspect="1"/>
          </p:cNvPicPr>
          <p:nvPr/>
        </p:nvPicPr>
        <p:blipFill>
          <a:blip r:embed="rId6"/>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4EF2236D-8991-2047-ABED-93ECCF06DC7B}"/>
              </a:ext>
            </a:extLst>
          </p:cNvPr>
          <p:cNvSpPr txBox="1"/>
          <p:nvPr/>
        </p:nvSpPr>
        <p:spPr>
          <a:xfrm flipH="1">
            <a:off x="1508760" y="9952269"/>
            <a:ext cx="19946112"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4000" i="0" u="none" strike="noStrike" cap="none" spc="0" normalizeH="0" baseline="0" dirty="0">
                <a:ln>
                  <a:noFill/>
                </a:ln>
                <a:solidFill>
                  <a:srgbClr val="000000"/>
                </a:solidFill>
                <a:effectLst/>
                <a:uFillTx/>
                <a:ea typeface="+mn-ea"/>
                <a:cs typeface="+mn-cs"/>
                <a:sym typeface="Helvetica Light"/>
              </a:rPr>
              <a:t>Miranda Gorman</a:t>
            </a:r>
            <a:r>
              <a:rPr lang="en-US" sz="4000" dirty="0"/>
              <a:t>, PhD </a:t>
            </a:r>
          </a:p>
          <a:p>
            <a:pPr marL="0" marR="0" indent="0" algn="r" defTabSz="825500" rtl="0" fontAlgn="auto" latinLnBrk="0" hangingPunct="0">
              <a:lnSpc>
                <a:spcPct val="100000"/>
              </a:lnSpc>
              <a:spcBef>
                <a:spcPts val="0"/>
              </a:spcBef>
              <a:spcAft>
                <a:spcPts val="0"/>
              </a:spcAft>
              <a:buClrTx/>
              <a:buSzTx/>
              <a:buFontTx/>
              <a:buNone/>
              <a:tabLst/>
            </a:pPr>
            <a:r>
              <a:rPr kumimoji="0" lang="en-US" sz="4000" i="0" u="none" strike="noStrike" cap="none" spc="0" normalizeH="0" baseline="0" dirty="0">
                <a:ln>
                  <a:noFill/>
                </a:ln>
                <a:solidFill>
                  <a:srgbClr val="000000"/>
                </a:solidFill>
                <a:effectLst/>
                <a:uFillTx/>
                <a:ea typeface="+mn-ea"/>
                <a:cs typeface="+mn-cs"/>
                <a:sym typeface="Helvetica Light"/>
              </a:rPr>
              <a:t>Senior Fellow, Industry</a:t>
            </a:r>
          </a:p>
          <a:p>
            <a:pPr marL="0" marR="0" indent="0" algn="r" defTabSz="825500" rtl="0" fontAlgn="auto" latinLnBrk="0" hangingPunct="0">
              <a:lnSpc>
                <a:spcPct val="100000"/>
              </a:lnSpc>
              <a:spcBef>
                <a:spcPts val="0"/>
              </a:spcBef>
              <a:spcAft>
                <a:spcPts val="0"/>
              </a:spcAft>
              <a:buClrTx/>
              <a:buSzTx/>
              <a:buFontTx/>
              <a:buNone/>
              <a:tabLst/>
            </a:pPr>
            <a:endParaRPr kumimoji="0" lang="en-US" sz="4000" i="0" u="none" strike="noStrike" cap="none" spc="0" normalizeH="0" baseline="0" dirty="0">
              <a:ln>
                <a:noFill/>
              </a:ln>
              <a:solidFill>
                <a:srgbClr val="000000"/>
              </a:solidFill>
              <a:effectLst/>
              <a:uFillTx/>
              <a:ea typeface="+mn-ea"/>
              <a:cs typeface="+mn-cs"/>
              <a:sym typeface="Helvetica Light"/>
            </a:endParaRPr>
          </a:p>
          <a:p>
            <a:pPr algn="r"/>
            <a:r>
              <a:rPr lang="en-US" sz="4000" dirty="0"/>
              <a:t>Climate Friendly Cooling Pledge and New Regulations Affecting Universities: Opportunities and Implications</a:t>
            </a:r>
          </a:p>
          <a:p>
            <a:br>
              <a:rPr lang="en-US" sz="4000" dirty="0"/>
            </a:br>
            <a:endParaRPr kumimoji="0" lang="en-US" sz="4000" i="0" u="none" strike="noStrike" cap="none" spc="0" normalizeH="0" baseline="0" dirty="0">
              <a:ln>
                <a:noFill/>
              </a:ln>
              <a:solidFill>
                <a:srgbClr val="000000"/>
              </a:solidFill>
              <a:effectLst/>
              <a:uFillTx/>
              <a:ea typeface="+mn-ea"/>
              <a:cs typeface="+mn-cs"/>
              <a:sym typeface="Helvetica Light"/>
            </a:endParaRPr>
          </a:p>
        </p:txBody>
      </p:sp>
    </p:spTree>
    <p:extLst>
      <p:ext uri="{BB962C8B-B14F-4D97-AF65-F5344CB8AC3E}">
        <p14:creationId xmlns:p14="http://schemas.microsoft.com/office/powerpoint/2010/main" val="162597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20000" fill="hold"/>
                                        <p:tgtEl>
                                          <p:spTgt spid="68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8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40462-74AF-E343-B91D-70891B7DDCCC}"/>
              </a:ext>
            </a:extLst>
          </p:cNvPr>
          <p:cNvSpPr>
            <a:spLocks noGrp="1"/>
          </p:cNvSpPr>
          <p:nvPr>
            <p:ph type="title"/>
          </p:nvPr>
        </p:nvSpPr>
        <p:spPr/>
        <p:txBody>
          <a:bodyPr/>
          <a:lstStyle/>
          <a:p>
            <a:r>
              <a:rPr lang="en-US" dirty="0"/>
              <a:t>Alternative Refrigerants</a:t>
            </a:r>
          </a:p>
        </p:txBody>
      </p:sp>
      <p:sp>
        <p:nvSpPr>
          <p:cNvPr id="4" name="Text Placeholder 3">
            <a:extLst>
              <a:ext uri="{FF2B5EF4-FFF2-40B4-BE49-F238E27FC236}">
                <a16:creationId xmlns:a16="http://schemas.microsoft.com/office/drawing/2014/main" id="{DC7C1DB7-F37A-604B-B289-5AAC06A878A3}"/>
              </a:ext>
            </a:extLst>
          </p:cNvPr>
          <p:cNvSpPr>
            <a:spLocks noGrp="1"/>
          </p:cNvSpPr>
          <p:nvPr>
            <p:ph type="body" idx="1"/>
          </p:nvPr>
        </p:nvSpPr>
        <p:spPr>
          <a:xfrm>
            <a:off x="8183880" y="3651250"/>
            <a:ext cx="14523718" cy="8702676"/>
          </a:xfrm>
        </p:spPr>
        <p:txBody>
          <a:bodyPr/>
          <a:lstStyle/>
          <a:p>
            <a:r>
              <a:rPr lang="en-US" dirty="0"/>
              <a:t>Alternatives: ammonia, captured CO2, propane can replace HFCs and fluorinated gasses </a:t>
            </a:r>
          </a:p>
          <a:p>
            <a:r>
              <a:rPr lang="en-US" dirty="0"/>
              <a:t>Kigali accord (2016): replacement of HFCs with a mix of alternatives</a:t>
            </a:r>
          </a:p>
          <a:p>
            <a:pPr lvl="1"/>
            <a:r>
              <a:rPr lang="en-US" dirty="0"/>
              <a:t>Still need refrigerant management because 90% of emissions happen at end of life  </a:t>
            </a:r>
          </a:p>
          <a:p>
            <a:r>
              <a:rPr lang="en-US" dirty="0"/>
              <a:t>Replacement of between 67-82% of HFCs by 2050</a:t>
            </a:r>
          </a:p>
        </p:txBody>
      </p:sp>
      <p:pic>
        <p:nvPicPr>
          <p:cNvPr id="6" name="Picture 5" descr="Graphical user interface&#10;&#10;Description automatically generated with medium confidence">
            <a:extLst>
              <a:ext uri="{FF2B5EF4-FFF2-40B4-BE49-F238E27FC236}">
                <a16:creationId xmlns:a16="http://schemas.microsoft.com/office/drawing/2014/main" id="{7365C103-F445-434C-979D-4D2C90C0F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220" y="3260089"/>
            <a:ext cx="6967220" cy="3348761"/>
          </a:xfrm>
          <a:prstGeom prst="rect">
            <a:avLst/>
          </a:prstGeom>
        </p:spPr>
      </p:pic>
    </p:spTree>
    <p:extLst>
      <p:ext uri="{BB962C8B-B14F-4D97-AF65-F5344CB8AC3E}">
        <p14:creationId xmlns:p14="http://schemas.microsoft.com/office/powerpoint/2010/main" val="194673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clouds.mp4"/>
          <p:cNvPicPr>
            <a:picLocks/>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24384000" cy="13716000"/>
          </a:xfrm>
          <a:prstGeom prst="rect">
            <a:avLst/>
          </a:prstGeom>
          <a:ln w="12700">
            <a:miter lim="400000"/>
          </a:ln>
        </p:spPr>
      </p:pic>
      <p:pic>
        <p:nvPicPr>
          <p:cNvPr id="687" name="DrawdownLogoMaskWhite01.png"/>
          <p:cNvPicPr>
            <a:picLocks noChangeAspect="1"/>
          </p:cNvPicPr>
          <p:nvPr/>
        </p:nvPicPr>
        <p:blipFill>
          <a:blip r:embed="rId6"/>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BC75E993-0E75-FE4A-B29A-EFCE36D76107}"/>
              </a:ext>
            </a:extLst>
          </p:cNvPr>
          <p:cNvSpPr txBox="1"/>
          <p:nvPr/>
        </p:nvSpPr>
        <p:spPr>
          <a:xfrm>
            <a:off x="9978888" y="10548976"/>
            <a:ext cx="11143398"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Thank you!</a:t>
            </a:r>
          </a:p>
          <a:p>
            <a:pPr marL="0" marR="0" indent="0" algn="r" defTabSz="825500" rtl="0" fontAlgn="auto" latinLnBrk="0" hangingPunct="0">
              <a:lnSpc>
                <a:spcPct val="100000"/>
              </a:lnSpc>
              <a:spcBef>
                <a:spcPts val="0"/>
              </a:spcBef>
              <a:spcAft>
                <a:spcPts val="0"/>
              </a:spcAft>
              <a:buClrTx/>
              <a:buSzTx/>
              <a:buFontTx/>
              <a:buNone/>
              <a:tabLst/>
            </a:pPr>
            <a:r>
              <a:rPr lang="en-US" dirty="0" err="1"/>
              <a:t>miranda.gorman@drawdown.org</a:t>
            </a: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20000" fill="hold"/>
                                        <p:tgtEl>
                                          <p:spTgt spid="68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68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F3B5-984B-1D4F-AF40-D5412E0650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014989C-3F61-AB46-902E-E86D3F261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8898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5858-087A-5743-8094-FDD242FED930}"/>
              </a:ext>
            </a:extLst>
          </p:cNvPr>
          <p:cNvSpPr>
            <a:spLocks noGrp="1"/>
          </p:cNvSpPr>
          <p:nvPr>
            <p:ph type="title"/>
          </p:nvPr>
        </p:nvSpPr>
        <p:spPr/>
        <p:txBody>
          <a:bodyPr/>
          <a:lstStyle/>
          <a:p>
            <a:endParaRPr lang="en-US"/>
          </a:p>
        </p:txBody>
      </p:sp>
      <p:pic>
        <p:nvPicPr>
          <p:cNvPr id="4" name="Picture 3" descr="Chart, website, bubble chart&#10;&#10;Description automatically generated">
            <a:extLst>
              <a:ext uri="{FF2B5EF4-FFF2-40B4-BE49-F238E27FC236}">
                <a16:creationId xmlns:a16="http://schemas.microsoft.com/office/drawing/2014/main" id="{7AEED93F-CF60-EB45-BC75-47F9197C4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365965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C8C5-59E3-2143-93C3-027DAD20F29B}"/>
              </a:ext>
            </a:extLst>
          </p:cNvPr>
          <p:cNvSpPr>
            <a:spLocks noGrp="1"/>
          </p:cNvSpPr>
          <p:nvPr>
            <p:ph type="title"/>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13E798BA-ABF8-E140-9C5D-504220596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367296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EE23-595D-E446-BBF2-59479BBA74AE}"/>
              </a:ext>
            </a:extLst>
          </p:cNvPr>
          <p:cNvSpPr>
            <a:spLocks noGrp="1"/>
          </p:cNvSpPr>
          <p:nvPr>
            <p:ph type="title"/>
          </p:nvPr>
        </p:nvSpPr>
        <p:spPr/>
        <p:txBody>
          <a:bodyPr/>
          <a:lstStyle/>
          <a:p>
            <a:endParaRPr lang="en-US"/>
          </a:p>
        </p:txBody>
      </p:sp>
      <p:pic>
        <p:nvPicPr>
          <p:cNvPr id="4" name="Picture 3" descr="Chart, diagram, bubble chart&#10;&#10;Description automatically generated">
            <a:extLst>
              <a:ext uri="{FF2B5EF4-FFF2-40B4-BE49-F238E27FC236}">
                <a16:creationId xmlns:a16="http://schemas.microsoft.com/office/drawing/2014/main" id="{94D0AF39-16CB-6948-BBBA-D585C5F0C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3341530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A7AB-6854-654F-BB3C-180ABF183EA7}"/>
              </a:ext>
            </a:extLst>
          </p:cNvPr>
          <p:cNvSpPr>
            <a:spLocks noGrp="1"/>
          </p:cNvSpPr>
          <p:nvPr>
            <p:ph type="title"/>
          </p:nvPr>
        </p:nvSpPr>
        <p:spPr/>
        <p:txBody>
          <a:bodyPr/>
          <a:lstStyle/>
          <a:p>
            <a:endParaRPr lang="en-US"/>
          </a:p>
        </p:txBody>
      </p:sp>
      <p:pic>
        <p:nvPicPr>
          <p:cNvPr id="4" name="Picture 3" descr="A picture containing chart, bubble chart&#10;&#10;Description automatically generated">
            <a:extLst>
              <a:ext uri="{FF2B5EF4-FFF2-40B4-BE49-F238E27FC236}">
                <a16:creationId xmlns:a16="http://schemas.microsoft.com/office/drawing/2014/main" id="{ABC30DA7-1769-5446-BA31-02806C5CF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306107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FCFF7688-DA9E-BA48-B1C3-E762BE9D7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047" y="0"/>
            <a:ext cx="20828000" cy="13718110"/>
          </a:xfrm>
          <a:prstGeom prst="rect">
            <a:avLst/>
          </a:prstGeom>
        </p:spPr>
      </p:pic>
    </p:spTree>
    <p:extLst>
      <p:ext uri="{BB962C8B-B14F-4D97-AF65-F5344CB8AC3E}">
        <p14:creationId xmlns:p14="http://schemas.microsoft.com/office/powerpoint/2010/main" val="162466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DD577A2-B511-BD44-9165-3D1B5D1E1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99" y="0"/>
            <a:ext cx="13620485" cy="13716000"/>
          </a:xfrm>
          <a:prstGeom prst="rect">
            <a:avLst/>
          </a:prstGeom>
        </p:spPr>
      </p:pic>
      <p:sp>
        <p:nvSpPr>
          <p:cNvPr id="5" name="5-Point Star 4">
            <a:extLst>
              <a:ext uri="{FF2B5EF4-FFF2-40B4-BE49-F238E27FC236}">
                <a16:creationId xmlns:a16="http://schemas.microsoft.com/office/drawing/2014/main" id="{9E3326E8-25B6-5349-9C7F-4845B262EFC2}"/>
              </a:ext>
            </a:extLst>
          </p:cNvPr>
          <p:cNvSpPr/>
          <p:nvPr/>
        </p:nvSpPr>
        <p:spPr>
          <a:xfrm>
            <a:off x="3989001" y="7357318"/>
            <a:ext cx="692727" cy="654778"/>
          </a:xfrm>
          <a:prstGeom prst="star5">
            <a:avLst/>
          </a:prstGeom>
          <a:solidFill>
            <a:schemeClr val="accent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5-Point Star 5">
            <a:extLst>
              <a:ext uri="{FF2B5EF4-FFF2-40B4-BE49-F238E27FC236}">
                <a16:creationId xmlns:a16="http://schemas.microsoft.com/office/drawing/2014/main" id="{9C2ADAB9-9738-5740-8915-7D5CB074294F}"/>
              </a:ext>
            </a:extLst>
          </p:cNvPr>
          <p:cNvSpPr/>
          <p:nvPr/>
        </p:nvSpPr>
        <p:spPr>
          <a:xfrm>
            <a:off x="3879273" y="5358095"/>
            <a:ext cx="692727" cy="654778"/>
          </a:xfrm>
          <a:prstGeom prst="star5">
            <a:avLst/>
          </a:prstGeom>
          <a:solidFill>
            <a:schemeClr val="accent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8028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F23A-BE9D-EC4C-B952-7929C386873D}"/>
              </a:ext>
            </a:extLst>
          </p:cNvPr>
          <p:cNvSpPr>
            <a:spLocks noGrp="1"/>
          </p:cNvSpPr>
          <p:nvPr>
            <p:ph type="title"/>
          </p:nvPr>
        </p:nvSpPr>
        <p:spPr/>
        <p:txBody>
          <a:bodyPr/>
          <a:lstStyle/>
          <a:p>
            <a:r>
              <a:rPr lang="en-US" dirty="0"/>
              <a:t>Refrigerant Management</a:t>
            </a:r>
          </a:p>
        </p:txBody>
      </p:sp>
      <p:sp>
        <p:nvSpPr>
          <p:cNvPr id="3" name="Text Placeholder 2">
            <a:extLst>
              <a:ext uri="{FF2B5EF4-FFF2-40B4-BE49-F238E27FC236}">
                <a16:creationId xmlns:a16="http://schemas.microsoft.com/office/drawing/2014/main" id="{6895EEDA-CF43-E14F-9340-33F6608B4937}"/>
              </a:ext>
            </a:extLst>
          </p:cNvPr>
          <p:cNvSpPr>
            <a:spLocks noGrp="1"/>
          </p:cNvSpPr>
          <p:nvPr>
            <p:ph type="body" idx="1"/>
          </p:nvPr>
        </p:nvSpPr>
        <p:spPr>
          <a:xfrm>
            <a:off x="6720840" y="3651250"/>
            <a:ext cx="15986758" cy="8702676"/>
          </a:xfrm>
        </p:spPr>
        <p:txBody>
          <a:bodyPr/>
          <a:lstStyle/>
          <a:p>
            <a:r>
              <a:rPr lang="en-US" dirty="0"/>
              <a:t>Managing leaks and disposal can avoid emissions in buildings and landfills </a:t>
            </a:r>
          </a:p>
          <a:p>
            <a:r>
              <a:rPr lang="en-US" dirty="0"/>
              <a:t>HFCs have GWP &gt;1000x CO2</a:t>
            </a:r>
          </a:p>
          <a:p>
            <a:r>
              <a:rPr lang="en-US" dirty="0"/>
              <a:t>End of life destruction </a:t>
            </a:r>
          </a:p>
          <a:p>
            <a:r>
              <a:rPr lang="en-US" dirty="0"/>
              <a:t>79% of releases can be contained</a:t>
            </a:r>
          </a:p>
          <a:p>
            <a:r>
              <a:rPr lang="en-US" dirty="0"/>
              <a:t>Revenue from resale of recovered gasses </a:t>
            </a:r>
          </a:p>
          <a:p>
            <a:pPr lvl="1"/>
            <a:r>
              <a:rPr lang="en-US" dirty="0"/>
              <a:t>Refrigerants can be transformed into other chemicals </a:t>
            </a:r>
          </a:p>
          <a:p>
            <a:r>
              <a:rPr lang="en-US" dirty="0"/>
              <a:t>Net cost for recovery, destruction, leak avoidance </a:t>
            </a:r>
          </a:p>
          <a:p>
            <a:endParaRPr lang="en-US" dirty="0"/>
          </a:p>
        </p:txBody>
      </p:sp>
      <p:pic>
        <p:nvPicPr>
          <p:cNvPr id="7" name="Picture 6" descr="Graphical user interface&#10;&#10;Description automatically generated with low confidence">
            <a:extLst>
              <a:ext uri="{FF2B5EF4-FFF2-40B4-BE49-F238E27FC236}">
                <a16:creationId xmlns:a16="http://schemas.microsoft.com/office/drawing/2014/main" id="{8C87A175-EC7B-2C41-B8C4-02E20FFF2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69" y="3746499"/>
            <a:ext cx="4860227" cy="337572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E80751CB-9DF1-DC48-98D0-4ECB1ACC6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6753859"/>
            <a:ext cx="4941570" cy="2969009"/>
          </a:xfrm>
          <a:prstGeom prst="rect">
            <a:avLst/>
          </a:prstGeom>
        </p:spPr>
      </p:pic>
    </p:spTree>
    <p:extLst>
      <p:ext uri="{BB962C8B-B14F-4D97-AF65-F5344CB8AC3E}">
        <p14:creationId xmlns:p14="http://schemas.microsoft.com/office/powerpoint/2010/main" val="2065197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580</Words>
  <Application>Microsoft Macintosh PowerPoint</Application>
  <PresentationFormat>Custom</PresentationFormat>
  <Paragraphs>39</Paragraphs>
  <Slides>11</Slides>
  <Notes>9</Notes>
  <HiddenSlides>1</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Refrigerant Management</vt:lpstr>
      <vt:lpstr>Alternative Refrigerants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2021-06-01T18:11:56Z</dcterms:modified>
</cp:coreProperties>
</file>