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1"/>
  </p:sldMasterIdLst>
  <p:notesMasterIdLst>
    <p:notesMasterId r:id="rId38"/>
  </p:notesMasterIdLst>
  <p:sldIdLst>
    <p:sldId id="256" r:id="rId2"/>
    <p:sldId id="321" r:id="rId3"/>
    <p:sldId id="294" r:id="rId4"/>
    <p:sldId id="323" r:id="rId5"/>
    <p:sldId id="292" r:id="rId6"/>
    <p:sldId id="303" r:id="rId7"/>
    <p:sldId id="295" r:id="rId8"/>
    <p:sldId id="305" r:id="rId9"/>
    <p:sldId id="296" r:id="rId10"/>
    <p:sldId id="308" r:id="rId11"/>
    <p:sldId id="324" r:id="rId12"/>
    <p:sldId id="297" r:id="rId13"/>
    <p:sldId id="298" r:id="rId14"/>
    <p:sldId id="299" r:id="rId15"/>
    <p:sldId id="300" r:id="rId16"/>
    <p:sldId id="302" r:id="rId17"/>
    <p:sldId id="266" r:id="rId18"/>
    <p:sldId id="271" r:id="rId19"/>
    <p:sldId id="312" r:id="rId20"/>
    <p:sldId id="304" r:id="rId21"/>
    <p:sldId id="325" r:id="rId22"/>
    <p:sldId id="313" r:id="rId23"/>
    <p:sldId id="310" r:id="rId24"/>
    <p:sldId id="314" r:id="rId25"/>
    <p:sldId id="315" r:id="rId26"/>
    <p:sldId id="317" r:id="rId27"/>
    <p:sldId id="306" r:id="rId28"/>
    <p:sldId id="311" r:id="rId29"/>
    <p:sldId id="326" r:id="rId30"/>
    <p:sldId id="330" r:id="rId31"/>
    <p:sldId id="331" r:id="rId32"/>
    <p:sldId id="335" r:id="rId33"/>
    <p:sldId id="329" r:id="rId34"/>
    <p:sldId id="336" r:id="rId35"/>
    <p:sldId id="334" r:id="rId36"/>
    <p:sldId id="284" r:id="rId37"/>
  </p:sldIdLst>
  <p:sldSz cx="12192000" cy="6858000"/>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 Star Scott" initials="SSS" lastIdx="1" clrIdx="0">
    <p:extLst>
      <p:ext uri="{19B8F6BF-5375-455C-9EA6-DF929625EA0E}">
        <p15:presenceInfo xmlns:p15="http://schemas.microsoft.com/office/powerpoint/2012/main" userId="S Star Scot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8E0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9286" autoAdjust="0"/>
  </p:normalViewPr>
  <p:slideViewPr>
    <p:cSldViewPr snapToGrid="0" snapToObjects="1">
      <p:cViewPr varScale="1">
        <p:scale>
          <a:sx n="101" d="100"/>
          <a:sy n="101" d="100"/>
        </p:scale>
        <p:origin x="1000" y="184"/>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1D37695F-49C2-478F-9625-4D2E9A8C5A29}" type="datetimeFigureOut">
              <a:rPr lang="en-US" smtClean="0"/>
              <a:t>6/24/20</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54E95162-311E-4E0A-AF84-DC4AB8E0D4E7}" type="slidenum">
              <a:rPr lang="en-US" smtClean="0"/>
              <a:t>‹#›</a:t>
            </a:fld>
            <a:endParaRPr lang="en-US"/>
          </a:p>
        </p:txBody>
      </p:sp>
    </p:spTree>
    <p:extLst>
      <p:ext uri="{BB962C8B-B14F-4D97-AF65-F5344CB8AC3E}">
        <p14:creationId xmlns:p14="http://schemas.microsoft.com/office/powerpoint/2010/main" val="1060091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1</a:t>
            </a:fld>
            <a:endParaRPr lang="en-US"/>
          </a:p>
        </p:txBody>
      </p:sp>
    </p:spTree>
    <p:extLst>
      <p:ext uri="{BB962C8B-B14F-4D97-AF65-F5344CB8AC3E}">
        <p14:creationId xmlns:p14="http://schemas.microsoft.com/office/powerpoint/2010/main" val="1570410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12</a:t>
            </a:fld>
            <a:endParaRPr lang="en-US"/>
          </a:p>
        </p:txBody>
      </p:sp>
    </p:spTree>
    <p:extLst>
      <p:ext uri="{BB962C8B-B14F-4D97-AF65-F5344CB8AC3E}">
        <p14:creationId xmlns:p14="http://schemas.microsoft.com/office/powerpoint/2010/main" val="1390580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13</a:t>
            </a:fld>
            <a:endParaRPr lang="en-US"/>
          </a:p>
        </p:txBody>
      </p:sp>
    </p:spTree>
    <p:extLst>
      <p:ext uri="{BB962C8B-B14F-4D97-AF65-F5344CB8AC3E}">
        <p14:creationId xmlns:p14="http://schemas.microsoft.com/office/powerpoint/2010/main" val="1006273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14</a:t>
            </a:fld>
            <a:endParaRPr lang="en-US"/>
          </a:p>
        </p:txBody>
      </p:sp>
    </p:spTree>
    <p:extLst>
      <p:ext uri="{BB962C8B-B14F-4D97-AF65-F5344CB8AC3E}">
        <p14:creationId xmlns:p14="http://schemas.microsoft.com/office/powerpoint/2010/main" val="1496777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4E95162-311E-4E0A-AF84-DC4AB8E0D4E7}" type="slidenum">
              <a:rPr lang="en-US" smtClean="0"/>
              <a:t>15</a:t>
            </a:fld>
            <a:endParaRPr lang="en-US"/>
          </a:p>
        </p:txBody>
      </p:sp>
    </p:spTree>
    <p:extLst>
      <p:ext uri="{BB962C8B-B14F-4D97-AF65-F5344CB8AC3E}">
        <p14:creationId xmlns:p14="http://schemas.microsoft.com/office/powerpoint/2010/main" val="4029671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16</a:t>
            </a:fld>
            <a:endParaRPr lang="en-US"/>
          </a:p>
        </p:txBody>
      </p:sp>
    </p:spTree>
    <p:extLst>
      <p:ext uri="{BB962C8B-B14F-4D97-AF65-F5344CB8AC3E}">
        <p14:creationId xmlns:p14="http://schemas.microsoft.com/office/powerpoint/2010/main" val="1894834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17</a:t>
            </a:fld>
            <a:endParaRPr lang="en-US"/>
          </a:p>
        </p:txBody>
      </p:sp>
    </p:spTree>
    <p:extLst>
      <p:ext uri="{BB962C8B-B14F-4D97-AF65-F5344CB8AC3E}">
        <p14:creationId xmlns:p14="http://schemas.microsoft.com/office/powerpoint/2010/main" val="3271845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18</a:t>
            </a:fld>
            <a:endParaRPr lang="en-US"/>
          </a:p>
        </p:txBody>
      </p:sp>
    </p:spTree>
    <p:extLst>
      <p:ext uri="{BB962C8B-B14F-4D97-AF65-F5344CB8AC3E}">
        <p14:creationId xmlns:p14="http://schemas.microsoft.com/office/powerpoint/2010/main" val="768461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19</a:t>
            </a:fld>
            <a:endParaRPr lang="en-US"/>
          </a:p>
        </p:txBody>
      </p:sp>
    </p:spTree>
    <p:extLst>
      <p:ext uri="{BB962C8B-B14F-4D97-AF65-F5344CB8AC3E}">
        <p14:creationId xmlns:p14="http://schemas.microsoft.com/office/powerpoint/2010/main" val="2423898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20</a:t>
            </a:fld>
            <a:endParaRPr lang="en-US"/>
          </a:p>
        </p:txBody>
      </p:sp>
    </p:spTree>
    <p:extLst>
      <p:ext uri="{BB962C8B-B14F-4D97-AF65-F5344CB8AC3E}">
        <p14:creationId xmlns:p14="http://schemas.microsoft.com/office/powerpoint/2010/main" val="4212233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22</a:t>
            </a:fld>
            <a:endParaRPr lang="en-US"/>
          </a:p>
        </p:txBody>
      </p:sp>
    </p:spTree>
    <p:extLst>
      <p:ext uri="{BB962C8B-B14F-4D97-AF65-F5344CB8AC3E}">
        <p14:creationId xmlns:p14="http://schemas.microsoft.com/office/powerpoint/2010/main" val="2422550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2</a:t>
            </a:fld>
            <a:endParaRPr lang="en-US"/>
          </a:p>
        </p:txBody>
      </p:sp>
    </p:spTree>
    <p:extLst>
      <p:ext uri="{BB962C8B-B14F-4D97-AF65-F5344CB8AC3E}">
        <p14:creationId xmlns:p14="http://schemas.microsoft.com/office/powerpoint/2010/main" val="725569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23</a:t>
            </a:fld>
            <a:endParaRPr lang="en-US"/>
          </a:p>
        </p:txBody>
      </p:sp>
    </p:spTree>
    <p:extLst>
      <p:ext uri="{BB962C8B-B14F-4D97-AF65-F5344CB8AC3E}">
        <p14:creationId xmlns:p14="http://schemas.microsoft.com/office/powerpoint/2010/main" val="1632072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25</a:t>
            </a:fld>
            <a:endParaRPr lang="en-US"/>
          </a:p>
        </p:txBody>
      </p:sp>
    </p:spTree>
    <p:extLst>
      <p:ext uri="{BB962C8B-B14F-4D97-AF65-F5344CB8AC3E}">
        <p14:creationId xmlns:p14="http://schemas.microsoft.com/office/powerpoint/2010/main" val="2342428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26</a:t>
            </a:fld>
            <a:endParaRPr lang="en-US"/>
          </a:p>
        </p:txBody>
      </p:sp>
    </p:spTree>
    <p:extLst>
      <p:ext uri="{BB962C8B-B14F-4D97-AF65-F5344CB8AC3E}">
        <p14:creationId xmlns:p14="http://schemas.microsoft.com/office/powerpoint/2010/main" val="2386971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27</a:t>
            </a:fld>
            <a:endParaRPr lang="en-US"/>
          </a:p>
        </p:txBody>
      </p:sp>
    </p:spTree>
    <p:extLst>
      <p:ext uri="{BB962C8B-B14F-4D97-AF65-F5344CB8AC3E}">
        <p14:creationId xmlns:p14="http://schemas.microsoft.com/office/powerpoint/2010/main" val="1988155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28</a:t>
            </a:fld>
            <a:endParaRPr lang="en-US"/>
          </a:p>
        </p:txBody>
      </p:sp>
    </p:spTree>
    <p:extLst>
      <p:ext uri="{BB962C8B-B14F-4D97-AF65-F5344CB8AC3E}">
        <p14:creationId xmlns:p14="http://schemas.microsoft.com/office/powerpoint/2010/main" val="4148214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29</a:t>
            </a:fld>
            <a:endParaRPr lang="en-US"/>
          </a:p>
        </p:txBody>
      </p:sp>
    </p:spTree>
    <p:extLst>
      <p:ext uri="{BB962C8B-B14F-4D97-AF65-F5344CB8AC3E}">
        <p14:creationId xmlns:p14="http://schemas.microsoft.com/office/powerpoint/2010/main" val="3129090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30</a:t>
            </a:fld>
            <a:endParaRPr lang="en-US"/>
          </a:p>
        </p:txBody>
      </p:sp>
    </p:spTree>
    <p:extLst>
      <p:ext uri="{BB962C8B-B14F-4D97-AF65-F5344CB8AC3E}">
        <p14:creationId xmlns:p14="http://schemas.microsoft.com/office/powerpoint/2010/main" val="1498816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31</a:t>
            </a:fld>
            <a:endParaRPr lang="en-US"/>
          </a:p>
        </p:txBody>
      </p:sp>
    </p:spTree>
    <p:extLst>
      <p:ext uri="{BB962C8B-B14F-4D97-AF65-F5344CB8AC3E}">
        <p14:creationId xmlns:p14="http://schemas.microsoft.com/office/powerpoint/2010/main" val="2475684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4E95162-311E-4E0A-AF84-DC4AB8E0D4E7}" type="slidenum">
              <a:rPr lang="en-US" smtClean="0"/>
              <a:t>32</a:t>
            </a:fld>
            <a:endParaRPr lang="en-US"/>
          </a:p>
        </p:txBody>
      </p:sp>
    </p:spTree>
    <p:extLst>
      <p:ext uri="{BB962C8B-B14F-4D97-AF65-F5344CB8AC3E}">
        <p14:creationId xmlns:p14="http://schemas.microsoft.com/office/powerpoint/2010/main" val="3406610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E95162-311E-4E0A-AF84-DC4AB8E0D4E7}" type="slidenum">
              <a:rPr lang="en-US" smtClean="0"/>
              <a:t>33</a:t>
            </a:fld>
            <a:endParaRPr lang="en-US"/>
          </a:p>
        </p:txBody>
      </p:sp>
    </p:spTree>
    <p:extLst>
      <p:ext uri="{BB962C8B-B14F-4D97-AF65-F5344CB8AC3E}">
        <p14:creationId xmlns:p14="http://schemas.microsoft.com/office/powerpoint/2010/main" val="2984639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3</a:t>
            </a:fld>
            <a:endParaRPr lang="en-US"/>
          </a:p>
        </p:txBody>
      </p:sp>
    </p:spTree>
    <p:extLst>
      <p:ext uri="{BB962C8B-B14F-4D97-AF65-F5344CB8AC3E}">
        <p14:creationId xmlns:p14="http://schemas.microsoft.com/office/powerpoint/2010/main" val="259560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34</a:t>
            </a:fld>
            <a:endParaRPr lang="en-US"/>
          </a:p>
        </p:txBody>
      </p:sp>
    </p:spTree>
    <p:extLst>
      <p:ext uri="{BB962C8B-B14F-4D97-AF65-F5344CB8AC3E}">
        <p14:creationId xmlns:p14="http://schemas.microsoft.com/office/powerpoint/2010/main" val="2853976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35</a:t>
            </a:fld>
            <a:endParaRPr lang="en-US"/>
          </a:p>
        </p:txBody>
      </p:sp>
    </p:spTree>
    <p:extLst>
      <p:ext uri="{BB962C8B-B14F-4D97-AF65-F5344CB8AC3E}">
        <p14:creationId xmlns:p14="http://schemas.microsoft.com/office/powerpoint/2010/main" val="1568090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E95162-311E-4E0A-AF84-DC4AB8E0D4E7}" type="slidenum">
              <a:rPr lang="en-US" smtClean="0"/>
              <a:t>36</a:t>
            </a:fld>
            <a:endParaRPr lang="en-US"/>
          </a:p>
        </p:txBody>
      </p:sp>
    </p:spTree>
    <p:extLst>
      <p:ext uri="{BB962C8B-B14F-4D97-AF65-F5344CB8AC3E}">
        <p14:creationId xmlns:p14="http://schemas.microsoft.com/office/powerpoint/2010/main" val="2921448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4E95162-311E-4E0A-AF84-DC4AB8E0D4E7}" type="slidenum">
              <a:rPr lang="en-US" smtClean="0"/>
              <a:t>5</a:t>
            </a:fld>
            <a:endParaRPr lang="en-US"/>
          </a:p>
        </p:txBody>
      </p:sp>
    </p:spTree>
    <p:extLst>
      <p:ext uri="{BB962C8B-B14F-4D97-AF65-F5344CB8AC3E}">
        <p14:creationId xmlns:p14="http://schemas.microsoft.com/office/powerpoint/2010/main" val="2385897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6</a:t>
            </a:fld>
            <a:endParaRPr lang="en-US"/>
          </a:p>
        </p:txBody>
      </p:sp>
    </p:spTree>
    <p:extLst>
      <p:ext uri="{BB962C8B-B14F-4D97-AF65-F5344CB8AC3E}">
        <p14:creationId xmlns:p14="http://schemas.microsoft.com/office/powerpoint/2010/main" val="1471083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7</a:t>
            </a:fld>
            <a:endParaRPr lang="en-US"/>
          </a:p>
        </p:txBody>
      </p:sp>
    </p:spTree>
    <p:extLst>
      <p:ext uri="{BB962C8B-B14F-4D97-AF65-F5344CB8AC3E}">
        <p14:creationId xmlns:p14="http://schemas.microsoft.com/office/powerpoint/2010/main" val="3697372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8</a:t>
            </a:fld>
            <a:endParaRPr lang="en-US"/>
          </a:p>
        </p:txBody>
      </p:sp>
    </p:spTree>
    <p:extLst>
      <p:ext uri="{BB962C8B-B14F-4D97-AF65-F5344CB8AC3E}">
        <p14:creationId xmlns:p14="http://schemas.microsoft.com/office/powerpoint/2010/main" val="2154509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9</a:t>
            </a:fld>
            <a:endParaRPr lang="en-US"/>
          </a:p>
        </p:txBody>
      </p:sp>
    </p:spTree>
    <p:extLst>
      <p:ext uri="{BB962C8B-B14F-4D97-AF65-F5344CB8AC3E}">
        <p14:creationId xmlns:p14="http://schemas.microsoft.com/office/powerpoint/2010/main" val="3892466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5162-311E-4E0A-AF84-DC4AB8E0D4E7}" type="slidenum">
              <a:rPr lang="en-US" smtClean="0"/>
              <a:t>10</a:t>
            </a:fld>
            <a:endParaRPr lang="en-US"/>
          </a:p>
        </p:txBody>
      </p:sp>
    </p:spTree>
    <p:extLst>
      <p:ext uri="{BB962C8B-B14F-4D97-AF65-F5344CB8AC3E}">
        <p14:creationId xmlns:p14="http://schemas.microsoft.com/office/powerpoint/2010/main" val="2763970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F76F1AA1-D139-BB46-B24B-5D92A29D8934}" type="datetimeFigureOut">
              <a:rPr lang="en-US" smtClean="0"/>
              <a:t>6/24/20</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03D30EF8-1EA8-294A-AC30-CF539B9D5DFC}" type="slidenum">
              <a:rPr lang="en-US" smtClean="0"/>
              <a:t>‹#›</a:t>
            </a:fld>
            <a:endParaRPr lang="en-US"/>
          </a:p>
        </p:txBody>
      </p:sp>
    </p:spTree>
    <p:extLst>
      <p:ext uri="{BB962C8B-B14F-4D97-AF65-F5344CB8AC3E}">
        <p14:creationId xmlns:p14="http://schemas.microsoft.com/office/powerpoint/2010/main" val="2350626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76F1AA1-D139-BB46-B24B-5D92A29D8934}"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3D30EF8-1EA8-294A-AC30-CF539B9D5DFC}" type="slidenum">
              <a:rPr lang="en-US" smtClean="0"/>
              <a:t>‹#›</a:t>
            </a:fld>
            <a:endParaRPr lang="en-US"/>
          </a:p>
        </p:txBody>
      </p:sp>
    </p:spTree>
    <p:extLst>
      <p:ext uri="{BB962C8B-B14F-4D97-AF65-F5344CB8AC3E}">
        <p14:creationId xmlns:p14="http://schemas.microsoft.com/office/powerpoint/2010/main" val="986867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F76F1AA1-D139-BB46-B24B-5D92A29D8934}"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3D30EF8-1EA8-294A-AC30-CF539B9D5DFC}" type="slidenum">
              <a:rPr lang="en-US" smtClean="0"/>
              <a:t>‹#›</a:t>
            </a:fld>
            <a:endParaRPr lang="en-US"/>
          </a:p>
        </p:txBody>
      </p:sp>
    </p:spTree>
    <p:extLst>
      <p:ext uri="{BB962C8B-B14F-4D97-AF65-F5344CB8AC3E}">
        <p14:creationId xmlns:p14="http://schemas.microsoft.com/office/powerpoint/2010/main" val="1912019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F76F1AA1-D139-BB46-B24B-5D92A29D8934}"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3D30EF8-1EA8-294A-AC30-CF539B9D5DFC}" type="slidenum">
              <a:rPr lang="en-US" smtClean="0"/>
              <a:t>‹#›</a:t>
            </a:fld>
            <a:endParaRPr lang="en-US"/>
          </a:p>
        </p:txBody>
      </p:sp>
    </p:spTree>
    <p:extLst>
      <p:ext uri="{BB962C8B-B14F-4D97-AF65-F5344CB8AC3E}">
        <p14:creationId xmlns:p14="http://schemas.microsoft.com/office/powerpoint/2010/main" val="1320669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6F1AA1-D139-BB46-B24B-5D92A29D8934}"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3D30EF8-1EA8-294A-AC30-CF539B9D5DFC}" type="slidenum">
              <a:rPr lang="en-US" smtClean="0"/>
              <a:t>‹#›</a:t>
            </a:fld>
            <a:endParaRPr lang="en-US"/>
          </a:p>
        </p:txBody>
      </p:sp>
    </p:spTree>
    <p:extLst>
      <p:ext uri="{BB962C8B-B14F-4D97-AF65-F5344CB8AC3E}">
        <p14:creationId xmlns:p14="http://schemas.microsoft.com/office/powerpoint/2010/main" val="2789542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76F1AA1-D139-BB46-B24B-5D92A29D8934}" type="datetimeFigureOut">
              <a:rPr lang="en-US" smtClean="0"/>
              <a:t>6/24/20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D30EF8-1EA8-294A-AC30-CF539B9D5DFC}" type="slidenum">
              <a:rPr lang="en-US" smtClean="0"/>
              <a:t>‹#›</a:t>
            </a:fld>
            <a:endParaRPr lang="en-US"/>
          </a:p>
        </p:txBody>
      </p:sp>
    </p:spTree>
    <p:extLst>
      <p:ext uri="{BB962C8B-B14F-4D97-AF65-F5344CB8AC3E}">
        <p14:creationId xmlns:p14="http://schemas.microsoft.com/office/powerpoint/2010/main" val="3999515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76F1AA1-D139-BB46-B24B-5D92A29D8934}" type="datetimeFigureOut">
              <a:rPr lang="en-US" smtClean="0"/>
              <a:t>6/24/20</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03D30EF8-1EA8-294A-AC30-CF539B9D5DFC}" type="slidenum">
              <a:rPr lang="en-US" smtClean="0"/>
              <a:t>‹#›</a:t>
            </a:fld>
            <a:endParaRPr lang="en-US"/>
          </a:p>
        </p:txBody>
      </p:sp>
    </p:spTree>
    <p:extLst>
      <p:ext uri="{BB962C8B-B14F-4D97-AF65-F5344CB8AC3E}">
        <p14:creationId xmlns:p14="http://schemas.microsoft.com/office/powerpoint/2010/main" val="120425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F76F1AA1-D139-BB46-B24B-5D92A29D8934}"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30EF8-1EA8-294A-AC30-CF539B9D5DFC}" type="slidenum">
              <a:rPr lang="en-US" smtClean="0"/>
              <a:t>‹#›</a:t>
            </a:fld>
            <a:endParaRPr lang="en-US"/>
          </a:p>
        </p:txBody>
      </p:sp>
    </p:spTree>
    <p:extLst>
      <p:ext uri="{BB962C8B-B14F-4D97-AF65-F5344CB8AC3E}">
        <p14:creationId xmlns:p14="http://schemas.microsoft.com/office/powerpoint/2010/main" val="3611149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F76F1AA1-D139-BB46-B24B-5D92A29D8934}"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3D30EF8-1EA8-294A-AC30-CF539B9D5DFC}" type="slidenum">
              <a:rPr lang="en-US" smtClean="0"/>
              <a:t>‹#›</a:t>
            </a:fld>
            <a:endParaRPr lang="en-US"/>
          </a:p>
        </p:txBody>
      </p:sp>
    </p:spTree>
    <p:extLst>
      <p:ext uri="{BB962C8B-B14F-4D97-AF65-F5344CB8AC3E}">
        <p14:creationId xmlns:p14="http://schemas.microsoft.com/office/powerpoint/2010/main" val="3654482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0" y="609601"/>
            <a:ext cx="51816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5" name="Date Placeholder 4"/>
          <p:cNvSpPr>
            <a:spLocks noGrp="1"/>
          </p:cNvSpPr>
          <p:nvPr>
            <p:ph type="dt" sz="half" idx="10"/>
          </p:nvPr>
        </p:nvSpPr>
        <p:spPr/>
        <p:txBody>
          <a:bodyPr/>
          <a:lstStyle/>
          <a:p>
            <a:fld id="{F76F1AA1-D139-BB46-B24B-5D92A29D8934}"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D30EF8-1EA8-294A-AC30-CF539B9D5DFC}" type="slidenum">
              <a:rPr lang="en-US" smtClean="0"/>
              <a:t>‹#›</a:t>
            </a:fld>
            <a:endParaRPr lang="en-US"/>
          </a:p>
        </p:txBody>
      </p:sp>
      <p:sp>
        <p:nvSpPr>
          <p:cNvPr id="14" name="Title 1"/>
          <p:cNvSpPr>
            <a:spLocks noGrp="1"/>
          </p:cNvSpPr>
          <p:nvPr>
            <p:ph type="title"/>
          </p:nvPr>
        </p:nvSpPr>
        <p:spPr>
          <a:xfrm>
            <a:off x="902208" y="609600"/>
            <a:ext cx="4511040" cy="914400"/>
          </a:xfrm>
        </p:spPr>
        <p:txBody>
          <a:bodyPr anchor="b">
            <a:noAutofit/>
          </a:bodyPr>
          <a:lstStyle>
            <a:lvl1pPr algn="l">
              <a:defRPr sz="2200" b="0" i="0" cap="none" baseline="0">
                <a:solidFill>
                  <a:schemeClr val="tx2"/>
                </a:solidFill>
              </a:defRPr>
            </a:lvl1pPr>
          </a:lstStyle>
          <a:p>
            <a:r>
              <a:rPr lang="en-US"/>
              <a:t>Click to edit Master title style</a:t>
            </a:r>
            <a:endParaRPr lang="en-US" dirty="0"/>
          </a:p>
        </p:txBody>
      </p:sp>
      <p:sp>
        <p:nvSpPr>
          <p:cNvPr id="15" name="Text Placeholder 14"/>
          <p:cNvSpPr>
            <a:spLocks noGrp="1"/>
          </p:cNvSpPr>
          <p:nvPr>
            <p:ph type="body" sz="quarter" idx="14"/>
          </p:nvPr>
        </p:nvSpPr>
        <p:spPr>
          <a:xfrm>
            <a:off x="902209" y="1524000"/>
            <a:ext cx="4508500"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extLst>
      <p:ext uri="{BB962C8B-B14F-4D97-AF65-F5344CB8AC3E}">
        <p14:creationId xmlns:p14="http://schemas.microsoft.com/office/powerpoint/2010/main" val="3038157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6F1AA1-D139-BB46-B24B-5D92A29D8934}"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30EF8-1EA8-294A-AC30-CF539B9D5DFC}" type="slidenum">
              <a:rPr lang="en-US" smtClean="0"/>
              <a:t>‹#›</a:t>
            </a:fld>
            <a:endParaRPr lang="en-US"/>
          </a:p>
        </p:txBody>
      </p:sp>
    </p:spTree>
    <p:extLst>
      <p:ext uri="{BB962C8B-B14F-4D97-AF65-F5344CB8AC3E}">
        <p14:creationId xmlns:p14="http://schemas.microsoft.com/office/powerpoint/2010/main" val="3306372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6F1AA1-D139-BB46-B24B-5D92A29D8934}"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3D30EF8-1EA8-294A-AC30-CF539B9D5DFC}" type="slidenum">
              <a:rPr lang="en-US" smtClean="0"/>
              <a:t>‹#›</a:t>
            </a:fld>
            <a:endParaRPr lang="en-US"/>
          </a:p>
        </p:txBody>
      </p:sp>
    </p:spTree>
    <p:extLst>
      <p:ext uri="{BB962C8B-B14F-4D97-AF65-F5344CB8AC3E}">
        <p14:creationId xmlns:p14="http://schemas.microsoft.com/office/powerpoint/2010/main" val="2081777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6F1AA1-D139-BB46-B24B-5D92A29D8934}"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D30EF8-1EA8-294A-AC30-CF539B9D5DFC}" type="slidenum">
              <a:rPr lang="en-US" smtClean="0"/>
              <a:t>‹#›</a:t>
            </a:fld>
            <a:endParaRPr lang="en-US"/>
          </a:p>
        </p:txBody>
      </p:sp>
    </p:spTree>
    <p:extLst>
      <p:ext uri="{BB962C8B-B14F-4D97-AF65-F5344CB8AC3E}">
        <p14:creationId xmlns:p14="http://schemas.microsoft.com/office/powerpoint/2010/main" val="88994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6F1AA1-D139-BB46-B24B-5D92A29D8934}" type="datetimeFigureOut">
              <a:rPr lang="en-US" smtClean="0"/>
              <a:t>6/24/20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D30EF8-1EA8-294A-AC30-CF539B9D5DFC}" type="slidenum">
              <a:rPr lang="en-US" smtClean="0"/>
              <a:t>‹#›</a:t>
            </a:fld>
            <a:endParaRPr lang="en-US"/>
          </a:p>
        </p:txBody>
      </p:sp>
    </p:spTree>
    <p:extLst>
      <p:ext uri="{BB962C8B-B14F-4D97-AF65-F5344CB8AC3E}">
        <p14:creationId xmlns:p14="http://schemas.microsoft.com/office/powerpoint/2010/main" val="971542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6F1AA1-D139-BB46-B24B-5D92A29D8934}" type="datetimeFigureOut">
              <a:rPr lang="en-US" smtClean="0"/>
              <a:t>6/24/20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D30EF8-1EA8-294A-AC30-CF539B9D5DFC}" type="slidenum">
              <a:rPr lang="en-US" smtClean="0"/>
              <a:t>‹#›</a:t>
            </a:fld>
            <a:endParaRPr lang="en-US"/>
          </a:p>
        </p:txBody>
      </p:sp>
    </p:spTree>
    <p:extLst>
      <p:ext uri="{BB962C8B-B14F-4D97-AF65-F5344CB8AC3E}">
        <p14:creationId xmlns:p14="http://schemas.microsoft.com/office/powerpoint/2010/main" val="2385363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F1AA1-D139-BB46-B24B-5D92A29D8934}" type="datetimeFigureOut">
              <a:rPr lang="en-US" smtClean="0"/>
              <a:t>6/24/20</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03D30EF8-1EA8-294A-AC30-CF539B9D5DFC}" type="slidenum">
              <a:rPr lang="en-US" smtClean="0"/>
              <a:t>‹#›</a:t>
            </a:fld>
            <a:endParaRPr lang="en-US"/>
          </a:p>
        </p:txBody>
      </p:sp>
    </p:spTree>
    <p:extLst>
      <p:ext uri="{BB962C8B-B14F-4D97-AF65-F5344CB8AC3E}">
        <p14:creationId xmlns:p14="http://schemas.microsoft.com/office/powerpoint/2010/main" val="69249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76F1AA1-D139-BB46-B24B-5D92A29D8934}"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3D30EF8-1EA8-294A-AC30-CF539B9D5DFC}" type="slidenum">
              <a:rPr lang="en-US" smtClean="0"/>
              <a:t>‹#›</a:t>
            </a:fld>
            <a:endParaRPr lang="en-US"/>
          </a:p>
        </p:txBody>
      </p:sp>
    </p:spTree>
    <p:extLst>
      <p:ext uri="{BB962C8B-B14F-4D97-AF65-F5344CB8AC3E}">
        <p14:creationId xmlns:p14="http://schemas.microsoft.com/office/powerpoint/2010/main" val="2121000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76F1AA1-D139-BB46-B24B-5D92A29D8934}"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3D30EF8-1EA8-294A-AC30-CF539B9D5DFC}" type="slidenum">
              <a:rPr lang="en-US" smtClean="0"/>
              <a:t>‹#›</a:t>
            </a:fld>
            <a:endParaRPr lang="en-US"/>
          </a:p>
        </p:txBody>
      </p:sp>
    </p:spTree>
    <p:extLst>
      <p:ext uri="{BB962C8B-B14F-4D97-AF65-F5344CB8AC3E}">
        <p14:creationId xmlns:p14="http://schemas.microsoft.com/office/powerpoint/2010/main" val="2899939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76F1AA1-D139-BB46-B24B-5D92A29D8934}" type="datetimeFigureOut">
              <a:rPr lang="en-US" smtClean="0"/>
              <a:t>6/24/20</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03D30EF8-1EA8-294A-AC30-CF539B9D5DFC}" type="slidenum">
              <a:rPr lang="en-US" smtClean="0"/>
              <a:t>‹#›</a:t>
            </a:fld>
            <a:endParaRPr lang="en-US"/>
          </a:p>
        </p:txBody>
      </p:sp>
    </p:spTree>
    <p:extLst>
      <p:ext uri="{BB962C8B-B14F-4D97-AF65-F5344CB8AC3E}">
        <p14:creationId xmlns:p14="http://schemas.microsoft.com/office/powerpoint/2010/main" val="131306233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8" Type="http://schemas.openxmlformats.org/officeDocument/2006/relationships/hyperlink" Target="https://ejscreen.epa.gov/" TargetMode="External"/><Relationship Id="rId3" Type="http://schemas.openxmlformats.org/officeDocument/2006/relationships/image" Target="../media/image6.jpg"/><Relationship Id="rId7" Type="http://schemas.openxmlformats.org/officeDocument/2006/relationships/hyperlink" Target="https://native-land.ca/"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hyperlink" Target="mailto:greenlab@uga.edu" TargetMode="External"/><Relationship Id="rId4" Type="http://schemas.openxmlformats.org/officeDocument/2006/relationships/hyperlink" Target="mailto:starscot@uga.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7065" y="1003300"/>
            <a:ext cx="7965509" cy="1910763"/>
          </a:xfrm>
        </p:spPr>
        <p:txBody>
          <a:bodyPr>
            <a:normAutofit fontScale="90000"/>
          </a:bodyPr>
          <a:lstStyle/>
          <a:p>
            <a:pPr algn="ctr"/>
            <a:r>
              <a:rPr lang="en-US" dirty="0"/>
              <a:t>The Intersection of Safety and Sustainability</a:t>
            </a:r>
          </a:p>
        </p:txBody>
      </p:sp>
      <p:sp>
        <p:nvSpPr>
          <p:cNvPr id="3" name="Subtitle 2"/>
          <p:cNvSpPr>
            <a:spLocks noGrp="1"/>
          </p:cNvSpPr>
          <p:nvPr>
            <p:ph type="subTitle" idx="1"/>
          </p:nvPr>
        </p:nvSpPr>
        <p:spPr>
          <a:xfrm>
            <a:off x="3584575" y="2806700"/>
            <a:ext cx="5203825" cy="1020076"/>
          </a:xfrm>
        </p:spPr>
        <p:txBody>
          <a:bodyPr>
            <a:normAutofit fontScale="92500" lnSpcReduction="10000"/>
          </a:bodyPr>
          <a:lstStyle/>
          <a:p>
            <a:pPr>
              <a:lnSpc>
                <a:spcPct val="80000"/>
              </a:lnSpc>
            </a:pPr>
            <a:r>
              <a:rPr lang="en-US" dirty="0"/>
              <a:t>       </a:t>
            </a:r>
          </a:p>
          <a:p>
            <a:pPr>
              <a:lnSpc>
                <a:spcPct val="80000"/>
              </a:lnSpc>
            </a:pPr>
            <a:endParaRPr lang="en-US" dirty="0"/>
          </a:p>
          <a:p>
            <a:pPr algn="ctr">
              <a:lnSpc>
                <a:spcPct val="80000"/>
              </a:lnSpc>
            </a:pPr>
            <a:r>
              <a:rPr lang="en-US" sz="2600" dirty="0">
                <a:solidFill>
                  <a:schemeClr val="bg1"/>
                </a:solidFill>
              </a:rPr>
              <a:t>Star Scott, June 24</a:t>
            </a:r>
            <a:r>
              <a:rPr lang="en-US" sz="2600" baseline="30000" dirty="0">
                <a:solidFill>
                  <a:schemeClr val="bg1"/>
                </a:solidFill>
              </a:rPr>
              <a:t>th</a:t>
            </a:r>
            <a:r>
              <a:rPr lang="en-US" sz="2600" dirty="0">
                <a:solidFill>
                  <a:schemeClr val="bg1"/>
                </a:solidFill>
              </a:rPr>
              <a:t>, 2020</a:t>
            </a:r>
          </a:p>
        </p:txBody>
      </p:sp>
      <p:sp>
        <p:nvSpPr>
          <p:cNvPr id="5" name="Rectangle 4"/>
          <p:cNvSpPr/>
          <p:nvPr/>
        </p:nvSpPr>
        <p:spPr>
          <a:xfrm>
            <a:off x="7329230" y="2163377"/>
            <a:ext cx="227948" cy="276999"/>
          </a:xfrm>
          <a:prstGeom prst="rect">
            <a:avLst/>
          </a:prstGeom>
        </p:spPr>
        <p:txBody>
          <a:bodyPr wrap="none">
            <a:spAutoFit/>
          </a:bodyPr>
          <a:lstStyle/>
          <a:p>
            <a:r>
              <a:rPr lang="en-US" sz="1200" dirty="0">
                <a:solidFill>
                  <a:prstClr val="black"/>
                </a:solidFill>
                <a:latin typeface="Helvetica"/>
              </a:rPr>
              <a:t> </a:t>
            </a:r>
            <a:endParaRPr lang="en-US" dirty="0"/>
          </a:p>
        </p:txBody>
      </p:sp>
      <p:pic>
        <p:nvPicPr>
          <p:cNvPr id="6" name="Picture 5"/>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953224" y="4026471"/>
            <a:ext cx="2657836" cy="2099691"/>
          </a:xfrm>
          <a:prstGeom prst="rect">
            <a:avLst/>
          </a:prstGeom>
        </p:spPr>
      </p:pic>
      <p:pic>
        <p:nvPicPr>
          <p:cNvPr id="7" name="Picture 6"/>
          <p:cNvPicPr>
            <a:picLocks noChangeAspect="1"/>
          </p:cNvPicPr>
          <p:nvPr/>
        </p:nvPicPr>
        <p:blipFill>
          <a:blip r:embed="rId4"/>
          <a:stretch>
            <a:fillRect/>
          </a:stretch>
        </p:blipFill>
        <p:spPr>
          <a:xfrm>
            <a:off x="539750" y="4193100"/>
            <a:ext cx="3286965" cy="2093400"/>
          </a:xfrm>
          <a:prstGeom prst="rect">
            <a:avLst/>
          </a:prstGeom>
        </p:spPr>
      </p:pic>
      <p:pic>
        <p:nvPicPr>
          <p:cNvPr id="10" name="Picture 9"/>
          <p:cNvPicPr>
            <a:picLocks noChangeAspect="1"/>
          </p:cNvPicPr>
          <p:nvPr/>
        </p:nvPicPr>
        <p:blipFill>
          <a:blip r:embed="rId5"/>
          <a:stretch>
            <a:fillRect/>
          </a:stretch>
        </p:blipFill>
        <p:spPr>
          <a:xfrm>
            <a:off x="4279761" y="4933950"/>
            <a:ext cx="3818947" cy="1249362"/>
          </a:xfrm>
          <a:prstGeom prst="rect">
            <a:avLst/>
          </a:prstGeom>
        </p:spPr>
      </p:pic>
    </p:spTree>
    <p:extLst>
      <p:ext uri="{BB962C8B-B14F-4D97-AF65-F5344CB8AC3E}">
        <p14:creationId xmlns:p14="http://schemas.microsoft.com/office/powerpoint/2010/main" val="2451396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Motivational Focus</a:t>
            </a:r>
          </a:p>
        </p:txBody>
      </p:sp>
      <p:sp>
        <p:nvSpPr>
          <p:cNvPr id="3" name="Text Placeholder 2"/>
          <p:cNvSpPr>
            <a:spLocks noGrp="1"/>
          </p:cNvSpPr>
          <p:nvPr>
            <p:ph type="body" idx="1"/>
          </p:nvPr>
        </p:nvSpPr>
        <p:spPr>
          <a:xfrm>
            <a:off x="255494" y="2362201"/>
            <a:ext cx="4825157" cy="576262"/>
          </a:xfrm>
        </p:spPr>
        <p:txBody>
          <a:bodyPr/>
          <a:lstStyle/>
          <a:p>
            <a:r>
              <a:rPr lang="en-US" dirty="0"/>
              <a:t>Promotion Focused</a:t>
            </a:r>
          </a:p>
        </p:txBody>
      </p:sp>
      <p:sp>
        <p:nvSpPr>
          <p:cNvPr id="4" name="Content Placeholder 3"/>
          <p:cNvSpPr>
            <a:spLocks noGrp="1"/>
          </p:cNvSpPr>
          <p:nvPr>
            <p:ph sz="half" idx="2"/>
          </p:nvPr>
        </p:nvSpPr>
        <p:spPr>
          <a:xfrm>
            <a:off x="255494" y="3031845"/>
            <a:ext cx="5724618" cy="2840039"/>
          </a:xfrm>
        </p:spPr>
        <p:txBody>
          <a:bodyPr>
            <a:noAutofit/>
          </a:bodyPr>
          <a:lstStyle/>
          <a:p>
            <a:r>
              <a:rPr lang="en-US" sz="2000" dirty="0"/>
              <a:t>See their goals as creating a path to advancement</a:t>
            </a:r>
          </a:p>
          <a:p>
            <a:r>
              <a:rPr lang="en-US" sz="2000" dirty="0"/>
              <a:t>Play to win</a:t>
            </a:r>
          </a:p>
          <a:p>
            <a:r>
              <a:rPr lang="en-US" sz="2000" dirty="0"/>
              <a:t>Comfortable Taking Chances</a:t>
            </a:r>
          </a:p>
          <a:p>
            <a:r>
              <a:rPr lang="en-US" sz="2000" dirty="0"/>
              <a:t>Think Creatively</a:t>
            </a:r>
          </a:p>
          <a:p>
            <a:r>
              <a:rPr lang="en-US" sz="2000" dirty="0"/>
              <a:t>Work Quickly</a:t>
            </a:r>
          </a:p>
          <a:p>
            <a:r>
              <a:rPr lang="en-US" sz="2000" dirty="0"/>
              <a:t>Worst case scenario: A failure to Advance</a:t>
            </a:r>
          </a:p>
        </p:txBody>
      </p:sp>
      <p:sp>
        <p:nvSpPr>
          <p:cNvPr id="5" name="Text Placeholder 4"/>
          <p:cNvSpPr>
            <a:spLocks noGrp="1"/>
          </p:cNvSpPr>
          <p:nvPr>
            <p:ph type="body" sz="quarter" idx="3"/>
          </p:nvPr>
        </p:nvSpPr>
        <p:spPr>
          <a:xfrm>
            <a:off x="6161647" y="2330824"/>
            <a:ext cx="4825159" cy="576262"/>
          </a:xfrm>
        </p:spPr>
        <p:txBody>
          <a:bodyPr/>
          <a:lstStyle/>
          <a:p>
            <a:r>
              <a:rPr lang="en-US" dirty="0"/>
              <a:t>Prevention Focused</a:t>
            </a:r>
          </a:p>
        </p:txBody>
      </p:sp>
      <p:sp>
        <p:nvSpPr>
          <p:cNvPr id="6" name="Content Placeholder 5"/>
          <p:cNvSpPr>
            <a:spLocks noGrp="1"/>
          </p:cNvSpPr>
          <p:nvPr>
            <p:ph sz="quarter" idx="4"/>
          </p:nvPr>
        </p:nvSpPr>
        <p:spPr>
          <a:xfrm>
            <a:off x="6161647" y="3031845"/>
            <a:ext cx="5456612" cy="3113461"/>
          </a:xfrm>
        </p:spPr>
        <p:txBody>
          <a:bodyPr>
            <a:noAutofit/>
          </a:bodyPr>
          <a:lstStyle/>
          <a:p>
            <a:r>
              <a:rPr lang="en-US" sz="2000" dirty="0"/>
              <a:t>See their goals as responsibilities</a:t>
            </a:r>
          </a:p>
          <a:p>
            <a:r>
              <a:rPr lang="en-US" sz="2000" dirty="0"/>
              <a:t>Play not to lose</a:t>
            </a:r>
          </a:p>
          <a:p>
            <a:r>
              <a:rPr lang="en-US" sz="2000" dirty="0"/>
              <a:t>Risk-averse</a:t>
            </a:r>
          </a:p>
          <a:p>
            <a:r>
              <a:rPr lang="en-US" sz="2000" dirty="0"/>
              <a:t>More thorough/accurate</a:t>
            </a:r>
          </a:p>
          <a:p>
            <a:r>
              <a:rPr lang="en-US" sz="2000" dirty="0"/>
              <a:t>Work slowly/meticulously</a:t>
            </a:r>
          </a:p>
          <a:p>
            <a:r>
              <a:rPr lang="en-US" sz="2000" dirty="0"/>
              <a:t>Excellent Problem-solving skills</a:t>
            </a:r>
          </a:p>
          <a:p>
            <a:r>
              <a:rPr lang="en-US" sz="2000" dirty="0"/>
              <a:t>Worst case scenario: Sliding backwards</a:t>
            </a:r>
          </a:p>
        </p:txBody>
      </p:sp>
      <p:sp>
        <p:nvSpPr>
          <p:cNvPr id="7" name="TextBox 6"/>
          <p:cNvSpPr txBox="1"/>
          <p:nvPr/>
        </p:nvSpPr>
        <p:spPr>
          <a:xfrm>
            <a:off x="6161647" y="6221506"/>
            <a:ext cx="5810250" cy="400110"/>
          </a:xfrm>
          <a:prstGeom prst="rect">
            <a:avLst/>
          </a:prstGeom>
          <a:noFill/>
        </p:spPr>
        <p:txBody>
          <a:bodyPr wrap="square" rtlCol="0">
            <a:spAutoFit/>
          </a:bodyPr>
          <a:lstStyle/>
          <a:p>
            <a:r>
              <a:rPr lang="en-US" sz="2000" dirty="0"/>
              <a:t>Heidi Grant Halvorson and Tori Higgins</a:t>
            </a:r>
          </a:p>
        </p:txBody>
      </p:sp>
    </p:spTree>
    <p:extLst>
      <p:ext uri="{BB962C8B-B14F-4D97-AF65-F5344CB8AC3E}">
        <p14:creationId xmlns:p14="http://schemas.microsoft.com/office/powerpoint/2010/main" val="36809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2099733"/>
            <a:ext cx="10229849" cy="1583267"/>
          </a:xfrm>
        </p:spPr>
        <p:txBody>
          <a:bodyPr/>
          <a:lstStyle/>
          <a:p>
            <a:r>
              <a:rPr lang="en-US" dirty="0"/>
              <a:t>Question 2—What drives you?</a:t>
            </a:r>
          </a:p>
        </p:txBody>
      </p:sp>
    </p:spTree>
    <p:extLst>
      <p:ext uri="{BB962C8B-B14F-4D97-AF65-F5344CB8AC3E}">
        <p14:creationId xmlns:p14="http://schemas.microsoft.com/office/powerpoint/2010/main" val="304758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989" y="61547"/>
            <a:ext cx="8530830" cy="536785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076" y="4547660"/>
            <a:ext cx="3051473" cy="216003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5276" y="4104687"/>
            <a:ext cx="2187905" cy="2552556"/>
          </a:xfrm>
          <a:prstGeom prst="rect">
            <a:avLst/>
          </a:prstGeom>
        </p:spPr>
      </p:pic>
    </p:spTree>
    <p:extLst>
      <p:ext uri="{BB962C8B-B14F-4D97-AF65-F5344CB8AC3E}">
        <p14:creationId xmlns:p14="http://schemas.microsoft.com/office/powerpoint/2010/main" val="170952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380" y="557026"/>
            <a:ext cx="7675685" cy="973870"/>
          </a:xfrm>
        </p:spPr>
        <p:txBody>
          <a:bodyPr>
            <a:normAutofit fontScale="90000"/>
          </a:bodyPr>
          <a:lstStyle/>
          <a:p>
            <a:r>
              <a:rPr lang="en-US" dirty="0"/>
              <a:t>What is the relationship between sustainability and safety?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7094" y="1630068"/>
            <a:ext cx="2419350" cy="1885950"/>
          </a:xfrm>
          <a:prstGeom prst="rect">
            <a:avLst/>
          </a:prstGeom>
        </p:spPr>
      </p:pic>
      <p:sp>
        <p:nvSpPr>
          <p:cNvPr id="4" name="TextBox 3"/>
          <p:cNvSpPr txBox="1"/>
          <p:nvPr/>
        </p:nvSpPr>
        <p:spPr>
          <a:xfrm>
            <a:off x="4894729" y="2448399"/>
            <a:ext cx="5650180" cy="3600986"/>
          </a:xfrm>
          <a:prstGeom prst="rect">
            <a:avLst/>
          </a:prstGeom>
          <a:noFill/>
        </p:spPr>
        <p:txBody>
          <a:bodyPr wrap="square" rtlCol="0">
            <a:spAutoFit/>
          </a:bodyPr>
          <a:lstStyle/>
          <a:p>
            <a:pPr marL="285750" indent="-285750">
              <a:buFont typeface="Wingdings" panose="05000000000000000000" pitchFamily="2" charset="2"/>
              <a:buChar char="§"/>
            </a:pPr>
            <a:endParaRPr lang="en-US" dirty="0"/>
          </a:p>
          <a:p>
            <a:r>
              <a:rPr lang="en-US" sz="2400" dirty="0"/>
              <a:t>First, let’s define sustainability</a:t>
            </a:r>
          </a:p>
          <a:p>
            <a:endParaRPr lang="en-US" sz="2400" dirty="0"/>
          </a:p>
          <a:p>
            <a:pPr marL="342900" indent="-342900">
              <a:buClr>
                <a:schemeClr val="accent2"/>
              </a:buClr>
              <a:buFont typeface="Wingdings" panose="05000000000000000000" pitchFamily="2" charset="2"/>
              <a:buChar char="Ø"/>
            </a:pPr>
            <a:r>
              <a:rPr lang="en-US" sz="2400" dirty="0"/>
              <a:t>People, planet, profits</a:t>
            </a:r>
          </a:p>
          <a:p>
            <a:pPr marL="342900" indent="-342900">
              <a:buClr>
                <a:schemeClr val="accent2"/>
              </a:buClr>
              <a:buFont typeface="Wingdings" panose="05000000000000000000" pitchFamily="2" charset="2"/>
              <a:buChar char="Ø"/>
            </a:pPr>
            <a:endParaRPr lang="en-US" sz="2400" dirty="0"/>
          </a:p>
          <a:p>
            <a:pPr marL="342900" indent="-342900">
              <a:buClr>
                <a:schemeClr val="accent2"/>
              </a:buClr>
              <a:buFont typeface="Wingdings" panose="05000000000000000000" pitchFamily="2" charset="2"/>
              <a:buChar char="Ø"/>
            </a:pPr>
            <a:r>
              <a:rPr lang="en-US" sz="2400" dirty="0"/>
              <a:t>Meeting the needs of the present without compromising the ability of future generations to meet their own needs</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84" y="2274594"/>
            <a:ext cx="4278492" cy="3931093"/>
          </a:xfrm>
          <a:prstGeom prst="rect">
            <a:avLst/>
          </a:prstGeom>
        </p:spPr>
      </p:pic>
    </p:spTree>
    <p:extLst>
      <p:ext uri="{BB962C8B-B14F-4D97-AF65-F5344CB8AC3E}">
        <p14:creationId xmlns:p14="http://schemas.microsoft.com/office/powerpoint/2010/main" val="28443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5245" y="809473"/>
            <a:ext cx="8761413" cy="706964"/>
          </a:xfrm>
        </p:spPr>
        <p:txBody>
          <a:bodyPr>
            <a:normAutofit fontScale="90000"/>
          </a:bodyPr>
          <a:lstStyle/>
          <a:p>
            <a:r>
              <a:rPr lang="en-US" dirty="0"/>
              <a:t>What is the relationship between sustainability and safety?</a:t>
            </a:r>
          </a:p>
        </p:txBody>
      </p:sp>
      <p:sp>
        <p:nvSpPr>
          <p:cNvPr id="3" name="TextBox 2"/>
          <p:cNvSpPr txBox="1"/>
          <p:nvPr/>
        </p:nvSpPr>
        <p:spPr>
          <a:xfrm>
            <a:off x="5741896" y="2557901"/>
            <a:ext cx="5739654" cy="3785652"/>
          </a:xfrm>
          <a:prstGeom prst="rect">
            <a:avLst/>
          </a:prstGeom>
          <a:noFill/>
        </p:spPr>
        <p:txBody>
          <a:bodyPr wrap="square" rtlCol="0">
            <a:spAutoFit/>
          </a:bodyPr>
          <a:lstStyle/>
          <a:p>
            <a:r>
              <a:rPr lang="en-US" sz="2000" dirty="0"/>
              <a:t>Let’s define safety-</a:t>
            </a:r>
          </a:p>
          <a:p>
            <a:endParaRPr lang="en-US" sz="2000" dirty="0"/>
          </a:p>
          <a:p>
            <a:r>
              <a:rPr lang="en-US" sz="2000" b="1" dirty="0"/>
              <a:t>EHS</a:t>
            </a:r>
            <a:r>
              <a:rPr lang="en-US" sz="2000" dirty="0"/>
              <a:t> stands for Environment, Health, and Safety. It's a general term used to refer to laws, rules, regulations, professions, programs, and workplace efforts </a:t>
            </a:r>
            <a:r>
              <a:rPr lang="en-US" sz="2000" b="1" dirty="0"/>
              <a:t>to protect the health and safety of employees and the public</a:t>
            </a:r>
            <a:r>
              <a:rPr lang="en-US" sz="2000" dirty="0"/>
              <a:t>, as well as the </a:t>
            </a:r>
            <a:r>
              <a:rPr lang="en-US" sz="2000" b="1" dirty="0"/>
              <a:t>environment</a:t>
            </a:r>
            <a:r>
              <a:rPr lang="en-US" sz="2000" dirty="0"/>
              <a:t>, from hazards associated with the workplace.</a:t>
            </a:r>
          </a:p>
          <a:p>
            <a:endParaRPr lang="en-US" sz="2000" dirty="0"/>
          </a:p>
          <a:p>
            <a:r>
              <a:rPr lang="en-US" sz="2000" dirty="0"/>
              <a:t>Taking care of your employees sustains your business and protects your </a:t>
            </a:r>
            <a:r>
              <a:rPr lang="en-US" sz="2000" b="1" dirty="0"/>
              <a:t>profits.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225" y="2001025"/>
            <a:ext cx="3451348" cy="1782274"/>
          </a:xfrm>
          <a:prstGeom prst="rect">
            <a:avLst/>
          </a:prstGeom>
        </p:spPr>
      </p:pic>
      <p:pic>
        <p:nvPicPr>
          <p:cNvPr id="6" name="Picture 5"/>
          <p:cNvPicPr>
            <a:picLocks noChangeAspect="1"/>
          </p:cNvPicPr>
          <p:nvPr/>
        </p:nvPicPr>
        <p:blipFill rotWithShape="1">
          <a:blip r:embed="rId4"/>
          <a:srcRect l="8444" t="6212" r="47098" b="-1577"/>
          <a:stretch/>
        </p:blipFill>
        <p:spPr>
          <a:xfrm>
            <a:off x="70598" y="3872752"/>
            <a:ext cx="2863301" cy="2985247"/>
          </a:xfrm>
          <a:prstGeom prst="rect">
            <a:avLst/>
          </a:prstGeom>
        </p:spPr>
      </p:pic>
      <p:pic>
        <p:nvPicPr>
          <p:cNvPr id="7" name="Picture 6"/>
          <p:cNvPicPr>
            <a:picLocks noChangeAspect="1"/>
          </p:cNvPicPr>
          <p:nvPr/>
        </p:nvPicPr>
        <p:blipFill rotWithShape="1">
          <a:blip r:embed="rId5"/>
          <a:srcRect t="-299" r="51792"/>
          <a:stretch/>
        </p:blipFill>
        <p:spPr>
          <a:xfrm>
            <a:off x="2990289" y="4045512"/>
            <a:ext cx="2294407" cy="2639725"/>
          </a:xfrm>
          <a:prstGeom prst="rect">
            <a:avLst/>
          </a:prstGeom>
        </p:spPr>
      </p:pic>
    </p:spTree>
    <p:extLst>
      <p:ext uri="{BB962C8B-B14F-4D97-AF65-F5344CB8AC3E}">
        <p14:creationId xmlns:p14="http://schemas.microsoft.com/office/powerpoint/2010/main" val="354923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14118" b="14118"/>
          <a:stretch>
            <a:fillRect/>
          </a:stretch>
        </p:blipFill>
        <p:spPr>
          <a:xfrm>
            <a:off x="4113159" y="2246521"/>
            <a:ext cx="3886200" cy="4190999"/>
          </a:xfrm>
        </p:spPr>
      </p:pic>
      <p:sp>
        <p:nvSpPr>
          <p:cNvPr id="3" name="Title 2"/>
          <p:cNvSpPr>
            <a:spLocks noGrp="1"/>
          </p:cNvSpPr>
          <p:nvPr>
            <p:ph type="title"/>
          </p:nvPr>
        </p:nvSpPr>
        <p:spPr>
          <a:xfrm>
            <a:off x="2261168" y="885265"/>
            <a:ext cx="7711206" cy="914400"/>
          </a:xfrm>
        </p:spPr>
        <p:txBody>
          <a:bodyPr/>
          <a:lstStyle/>
          <a:p>
            <a:pPr algn="ctr"/>
            <a:r>
              <a:rPr lang="en-US" sz="4000" dirty="0">
                <a:solidFill>
                  <a:schemeClr val="bg1"/>
                </a:solidFill>
              </a:rPr>
              <a:t>So, safety is actually a part of sustainability?!!!!!!!</a:t>
            </a:r>
          </a:p>
        </p:txBody>
      </p:sp>
    </p:spTree>
    <p:extLst>
      <p:ext uri="{BB962C8B-B14F-4D97-AF65-F5344CB8AC3E}">
        <p14:creationId xmlns:p14="http://schemas.microsoft.com/office/powerpoint/2010/main" val="325891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41" y="640357"/>
            <a:ext cx="6461312" cy="5128025"/>
          </a:xfrm>
          <a:prstGeom prst="rect">
            <a:avLst/>
          </a:prstGeom>
        </p:spPr>
      </p:pic>
      <p:sp>
        <p:nvSpPr>
          <p:cNvPr id="3" name="TextBox 2"/>
          <p:cNvSpPr txBox="1"/>
          <p:nvPr/>
        </p:nvSpPr>
        <p:spPr>
          <a:xfrm>
            <a:off x="6899157" y="853414"/>
            <a:ext cx="4540827" cy="5170646"/>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US" sz="2400" dirty="0"/>
              <a:t>Often pushing same outcome, but using different semantics and narratives to do so</a:t>
            </a:r>
          </a:p>
          <a:p>
            <a:pPr>
              <a:buClr>
                <a:schemeClr val="accent1"/>
              </a:buClr>
            </a:pPr>
            <a:endParaRPr lang="en-US" sz="2400" dirty="0"/>
          </a:p>
          <a:p>
            <a:pPr marL="285750" indent="-285750">
              <a:buClr>
                <a:schemeClr val="accent1"/>
              </a:buClr>
              <a:buFont typeface="Wingdings" panose="05000000000000000000" pitchFamily="2" charset="2"/>
              <a:buChar char="Ø"/>
            </a:pPr>
            <a:r>
              <a:rPr lang="en-US" sz="2400" dirty="0"/>
              <a:t>Not about changing your goals or your focus</a:t>
            </a:r>
          </a:p>
          <a:p>
            <a:pPr marL="285750" indent="-285750">
              <a:buClr>
                <a:schemeClr val="accent1"/>
              </a:buClr>
              <a:buFont typeface="Wingdings" panose="05000000000000000000" pitchFamily="2" charset="2"/>
              <a:buChar char="Ø"/>
            </a:pPr>
            <a:endParaRPr lang="en-US" sz="2400" dirty="0"/>
          </a:p>
          <a:p>
            <a:pPr marL="285750" indent="-285750">
              <a:buClr>
                <a:schemeClr val="accent1"/>
              </a:buClr>
              <a:buFont typeface="Wingdings" panose="05000000000000000000" pitchFamily="2" charset="2"/>
              <a:buChar char="Ø"/>
            </a:pPr>
            <a:r>
              <a:rPr lang="en-US" sz="2400" dirty="0"/>
              <a:t>About working smarter, not harder (can incentivize)</a:t>
            </a:r>
          </a:p>
          <a:p>
            <a:pPr marL="285750" indent="-285750">
              <a:buClr>
                <a:schemeClr val="accent1"/>
              </a:buClr>
              <a:buFont typeface="Wingdings" panose="05000000000000000000" pitchFamily="2" charset="2"/>
              <a:buChar char="Ø"/>
            </a:pPr>
            <a:endParaRPr lang="en-US" sz="2400" dirty="0"/>
          </a:p>
          <a:p>
            <a:pPr marL="285750" indent="-285750">
              <a:buClr>
                <a:schemeClr val="accent1"/>
              </a:buClr>
              <a:buFont typeface="Wingdings" panose="05000000000000000000" pitchFamily="2" charset="2"/>
              <a:buChar char="Ø"/>
            </a:pPr>
            <a:r>
              <a:rPr lang="en-US" sz="2400" dirty="0"/>
              <a:t>Builds bridges with other stakeholders</a:t>
            </a:r>
          </a:p>
          <a:p>
            <a:pPr marL="285750" indent="-285750">
              <a:buClr>
                <a:schemeClr val="accent1"/>
              </a:buClr>
              <a:buFont typeface="Wingdings" panose="05000000000000000000" pitchFamily="2" charset="2"/>
              <a:buChar char="Ø"/>
            </a:pPr>
            <a:endParaRPr lang="en-US" dirty="0"/>
          </a:p>
        </p:txBody>
      </p:sp>
    </p:spTree>
    <p:extLst>
      <p:ext uri="{BB962C8B-B14F-4D97-AF65-F5344CB8AC3E}">
        <p14:creationId xmlns:p14="http://schemas.microsoft.com/office/powerpoint/2010/main" val="247523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t="6773" b="6773"/>
          <a:stretch>
            <a:fillRect/>
          </a:stretch>
        </p:blipFill>
        <p:spPr>
          <a:xfrm>
            <a:off x="3893574" y="1409993"/>
            <a:ext cx="4046353" cy="4363713"/>
          </a:xfrm>
        </p:spPr>
      </p:pic>
      <p:sp>
        <p:nvSpPr>
          <p:cNvPr id="3" name="Title 2"/>
          <p:cNvSpPr>
            <a:spLocks noGrp="1"/>
          </p:cNvSpPr>
          <p:nvPr>
            <p:ph type="title"/>
          </p:nvPr>
        </p:nvSpPr>
        <p:spPr>
          <a:xfrm>
            <a:off x="5212773" y="245706"/>
            <a:ext cx="3584862" cy="914400"/>
          </a:xfrm>
        </p:spPr>
        <p:txBody>
          <a:bodyPr/>
          <a:lstStyle/>
          <a:p>
            <a:r>
              <a:rPr lang="en-US" sz="2800" dirty="0"/>
              <a:t>Fume Hoods   </a:t>
            </a:r>
          </a:p>
        </p:txBody>
      </p:sp>
      <p:sp>
        <p:nvSpPr>
          <p:cNvPr id="8" name="TextBox 7"/>
          <p:cNvSpPr txBox="1"/>
          <p:nvPr/>
        </p:nvSpPr>
        <p:spPr>
          <a:xfrm>
            <a:off x="8188697" y="3379764"/>
            <a:ext cx="782834" cy="584775"/>
          </a:xfrm>
          <a:prstGeom prst="rect">
            <a:avLst/>
          </a:prstGeom>
          <a:noFill/>
        </p:spPr>
        <p:txBody>
          <a:bodyPr wrap="square" rtlCol="0">
            <a:spAutoFit/>
          </a:bodyPr>
          <a:lstStyle/>
          <a:p>
            <a:r>
              <a:rPr lang="en-US" sz="3200" dirty="0"/>
              <a: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632" y="628626"/>
            <a:ext cx="1892808" cy="14020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9371" y="2173798"/>
            <a:ext cx="1892808" cy="140208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1166" y="3655409"/>
            <a:ext cx="1892808" cy="1402080"/>
          </a:xfrm>
          <a:prstGeom prst="rect">
            <a:avLst/>
          </a:prstGeom>
        </p:spPr>
      </p:pic>
      <p:pic>
        <p:nvPicPr>
          <p:cNvPr id="12" name="Picture 11"/>
          <p:cNvPicPr preferRelativeResize="0">
            <a:picLocks noChangeAspect="1"/>
          </p:cNvPicPr>
          <p:nvPr/>
        </p:nvPicPr>
        <p:blipFill rotWithShape="1">
          <a:blip r:embed="rId4">
            <a:extLst>
              <a:ext uri="{28A0092B-C50C-407E-A947-70E740481C1C}">
                <a14:useLocalDpi xmlns:a14="http://schemas.microsoft.com/office/drawing/2010/main" val="0"/>
              </a:ext>
            </a:extLst>
          </a:blip>
          <a:srcRect l="41456" t="-665" r="1478" b="-1242"/>
          <a:stretch/>
        </p:blipFill>
        <p:spPr>
          <a:xfrm>
            <a:off x="9352036" y="5137021"/>
            <a:ext cx="1080143" cy="142882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670" y="896176"/>
            <a:ext cx="2203147" cy="2064410"/>
          </a:xfrm>
          <a:prstGeom prst="rect">
            <a:avLst/>
          </a:prstGeom>
        </p:spPr>
      </p:pic>
      <p:sp>
        <p:nvSpPr>
          <p:cNvPr id="4" name="TextBox 3"/>
          <p:cNvSpPr txBox="1"/>
          <p:nvPr/>
        </p:nvSpPr>
        <p:spPr>
          <a:xfrm>
            <a:off x="3218141" y="3321697"/>
            <a:ext cx="137344" cy="861774"/>
          </a:xfrm>
          <a:prstGeom prst="rect">
            <a:avLst/>
          </a:prstGeom>
          <a:noFill/>
        </p:spPr>
        <p:txBody>
          <a:bodyPr wrap="square" rtlCol="0">
            <a:spAutoFit/>
          </a:bodyPr>
          <a:lstStyle/>
          <a:p>
            <a:r>
              <a:rPr lang="en-US" sz="3200" dirty="0"/>
              <a:t>= </a:t>
            </a:r>
          </a:p>
          <a:p>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428" y="3276347"/>
            <a:ext cx="1961718" cy="2894860"/>
          </a:xfrm>
          <a:prstGeom prst="rect">
            <a:avLst/>
          </a:prstGeom>
        </p:spPr>
      </p:pic>
    </p:spTree>
    <p:extLst>
      <p:ext uri="{BB962C8B-B14F-4D97-AF65-F5344CB8AC3E}">
        <p14:creationId xmlns:p14="http://schemas.microsoft.com/office/powerpoint/2010/main" val="221823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5260" y="861840"/>
            <a:ext cx="8761413" cy="706964"/>
          </a:xfrm>
        </p:spPr>
        <p:txBody>
          <a:bodyPr/>
          <a:lstStyle/>
          <a:p>
            <a:pPr algn="ctr"/>
            <a:r>
              <a:rPr lang="en-US" dirty="0"/>
              <a:t>Green Chemistry</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542" t="11570" r="17292"/>
          <a:stretch/>
        </p:blipFill>
        <p:spPr>
          <a:xfrm>
            <a:off x="4625879" y="2357318"/>
            <a:ext cx="2985796" cy="285254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232" r="13156" b="1480"/>
          <a:stretch/>
        </p:blipFill>
        <p:spPr>
          <a:xfrm>
            <a:off x="1484163" y="2117182"/>
            <a:ext cx="2205025" cy="1865234"/>
          </a:xfrm>
          <a:prstGeom prst="rect">
            <a:avLst/>
          </a:prstGeom>
        </p:spPr>
      </p:pic>
      <p:sp>
        <p:nvSpPr>
          <p:cNvPr id="6" name="TextBox 5"/>
          <p:cNvSpPr txBox="1"/>
          <p:nvPr/>
        </p:nvSpPr>
        <p:spPr>
          <a:xfrm>
            <a:off x="4007427" y="3049799"/>
            <a:ext cx="363682" cy="584775"/>
          </a:xfrm>
          <a:prstGeom prst="rect">
            <a:avLst/>
          </a:prstGeom>
          <a:noFill/>
        </p:spPr>
        <p:txBody>
          <a:bodyPr wrap="square" rtlCol="0">
            <a:spAutoFit/>
          </a:bodyPr>
          <a:lstStyle/>
          <a:p>
            <a:r>
              <a:rPr lang="en-US" sz="3200" dirty="0"/>
              <a:t>=</a:t>
            </a:r>
          </a:p>
        </p:txBody>
      </p:sp>
      <p:sp>
        <p:nvSpPr>
          <p:cNvPr id="7" name="Rectangle 6"/>
          <p:cNvSpPr/>
          <p:nvPr/>
        </p:nvSpPr>
        <p:spPr>
          <a:xfrm>
            <a:off x="7585081" y="3049799"/>
            <a:ext cx="465652" cy="584775"/>
          </a:xfrm>
          <a:prstGeom prst="rect">
            <a:avLst/>
          </a:prstGeom>
        </p:spPr>
        <p:txBody>
          <a:bodyPr wrap="square">
            <a:spAutoFit/>
          </a:bodyPr>
          <a:lstStyle/>
          <a:p>
            <a:r>
              <a:rPr lang="en-US" sz="3200" dirty="0"/>
              <a:t>=</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4163" y="4193725"/>
            <a:ext cx="2421295" cy="218079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5826" y="973668"/>
            <a:ext cx="2428875" cy="188595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2875" y="2819603"/>
            <a:ext cx="2619375" cy="1743075"/>
          </a:xfrm>
          <a:prstGeom prst="rect">
            <a:avLst/>
          </a:prstGeom>
        </p:spPr>
      </p:pic>
      <p:pic>
        <p:nvPicPr>
          <p:cNvPr id="4" name="Picture 3"/>
          <p:cNvPicPr>
            <a:picLocks noChangeAspect="1"/>
          </p:cNvPicPr>
          <p:nvPr/>
        </p:nvPicPr>
        <p:blipFill rotWithShape="1">
          <a:blip r:embed="rId8"/>
          <a:srcRect l="48743" t="38478"/>
          <a:stretch/>
        </p:blipFill>
        <p:spPr>
          <a:xfrm>
            <a:off x="8115826" y="4562678"/>
            <a:ext cx="2394098" cy="2154128"/>
          </a:xfrm>
          <a:prstGeom prst="rect">
            <a:avLst/>
          </a:prstGeom>
        </p:spPr>
      </p:pic>
    </p:spTree>
    <p:extLst>
      <p:ext uri="{BB962C8B-B14F-4D97-AF65-F5344CB8AC3E}">
        <p14:creationId xmlns:p14="http://schemas.microsoft.com/office/powerpoint/2010/main" val="63337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9682" y="5137508"/>
            <a:ext cx="5846472" cy="769441"/>
          </a:xfrm>
          <a:prstGeom prst="rect">
            <a:avLst/>
          </a:prstGeom>
          <a:noFill/>
        </p:spPr>
        <p:txBody>
          <a:bodyPr wrap="none" lIns="91440" tIns="45720" rIns="91440" bIns="45720">
            <a:spAutoFit/>
          </a:bodyPr>
          <a:lstStyle/>
          <a:p>
            <a:pPr algn="ctr"/>
            <a:r>
              <a:rPr lang="en-US" sz="4400" b="1" cap="none" spc="0" dirty="0">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rPr>
              <a:t>Other considerations</a:t>
            </a:r>
          </a:p>
        </p:txBody>
      </p:sp>
      <p:sp>
        <p:nvSpPr>
          <p:cNvPr id="10" name="TextBox 9"/>
          <p:cNvSpPr txBox="1"/>
          <p:nvPr/>
        </p:nvSpPr>
        <p:spPr>
          <a:xfrm>
            <a:off x="6806453" y="5306785"/>
            <a:ext cx="10771094" cy="1200329"/>
          </a:xfrm>
          <a:prstGeom prst="rect">
            <a:avLst/>
          </a:prstGeom>
          <a:noFill/>
        </p:spPr>
        <p:txBody>
          <a:bodyPr wrap="square" rtlCol="0">
            <a:spAutoFit/>
          </a:bodyPr>
          <a:lstStyle/>
          <a:p>
            <a:pPr marL="342900" indent="-342900">
              <a:buClr>
                <a:schemeClr val="accent1"/>
              </a:buClr>
              <a:buFont typeface="Wingdings" panose="05000000000000000000" pitchFamily="2" charset="2"/>
              <a:buChar char="Ø"/>
            </a:pPr>
            <a:r>
              <a:rPr lang="en-US" sz="2400" dirty="0"/>
              <a:t>Culture of the profession</a:t>
            </a:r>
          </a:p>
          <a:p>
            <a:pPr marL="342900" indent="-342900">
              <a:buClr>
                <a:schemeClr val="accent1"/>
              </a:buClr>
              <a:buFont typeface="Wingdings" panose="05000000000000000000" pitchFamily="2" charset="2"/>
              <a:buChar char="Ø"/>
            </a:pPr>
            <a:r>
              <a:rPr lang="en-US" sz="2400" dirty="0"/>
              <a:t>Culture of the institution</a:t>
            </a:r>
          </a:p>
          <a:p>
            <a:pPr marL="342900" indent="-342900">
              <a:buClr>
                <a:schemeClr val="accent1"/>
              </a:buClr>
              <a:buFont typeface="Wingdings" panose="05000000000000000000" pitchFamily="2" charset="2"/>
              <a:buChar char="Ø"/>
            </a:pPr>
            <a:r>
              <a:rPr lang="en-US" sz="2400" dirty="0"/>
              <a:t>Culture of the program</a:t>
            </a:r>
          </a:p>
        </p:txBody>
      </p:sp>
      <p:sp>
        <p:nvSpPr>
          <p:cNvPr id="12" name="Title 11"/>
          <p:cNvSpPr>
            <a:spLocks noGrp="1"/>
          </p:cNvSpPr>
          <p:nvPr>
            <p:ph type="title"/>
          </p:nvPr>
        </p:nvSpPr>
        <p:spPr>
          <a:xfrm>
            <a:off x="1581877" y="982134"/>
            <a:ext cx="8940649" cy="2696632"/>
          </a:xfrm>
        </p:spPr>
        <p:txBody>
          <a:bodyPr>
            <a:normAutofit fontScale="90000"/>
          </a:bodyPr>
          <a:lstStyle/>
          <a:p>
            <a:r>
              <a:rPr lang="en-US" dirty="0"/>
              <a:t>Much of what I see in EHS professionals is learned behavior from trying to survive the culture they’re in.</a:t>
            </a:r>
            <a:br>
              <a:rPr lang="en-US" dirty="0"/>
            </a:br>
            <a:r>
              <a:rPr lang="en-US" dirty="0"/>
              <a:t>		</a:t>
            </a:r>
          </a:p>
        </p:txBody>
      </p:sp>
      <p:sp>
        <p:nvSpPr>
          <p:cNvPr id="14" name="Text Placeholder 13"/>
          <p:cNvSpPr>
            <a:spLocks noGrp="1"/>
          </p:cNvSpPr>
          <p:nvPr>
            <p:ph type="body" sz="half" idx="13"/>
          </p:nvPr>
        </p:nvSpPr>
        <p:spPr/>
        <p:txBody>
          <a:bodyPr>
            <a:noAutofit/>
          </a:bodyPr>
          <a:lstStyle/>
          <a:p>
            <a:pPr algn="r"/>
            <a:r>
              <a:rPr lang="en-US" sz="2000" dirty="0"/>
              <a:t>-Tom BRIGGS, Former president of CSHEMA</a:t>
            </a:r>
          </a:p>
        </p:txBody>
      </p:sp>
    </p:spTree>
    <p:extLst>
      <p:ext uri="{BB962C8B-B14F-4D97-AF65-F5344CB8AC3E}">
        <p14:creationId xmlns:p14="http://schemas.microsoft.com/office/powerpoint/2010/main" val="2634451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00" y="932882"/>
            <a:ext cx="10575570" cy="5573663"/>
          </a:xfrm>
          <a:prstGeom prst="rect">
            <a:avLst/>
          </a:prstGeom>
        </p:spPr>
      </p:pic>
      <p:sp>
        <p:nvSpPr>
          <p:cNvPr id="3" name="Rectangle 2"/>
          <p:cNvSpPr/>
          <p:nvPr/>
        </p:nvSpPr>
        <p:spPr>
          <a:xfrm>
            <a:off x="939800" y="5587484"/>
            <a:ext cx="3127335" cy="369332"/>
          </a:xfrm>
          <a:prstGeom prst="rect">
            <a:avLst/>
          </a:prstGeom>
        </p:spPr>
        <p:txBody>
          <a:bodyPr wrap="square">
            <a:spAutoFit/>
          </a:bodyPr>
          <a:lstStyle/>
          <a:p>
            <a:pPr lvl="0"/>
            <a:r>
              <a:rPr lang="en-US" dirty="0"/>
              <a:t>https://native-land.ca/</a:t>
            </a:r>
          </a:p>
        </p:txBody>
      </p:sp>
      <p:sp>
        <p:nvSpPr>
          <p:cNvPr id="4" name="TextBox 3"/>
          <p:cNvSpPr txBox="1"/>
          <p:nvPr/>
        </p:nvSpPr>
        <p:spPr>
          <a:xfrm>
            <a:off x="882650" y="146050"/>
            <a:ext cx="9690100" cy="707886"/>
          </a:xfrm>
          <a:prstGeom prst="rect">
            <a:avLst/>
          </a:prstGeom>
          <a:noFill/>
        </p:spPr>
        <p:txBody>
          <a:bodyPr wrap="square" rtlCol="0">
            <a:spAutoFit/>
          </a:bodyPr>
          <a:lstStyle/>
          <a:p>
            <a:pPr algn="ctr"/>
            <a:r>
              <a:rPr lang="en-US" sz="4000" b="1" dirty="0">
                <a:latin typeface="+mj-lt"/>
              </a:rPr>
              <a:t>Land Acknowledgement</a:t>
            </a:r>
          </a:p>
        </p:txBody>
      </p:sp>
    </p:spTree>
    <p:extLst>
      <p:ext uri="{BB962C8B-B14F-4D97-AF65-F5344CB8AC3E}">
        <p14:creationId xmlns:p14="http://schemas.microsoft.com/office/powerpoint/2010/main" val="2744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954" y="973668"/>
            <a:ext cx="8159413" cy="706964"/>
          </a:xfrm>
        </p:spPr>
        <p:txBody>
          <a:bodyPr/>
          <a:lstStyle/>
          <a:p>
            <a:pPr algn="ctr"/>
            <a:r>
              <a:rPr lang="en-US" sz="2800" dirty="0"/>
              <a:t>Types of Programs</a:t>
            </a:r>
          </a:p>
        </p:txBody>
      </p:sp>
      <p:sp>
        <p:nvSpPr>
          <p:cNvPr id="3" name="Content Placeholder 2"/>
          <p:cNvSpPr>
            <a:spLocks noGrp="1"/>
          </p:cNvSpPr>
          <p:nvPr>
            <p:ph sz="half" idx="1"/>
          </p:nvPr>
        </p:nvSpPr>
        <p:spPr>
          <a:xfrm>
            <a:off x="730152" y="2616563"/>
            <a:ext cx="4825158" cy="3416301"/>
          </a:xfrm>
        </p:spPr>
        <p:txBody>
          <a:bodyPr>
            <a:normAutofit/>
          </a:bodyPr>
          <a:lstStyle/>
          <a:p>
            <a:pPr marL="0" indent="0">
              <a:buNone/>
            </a:pPr>
            <a:r>
              <a:rPr lang="en-US" sz="2400" b="1" u="sng" dirty="0">
                <a:solidFill>
                  <a:schemeClr val="tx1"/>
                </a:solidFill>
              </a:rPr>
              <a:t>EH&amp;S Programs</a:t>
            </a:r>
          </a:p>
          <a:p>
            <a:r>
              <a:rPr lang="en-US" sz="2400" dirty="0">
                <a:solidFill>
                  <a:schemeClr val="tx1"/>
                </a:solidFill>
              </a:rPr>
              <a:t>Dysfunctional</a:t>
            </a:r>
          </a:p>
          <a:p>
            <a:r>
              <a:rPr lang="en-US" sz="2400" dirty="0">
                <a:solidFill>
                  <a:schemeClr val="tx1"/>
                </a:solidFill>
              </a:rPr>
              <a:t>Proscriptive</a:t>
            </a:r>
          </a:p>
          <a:p>
            <a:r>
              <a:rPr lang="en-US" sz="2400" dirty="0">
                <a:solidFill>
                  <a:schemeClr val="tx1"/>
                </a:solidFill>
              </a:rPr>
              <a:t>Progressive</a:t>
            </a:r>
          </a:p>
        </p:txBody>
      </p:sp>
      <p:sp>
        <p:nvSpPr>
          <p:cNvPr id="6" name="Content Placeholder 5"/>
          <p:cNvSpPr>
            <a:spLocks noGrp="1"/>
          </p:cNvSpPr>
          <p:nvPr>
            <p:ph sz="half" idx="2"/>
          </p:nvPr>
        </p:nvSpPr>
        <p:spPr>
          <a:xfrm>
            <a:off x="8207329" y="2616563"/>
            <a:ext cx="5071065" cy="3416300"/>
          </a:xfrm>
        </p:spPr>
        <p:txBody>
          <a:bodyPr>
            <a:normAutofit/>
          </a:bodyPr>
          <a:lstStyle/>
          <a:p>
            <a:pPr marL="0" indent="0">
              <a:buNone/>
            </a:pPr>
            <a:r>
              <a:rPr lang="en-US" sz="2400" b="1" u="sng" dirty="0"/>
              <a:t>Sustainability Programs</a:t>
            </a:r>
          </a:p>
          <a:p>
            <a:r>
              <a:rPr lang="en-US" sz="2400" dirty="0"/>
              <a:t>Technical </a:t>
            </a:r>
          </a:p>
          <a:p>
            <a:r>
              <a:rPr lang="en-US" sz="2400" dirty="0"/>
              <a:t>Outreach </a:t>
            </a:r>
          </a:p>
          <a:p>
            <a:r>
              <a:rPr lang="en-US" sz="2400" dirty="0"/>
              <a:t>Progressive</a:t>
            </a:r>
          </a:p>
          <a:p>
            <a:endParaRPr lang="en-US" sz="2400" dirty="0"/>
          </a:p>
        </p:txBody>
      </p:sp>
      <p:pic>
        <p:nvPicPr>
          <p:cNvPr id="8" name="Picture 7"/>
          <p:cNvPicPr>
            <a:picLocks noChangeAspect="1"/>
          </p:cNvPicPr>
          <p:nvPr/>
        </p:nvPicPr>
        <p:blipFill rotWithShape="1">
          <a:blip r:embed="rId3"/>
          <a:srcRect l="28547" t="14547" r="25303" b="33446"/>
          <a:stretch/>
        </p:blipFill>
        <p:spPr>
          <a:xfrm>
            <a:off x="4173582" y="2242094"/>
            <a:ext cx="3554866" cy="3912326"/>
          </a:xfrm>
          <a:prstGeom prst="rect">
            <a:avLst/>
          </a:prstGeom>
        </p:spPr>
      </p:pic>
    </p:spTree>
    <p:extLst>
      <p:ext uri="{BB962C8B-B14F-4D97-AF65-F5344CB8AC3E}">
        <p14:creationId xmlns:p14="http://schemas.microsoft.com/office/powerpoint/2010/main" val="3688291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3"/>
            <a:ext cx="8825658" cy="1589617"/>
          </a:xfrm>
        </p:spPr>
        <p:txBody>
          <a:bodyPr/>
          <a:lstStyle/>
          <a:p>
            <a:r>
              <a:rPr lang="en-US" dirty="0"/>
              <a:t>Question 3—It’s a twofer</a:t>
            </a:r>
          </a:p>
        </p:txBody>
      </p:sp>
    </p:spTree>
    <p:extLst>
      <p:ext uri="{BB962C8B-B14F-4D97-AF65-F5344CB8AC3E}">
        <p14:creationId xmlns:p14="http://schemas.microsoft.com/office/powerpoint/2010/main" val="4007050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091" y="836508"/>
            <a:ext cx="8761413" cy="706964"/>
          </a:xfrm>
        </p:spPr>
        <p:txBody>
          <a:bodyPr/>
          <a:lstStyle/>
          <a:p>
            <a:r>
              <a:rPr lang="en-US" dirty="0"/>
              <a:t>2018 CSHEMA Sustainability Survey</a:t>
            </a:r>
          </a:p>
        </p:txBody>
      </p:sp>
      <p:sp>
        <p:nvSpPr>
          <p:cNvPr id="3" name="TextBox 2"/>
          <p:cNvSpPr txBox="1"/>
          <p:nvPr/>
        </p:nvSpPr>
        <p:spPr>
          <a:xfrm>
            <a:off x="2080534" y="1769519"/>
            <a:ext cx="6923313" cy="830997"/>
          </a:xfrm>
          <a:prstGeom prst="rect">
            <a:avLst/>
          </a:prstGeom>
          <a:solidFill>
            <a:schemeClr val="accent1"/>
          </a:solidFill>
          <a:ln>
            <a:solidFill>
              <a:schemeClr val="accent1"/>
            </a:solidFill>
          </a:ln>
        </p:spPr>
        <p:txBody>
          <a:bodyPr wrap="square" rtlCol="0">
            <a:spAutoFit/>
          </a:bodyPr>
          <a:lstStyle/>
          <a:p>
            <a:r>
              <a:rPr lang="en-US" sz="2400" dirty="0">
                <a:solidFill>
                  <a:schemeClr val="bg1"/>
                </a:solidFill>
              </a:rPr>
              <a:t>Purpose: to better understand CSHEMA members’ attitudes regarding sustainability. </a:t>
            </a:r>
            <a:r>
              <a:rPr lang="en-US" sz="2400" dirty="0"/>
              <a:t> </a:t>
            </a:r>
          </a:p>
        </p:txBody>
      </p:sp>
      <p:sp>
        <p:nvSpPr>
          <p:cNvPr id="7" name="TextBox 6"/>
          <p:cNvSpPr txBox="1"/>
          <p:nvPr/>
        </p:nvSpPr>
        <p:spPr>
          <a:xfrm>
            <a:off x="502921" y="2942047"/>
            <a:ext cx="7191102" cy="400110"/>
          </a:xfrm>
          <a:prstGeom prst="rect">
            <a:avLst/>
          </a:prstGeom>
          <a:noFill/>
        </p:spPr>
        <p:txBody>
          <a:bodyPr wrap="square" rtlCol="0">
            <a:spAutoFit/>
          </a:bodyPr>
          <a:lstStyle/>
          <a:p>
            <a:r>
              <a:rPr lang="en-US" sz="2000" dirty="0"/>
              <a:t>How do you define sustainability? Check all that apply</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46" y="3598819"/>
            <a:ext cx="10293877" cy="2930314"/>
          </a:xfrm>
          <a:prstGeom prst="rect">
            <a:avLst/>
          </a:prstGeom>
        </p:spPr>
      </p:pic>
    </p:spTree>
    <p:extLst>
      <p:ext uri="{BB962C8B-B14F-4D97-AF65-F5344CB8AC3E}">
        <p14:creationId xmlns:p14="http://schemas.microsoft.com/office/powerpoint/2010/main" val="2287834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19" y="697595"/>
            <a:ext cx="10495908" cy="1815882"/>
          </a:xfrm>
          <a:prstGeom prst="rect">
            <a:avLst/>
          </a:prstGeom>
          <a:noFill/>
        </p:spPr>
        <p:txBody>
          <a:bodyPr wrap="square" rtlCol="0">
            <a:spAutoFit/>
          </a:bodyPr>
          <a:lstStyle/>
          <a:p>
            <a:pPr>
              <a:buClr>
                <a:schemeClr val="accent1"/>
              </a:buClr>
            </a:pPr>
            <a:r>
              <a:rPr lang="en-US" sz="2800" dirty="0"/>
              <a:t>The following question is intended to gauge your PERSONAL values regarding sustainability. Please respond to the following statement: “I believe it is important to support sustainability initiatives.”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24" y="2566852"/>
            <a:ext cx="11739254" cy="2893422"/>
          </a:xfrm>
          <a:prstGeom prst="rect">
            <a:avLst/>
          </a:prstGeom>
        </p:spPr>
      </p:pic>
    </p:spTree>
    <p:extLst>
      <p:ext uri="{BB962C8B-B14F-4D97-AF65-F5344CB8AC3E}">
        <p14:creationId xmlns:p14="http://schemas.microsoft.com/office/powerpoint/2010/main" val="3314355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4543" y="359229"/>
            <a:ext cx="9797143" cy="954107"/>
          </a:xfrm>
          <a:prstGeom prst="rect">
            <a:avLst/>
          </a:prstGeom>
          <a:noFill/>
        </p:spPr>
        <p:txBody>
          <a:bodyPr wrap="square" rtlCol="0">
            <a:spAutoFit/>
          </a:bodyPr>
          <a:lstStyle/>
          <a:p>
            <a:r>
              <a:rPr lang="en-US" sz="2800" dirty="0"/>
              <a:t>Which statement best reflects your PROFESSIONAL values regarding sustainability and safety?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27" y="1313855"/>
            <a:ext cx="10608978" cy="5349239"/>
          </a:xfrm>
          <a:prstGeom prst="rect">
            <a:avLst/>
          </a:prstGeom>
        </p:spPr>
      </p:pic>
    </p:spTree>
    <p:extLst>
      <p:ext uri="{BB962C8B-B14F-4D97-AF65-F5344CB8AC3E}">
        <p14:creationId xmlns:p14="http://schemas.microsoft.com/office/powerpoint/2010/main" val="267564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67789"/>
            <a:ext cx="8669443" cy="6524897"/>
          </a:xfrm>
          <a:prstGeom prst="rect">
            <a:avLst/>
          </a:prstGeom>
        </p:spPr>
      </p:pic>
    </p:spTree>
    <p:extLst>
      <p:ext uri="{BB962C8B-B14F-4D97-AF65-F5344CB8AC3E}">
        <p14:creationId xmlns:p14="http://schemas.microsoft.com/office/powerpoint/2010/main" val="1304184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Comments</a:t>
            </a:r>
          </a:p>
        </p:txBody>
      </p:sp>
      <p:sp>
        <p:nvSpPr>
          <p:cNvPr id="4" name="Content Placeholder 3"/>
          <p:cNvSpPr>
            <a:spLocks noGrp="1"/>
          </p:cNvSpPr>
          <p:nvPr>
            <p:ph idx="1"/>
          </p:nvPr>
        </p:nvSpPr>
        <p:spPr>
          <a:xfrm>
            <a:off x="502919" y="2312125"/>
            <a:ext cx="11279777" cy="4421777"/>
          </a:xfrm>
        </p:spPr>
        <p:txBody>
          <a:bodyPr>
            <a:normAutofit/>
          </a:bodyPr>
          <a:lstStyle/>
          <a:p>
            <a:r>
              <a:rPr lang="en-US" dirty="0"/>
              <a:t>“</a:t>
            </a:r>
            <a:r>
              <a:rPr lang="en-US" sz="2000" dirty="0"/>
              <a:t>EH&amp;S professionals at my institution have a perception of sustainability professionals as dilettantes—getting paid the same amount running the bike program or community garden as a biosafety specialist does. The university might value those two positions the same, but we do not.”</a:t>
            </a:r>
          </a:p>
          <a:p>
            <a:r>
              <a:rPr lang="en-US" sz="2000" dirty="0"/>
              <a:t>“EHS and Sustainability collaborate frequently at my institution. That being said, the last thing we need is yet another organization talking about sustainability.”</a:t>
            </a:r>
          </a:p>
          <a:p>
            <a:r>
              <a:rPr lang="en-US" sz="2000" dirty="0"/>
              <a:t>“There is an existing attitude among EHS professionals that sustainability gets in the way of safety.”</a:t>
            </a:r>
          </a:p>
          <a:p>
            <a:r>
              <a:rPr lang="en-US" sz="2000" dirty="0"/>
              <a:t>“There is so much benefit that can result from safety and sustainability working together. We have seen that on our campus. In fact, in the world of social psychology and behavior change, Community Based Social Marketing (CBSM) is quite useful for both safety and sustainability.”</a:t>
            </a:r>
          </a:p>
          <a:p>
            <a:endParaRPr lang="en-US" dirty="0"/>
          </a:p>
        </p:txBody>
      </p:sp>
    </p:spTree>
    <p:extLst>
      <p:ext uri="{BB962C8B-B14F-4D97-AF65-F5344CB8AC3E}">
        <p14:creationId xmlns:p14="http://schemas.microsoft.com/office/powerpoint/2010/main" val="1626966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studies</a:t>
            </a:r>
          </a:p>
        </p:txBody>
      </p:sp>
      <p:sp>
        <p:nvSpPr>
          <p:cNvPr id="3" name="Text Placeholder 2"/>
          <p:cNvSpPr>
            <a:spLocks noGrp="1"/>
          </p:cNvSpPr>
          <p:nvPr>
            <p:ph type="body" sz="half" idx="2"/>
          </p:nvPr>
        </p:nvSpPr>
        <p:spPr>
          <a:xfrm>
            <a:off x="1350897" y="3187337"/>
            <a:ext cx="8825659" cy="4288972"/>
          </a:xfrm>
        </p:spPr>
        <p:txBody>
          <a:bodyPr>
            <a:normAutofit/>
          </a:bodyPr>
          <a:lstStyle/>
          <a:p>
            <a:pPr marL="285750" indent="-285750">
              <a:buFont typeface="Wingdings" panose="05000000000000000000" pitchFamily="2" charset="2"/>
              <a:buChar char="Ø"/>
            </a:pPr>
            <a:r>
              <a:rPr lang="en-US" sz="2400" dirty="0"/>
              <a:t>RCRA recycling concerns</a:t>
            </a:r>
          </a:p>
          <a:p>
            <a:pPr marL="285750" indent="-285750">
              <a:buFont typeface="Wingdings" panose="05000000000000000000" pitchFamily="2" charset="2"/>
              <a:buChar char="Ø"/>
            </a:pPr>
            <a:r>
              <a:rPr lang="en-US" sz="2400" dirty="0"/>
              <a:t>LED traffic lights</a:t>
            </a:r>
          </a:p>
          <a:p>
            <a:pPr marL="285750" indent="-285750">
              <a:buFont typeface="Wingdings" panose="05000000000000000000" pitchFamily="2" charset="2"/>
              <a:buChar char="Ø"/>
            </a:pPr>
            <a:r>
              <a:rPr lang="en-US" sz="2400" dirty="0"/>
              <a:t>United Rentals 2011 lighting retrofit</a:t>
            </a:r>
          </a:p>
          <a:p>
            <a:pPr marL="285750" indent="-285750">
              <a:buFont typeface="Wingdings" panose="05000000000000000000" pitchFamily="2" charset="2"/>
              <a:buChar char="Ø"/>
            </a:pPr>
            <a:r>
              <a:rPr lang="en-US" sz="2400" dirty="0"/>
              <a:t>UGA Green Lab program—able to promote program as a means by which to improve upon lab safety</a:t>
            </a:r>
          </a:p>
          <a:p>
            <a:r>
              <a:rPr lang="en-US" dirty="0"/>
              <a:t>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3398574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544" y="976449"/>
            <a:ext cx="3865134" cy="842554"/>
          </a:xfrm>
        </p:spPr>
        <p:txBody>
          <a:bodyPr/>
          <a:lstStyle/>
          <a:p>
            <a:r>
              <a:rPr lang="en-US" dirty="0"/>
              <a:t>What now?</a:t>
            </a:r>
          </a:p>
        </p:txBody>
      </p:sp>
      <p:sp>
        <p:nvSpPr>
          <p:cNvPr id="5" name="TextBox 4"/>
          <p:cNvSpPr txBox="1"/>
          <p:nvPr/>
        </p:nvSpPr>
        <p:spPr>
          <a:xfrm>
            <a:off x="6400799" y="1972492"/>
            <a:ext cx="5185955" cy="2677656"/>
          </a:xfrm>
          <a:prstGeom prst="rect">
            <a:avLst/>
          </a:prstGeom>
          <a:noFill/>
        </p:spPr>
        <p:txBody>
          <a:bodyPr wrap="square" rtlCol="0">
            <a:spAutoFit/>
          </a:bodyPr>
          <a:lstStyle/>
          <a:p>
            <a:pPr marL="342900" indent="-342900">
              <a:buClr>
                <a:schemeClr val="accent1"/>
              </a:buClr>
              <a:buFont typeface="Wingdings" panose="05000000000000000000" pitchFamily="2" charset="2"/>
              <a:buChar char="Ø"/>
            </a:pPr>
            <a:r>
              <a:rPr lang="en-US" sz="2400" dirty="0"/>
              <a:t>More communication</a:t>
            </a:r>
          </a:p>
          <a:p>
            <a:pPr marL="342900" indent="-342900">
              <a:buClr>
                <a:schemeClr val="accent1"/>
              </a:buClr>
              <a:buFont typeface="Wingdings" panose="05000000000000000000" pitchFamily="2" charset="2"/>
              <a:buChar char="Ø"/>
            </a:pPr>
            <a:r>
              <a:rPr lang="en-US" sz="2400" dirty="0"/>
              <a:t>More case studies</a:t>
            </a:r>
          </a:p>
          <a:p>
            <a:pPr marL="342900" indent="-342900">
              <a:buClr>
                <a:schemeClr val="accent1"/>
              </a:buClr>
              <a:buFont typeface="Wingdings" panose="05000000000000000000" pitchFamily="2" charset="2"/>
              <a:buChar char="Ø"/>
            </a:pPr>
            <a:r>
              <a:rPr lang="en-US" sz="2400" dirty="0"/>
              <a:t>Be more conscientious</a:t>
            </a:r>
          </a:p>
          <a:p>
            <a:pPr marL="342900" indent="-342900">
              <a:buClr>
                <a:schemeClr val="accent1"/>
              </a:buClr>
              <a:buFont typeface="Wingdings" panose="05000000000000000000" pitchFamily="2" charset="2"/>
              <a:buChar char="Ø"/>
            </a:pPr>
            <a:r>
              <a:rPr lang="en-US" sz="2400" dirty="0"/>
              <a:t>Be more helpful</a:t>
            </a:r>
          </a:p>
          <a:p>
            <a:pPr marL="342900" indent="-342900">
              <a:buClr>
                <a:schemeClr val="accent1"/>
              </a:buClr>
              <a:buFont typeface="Wingdings" panose="05000000000000000000" pitchFamily="2" charset="2"/>
              <a:buChar char="Ø"/>
            </a:pPr>
            <a:r>
              <a:rPr lang="en-US" sz="2400" dirty="0"/>
              <a:t>Work against false narratives</a:t>
            </a:r>
          </a:p>
          <a:p>
            <a:pPr marL="342900" indent="-342900">
              <a:buClr>
                <a:schemeClr val="accent1"/>
              </a:buClr>
              <a:buFont typeface="Wingdings" panose="05000000000000000000" pitchFamily="2" charset="2"/>
              <a:buChar char="Ø"/>
            </a:pPr>
            <a:r>
              <a:rPr lang="en-US" sz="2400" dirty="0"/>
              <a:t>More collaboration</a:t>
            </a:r>
          </a:p>
          <a:p>
            <a:pPr marL="342900" indent="-342900">
              <a:buClr>
                <a:schemeClr val="accent1"/>
              </a:buClr>
              <a:buFont typeface="Wingdings" panose="05000000000000000000" pitchFamily="2" charset="2"/>
              <a:buChar char="Ø"/>
            </a:pPr>
            <a:endParaRPr lang="en-US" sz="2400" dirty="0"/>
          </a:p>
        </p:txBody>
      </p:sp>
      <p:pic>
        <p:nvPicPr>
          <p:cNvPr id="6" name="Picture 5"/>
          <p:cNvPicPr>
            <a:picLocks noChangeAspect="1"/>
          </p:cNvPicPr>
          <p:nvPr/>
        </p:nvPicPr>
        <p:blipFill>
          <a:blip r:embed="rId3"/>
          <a:stretch>
            <a:fillRect/>
          </a:stretch>
        </p:blipFill>
        <p:spPr>
          <a:xfrm>
            <a:off x="1180544" y="2224606"/>
            <a:ext cx="2813278" cy="2813278"/>
          </a:xfrm>
          <a:prstGeom prst="rect">
            <a:avLst/>
          </a:prstGeom>
        </p:spPr>
      </p:pic>
    </p:spTree>
    <p:extLst>
      <p:ext uri="{BB962C8B-B14F-4D97-AF65-F5344CB8AC3E}">
        <p14:creationId xmlns:p14="http://schemas.microsoft.com/office/powerpoint/2010/main" val="3997853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8798" y="1063417"/>
            <a:ext cx="9366802" cy="1372986"/>
          </a:xfrm>
        </p:spPr>
        <p:txBody>
          <a:bodyPr/>
          <a:lstStyle/>
          <a:p>
            <a:r>
              <a:rPr lang="en-US" dirty="0"/>
              <a:t>Social Justice and Higher Education</a:t>
            </a:r>
          </a:p>
        </p:txBody>
      </p:sp>
      <p:sp>
        <p:nvSpPr>
          <p:cNvPr id="3" name="Text Placeholder 2"/>
          <p:cNvSpPr>
            <a:spLocks noGrp="1"/>
          </p:cNvSpPr>
          <p:nvPr>
            <p:ph type="body" sz="half" idx="2"/>
          </p:nvPr>
        </p:nvSpPr>
        <p:spPr>
          <a:xfrm>
            <a:off x="1148798" y="2997200"/>
            <a:ext cx="8831815" cy="3022600"/>
          </a:xfrm>
        </p:spPr>
        <p:txBody>
          <a:bodyPr>
            <a:normAutofit/>
          </a:bodyPr>
          <a:lstStyle/>
          <a:p>
            <a:pPr marL="285750" indent="-285750">
              <a:buFont typeface="Wingdings" panose="05000000000000000000" pitchFamily="2" charset="2"/>
              <a:buChar char="v"/>
            </a:pPr>
            <a:r>
              <a:rPr lang="en-US" sz="2000" dirty="0"/>
              <a:t>We have a responsibility to review the impacts of higher </a:t>
            </a:r>
            <a:r>
              <a:rPr lang="en-US" sz="2000" dirty="0" err="1"/>
              <a:t>ed</a:t>
            </a:r>
            <a:r>
              <a:rPr lang="en-US" sz="2000" dirty="0"/>
              <a:t> in all capacities, including impacts on social justice, both positive and negative</a:t>
            </a:r>
          </a:p>
          <a:p>
            <a:pPr marL="285750" indent="-285750">
              <a:buFont typeface="Wingdings" panose="05000000000000000000" pitchFamily="2" charset="2"/>
              <a:buChar char="v"/>
            </a:pPr>
            <a:r>
              <a:rPr lang="en-US" sz="2000" dirty="0"/>
              <a:t>Continue to use the framework of “who benefits and who bears the burden?”</a:t>
            </a:r>
          </a:p>
          <a:p>
            <a:pPr marL="285750" indent="-285750">
              <a:buFont typeface="Wingdings" panose="05000000000000000000" pitchFamily="2" charset="2"/>
              <a:buChar char="v"/>
            </a:pPr>
            <a:r>
              <a:rPr lang="en-US" sz="2000" dirty="0"/>
              <a:t>We can’t mitigate our impact without first acknowledging we have one</a:t>
            </a:r>
          </a:p>
        </p:txBody>
      </p:sp>
    </p:spTree>
    <p:extLst>
      <p:ext uri="{BB962C8B-B14F-4D97-AF65-F5344CB8AC3E}">
        <p14:creationId xmlns:p14="http://schemas.microsoft.com/office/powerpoint/2010/main" val="3462182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p>
        </p:txBody>
      </p:sp>
      <p:sp>
        <p:nvSpPr>
          <p:cNvPr id="3" name="Content Placeholder 2"/>
          <p:cNvSpPr>
            <a:spLocks noGrp="1"/>
          </p:cNvSpPr>
          <p:nvPr>
            <p:ph idx="1"/>
          </p:nvPr>
        </p:nvSpPr>
        <p:spPr>
          <a:xfrm>
            <a:off x="2043545" y="2067791"/>
            <a:ext cx="8136082" cy="4281054"/>
          </a:xfrm>
        </p:spPr>
        <p:txBody>
          <a:bodyPr>
            <a:normAutofit fontScale="92500" lnSpcReduction="20000"/>
          </a:bodyPr>
          <a:lstStyle/>
          <a:p>
            <a:pPr marL="68580" indent="0">
              <a:buNone/>
            </a:pPr>
            <a:endParaRPr lang="en-US" dirty="0"/>
          </a:p>
          <a:p>
            <a:pPr>
              <a:buFont typeface="Wingdings" panose="05000000000000000000" pitchFamily="2" charset="2"/>
              <a:buChar char="§"/>
            </a:pPr>
            <a:r>
              <a:rPr lang="en-US" sz="2100" dirty="0"/>
              <a:t>Gain a deeper understanding of the </a:t>
            </a:r>
            <a:r>
              <a:rPr lang="en-US" sz="2100" b="1" dirty="0"/>
              <a:t>psychologies, semantics and accompanying narratives of safety and sustainability</a:t>
            </a:r>
            <a:r>
              <a:rPr lang="en-US" sz="2100" dirty="0"/>
              <a:t>, and how these ideas drive perceptions and attitudes</a:t>
            </a:r>
          </a:p>
          <a:p>
            <a:pPr>
              <a:buFont typeface="Wingdings" panose="05000000000000000000" pitchFamily="2" charset="2"/>
              <a:buChar char="§"/>
            </a:pPr>
            <a:r>
              <a:rPr lang="en-US" sz="2100" dirty="0"/>
              <a:t>Gain a better understanding of the </a:t>
            </a:r>
            <a:r>
              <a:rPr lang="en-US" sz="2100" b="1" dirty="0"/>
              <a:t>relationship *between* safety and sustainability</a:t>
            </a:r>
            <a:r>
              <a:rPr lang="en-US" sz="2100" dirty="0"/>
              <a:t> and how they fit together</a:t>
            </a:r>
          </a:p>
          <a:p>
            <a:pPr>
              <a:buFont typeface="Wingdings" panose="05000000000000000000" pitchFamily="2" charset="2"/>
              <a:buChar char="§"/>
            </a:pPr>
            <a:r>
              <a:rPr lang="en-US" sz="2100" dirty="0"/>
              <a:t>Learn how to </a:t>
            </a:r>
            <a:r>
              <a:rPr lang="en-US" sz="2100" b="1" dirty="0"/>
              <a:t>use gained insight to their advantage</a:t>
            </a:r>
            <a:r>
              <a:rPr lang="en-US" sz="2100" dirty="0"/>
              <a:t> in communicating with their customers and stakeholders to strengthen both safety and sustainability initiatives</a:t>
            </a:r>
          </a:p>
          <a:p>
            <a:pPr>
              <a:buFont typeface="Wingdings" panose="05000000000000000000" pitchFamily="2" charset="2"/>
              <a:buChar char="§"/>
            </a:pPr>
            <a:r>
              <a:rPr lang="en-US" sz="2100" dirty="0"/>
              <a:t>Be able to describe </a:t>
            </a:r>
            <a:r>
              <a:rPr lang="en-US" sz="2100" b="1" dirty="0"/>
              <a:t>functional and dysfunctional interactions </a:t>
            </a:r>
            <a:r>
              <a:rPr lang="en-US" sz="2100" dirty="0"/>
              <a:t>between EH&amp;S and Sustainability groups with the purpose of developing better relationships with one another</a:t>
            </a:r>
          </a:p>
          <a:p>
            <a:pPr>
              <a:buFont typeface="Wingdings" panose="05000000000000000000" pitchFamily="2" charset="2"/>
              <a:buChar char="§"/>
            </a:pPr>
            <a:r>
              <a:rPr lang="en-US" sz="2100" dirty="0"/>
              <a:t>Gain a deeper understanding of </a:t>
            </a:r>
            <a:r>
              <a:rPr lang="en-US" sz="2100" b="1" dirty="0"/>
              <a:t>how Social Justice falls within the purview of both</a:t>
            </a:r>
            <a:r>
              <a:rPr lang="en-US" sz="2100" dirty="0"/>
              <a:t> safety and sustainability</a:t>
            </a:r>
          </a:p>
        </p:txBody>
      </p:sp>
    </p:spTree>
    <p:extLst>
      <p:ext uri="{BB962C8B-B14F-4D97-AF65-F5344CB8AC3E}">
        <p14:creationId xmlns:p14="http://schemas.microsoft.com/office/powerpoint/2010/main" val="297551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16330" y="186482"/>
            <a:ext cx="5523270" cy="2947144"/>
          </a:xfrm>
          <a:prstGeom prst="rect">
            <a:avLst/>
          </a:prstGeom>
        </p:spPr>
      </p:pic>
      <p:pic>
        <p:nvPicPr>
          <p:cNvPr id="3" name="Picture 2"/>
          <p:cNvPicPr>
            <a:picLocks noChangeAspect="1"/>
          </p:cNvPicPr>
          <p:nvPr/>
        </p:nvPicPr>
        <p:blipFill>
          <a:blip r:embed="rId4"/>
          <a:stretch>
            <a:fillRect/>
          </a:stretch>
        </p:blipFill>
        <p:spPr>
          <a:xfrm>
            <a:off x="107950" y="3613150"/>
            <a:ext cx="4204276" cy="3007344"/>
          </a:xfrm>
          <a:prstGeom prst="rect">
            <a:avLst/>
          </a:prstGeom>
        </p:spPr>
      </p:pic>
      <p:pic>
        <p:nvPicPr>
          <p:cNvPr id="4" name="Picture 3"/>
          <p:cNvPicPr>
            <a:picLocks noChangeAspect="1"/>
          </p:cNvPicPr>
          <p:nvPr/>
        </p:nvPicPr>
        <p:blipFill>
          <a:blip r:embed="rId5"/>
          <a:stretch>
            <a:fillRect/>
          </a:stretch>
        </p:blipFill>
        <p:spPr>
          <a:xfrm>
            <a:off x="6434821" y="3585834"/>
            <a:ext cx="5604779" cy="3154690"/>
          </a:xfrm>
          <a:prstGeom prst="rect">
            <a:avLst/>
          </a:prstGeom>
        </p:spPr>
      </p:pic>
      <p:pic>
        <p:nvPicPr>
          <p:cNvPr id="5" name="Picture 4"/>
          <p:cNvPicPr>
            <a:picLocks noChangeAspect="1"/>
          </p:cNvPicPr>
          <p:nvPr/>
        </p:nvPicPr>
        <p:blipFill>
          <a:blip r:embed="rId6"/>
          <a:stretch>
            <a:fillRect/>
          </a:stretch>
        </p:blipFill>
        <p:spPr>
          <a:xfrm>
            <a:off x="3517129" y="766738"/>
            <a:ext cx="2917692" cy="1966503"/>
          </a:xfrm>
          <a:prstGeom prst="rect">
            <a:avLst/>
          </a:prstGeom>
        </p:spPr>
      </p:pic>
      <p:pic>
        <p:nvPicPr>
          <p:cNvPr id="6" name="Picture 5"/>
          <p:cNvPicPr>
            <a:picLocks noChangeAspect="1"/>
          </p:cNvPicPr>
          <p:nvPr/>
        </p:nvPicPr>
        <p:blipFill>
          <a:blip r:embed="rId7"/>
          <a:stretch>
            <a:fillRect/>
          </a:stretch>
        </p:blipFill>
        <p:spPr>
          <a:xfrm>
            <a:off x="4312226" y="3790950"/>
            <a:ext cx="2102919" cy="210291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550" y="186482"/>
            <a:ext cx="3143783" cy="3240943"/>
          </a:xfrm>
          <a:prstGeom prst="rect">
            <a:avLst/>
          </a:prstGeom>
        </p:spPr>
      </p:pic>
    </p:spTree>
    <p:extLst>
      <p:ext uri="{BB962C8B-B14F-4D97-AF65-F5344CB8AC3E}">
        <p14:creationId xmlns:p14="http://schemas.microsoft.com/office/powerpoint/2010/main" val="2001241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Three Pillars of Sustainability - Verde Tech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4" y="2362199"/>
            <a:ext cx="4044951" cy="40449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cial Development for Sustainable Development | DIS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975" y="1555750"/>
            <a:ext cx="7383555" cy="57054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679450" y="789518"/>
            <a:ext cx="11880850" cy="706964"/>
          </a:xfrm>
        </p:spPr>
        <p:txBody>
          <a:bodyPr/>
          <a:lstStyle/>
          <a:p>
            <a:r>
              <a:rPr lang="en-US" sz="3000" dirty="0"/>
              <a:t>Social Justice is a Clear Component of Sustainability</a:t>
            </a:r>
          </a:p>
        </p:txBody>
      </p:sp>
    </p:spTree>
    <p:extLst>
      <p:ext uri="{BB962C8B-B14F-4D97-AF65-F5344CB8AC3E}">
        <p14:creationId xmlns:p14="http://schemas.microsoft.com/office/powerpoint/2010/main" val="502326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 y="-723900"/>
            <a:ext cx="4311649" cy="5848350"/>
          </a:xfrm>
        </p:spPr>
        <p:txBody>
          <a:bodyPr/>
          <a:lstStyle/>
          <a:p>
            <a:pPr algn="ctr"/>
            <a:r>
              <a:rPr lang="en-US" sz="4800" dirty="0"/>
              <a:t>Does Social Justice Fall Within the Purview of EH&amp;S?</a:t>
            </a:r>
          </a:p>
        </p:txBody>
      </p:sp>
      <p:sp>
        <p:nvSpPr>
          <p:cNvPr id="3" name="Content Placeholder 2"/>
          <p:cNvSpPr>
            <a:spLocks noGrp="1"/>
          </p:cNvSpPr>
          <p:nvPr>
            <p:ph idx="1"/>
          </p:nvPr>
        </p:nvSpPr>
        <p:spPr/>
        <p:txBody>
          <a:bodyPr/>
          <a:lstStyle/>
          <a:p>
            <a:r>
              <a:rPr lang="en-US" b="1" dirty="0"/>
              <a:t>EHS</a:t>
            </a:r>
            <a:r>
              <a:rPr lang="en-US" dirty="0"/>
              <a:t> stands for Environment, Health, and Safety. It's a general term used to refer to laws, rules, regulations, professions, programs, and workplace efforts </a:t>
            </a:r>
            <a:r>
              <a:rPr lang="en-US" b="1" dirty="0"/>
              <a:t>to protect the health and safety of employees and the public</a:t>
            </a:r>
            <a:r>
              <a:rPr lang="en-US" dirty="0"/>
              <a:t>, as well as the </a:t>
            </a:r>
            <a:r>
              <a:rPr lang="en-US" b="1" dirty="0"/>
              <a:t>environment</a:t>
            </a:r>
            <a:r>
              <a:rPr lang="en-US" dirty="0"/>
              <a:t>, from hazards associated with the workplace.</a:t>
            </a:r>
          </a:p>
          <a:p>
            <a:endParaRPr lang="en-US" dirty="0"/>
          </a:p>
          <a:p>
            <a:r>
              <a:rPr lang="en-US" dirty="0"/>
              <a:t>Taking care of your employees sustains your business and protects your </a:t>
            </a:r>
            <a:r>
              <a:rPr lang="en-US" b="1" dirty="0"/>
              <a:t>profits.</a:t>
            </a:r>
          </a:p>
          <a:p>
            <a:endParaRPr lang="en-US" dirty="0"/>
          </a:p>
        </p:txBody>
      </p:sp>
    </p:spTree>
    <p:extLst>
      <p:ext uri="{BB962C8B-B14F-4D97-AF65-F5344CB8AC3E}">
        <p14:creationId xmlns:p14="http://schemas.microsoft.com/office/powerpoint/2010/main" val="2148051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695" y="677335"/>
            <a:ext cx="10109200" cy="1183214"/>
          </a:xfrm>
        </p:spPr>
        <p:txBody>
          <a:bodyPr/>
          <a:lstStyle/>
          <a:p>
            <a:r>
              <a:rPr lang="en-US" sz="3200" dirty="0"/>
              <a:t>Social Justice &amp; Environmental Health</a:t>
            </a:r>
          </a:p>
        </p:txBody>
      </p:sp>
      <p:pic>
        <p:nvPicPr>
          <p:cNvPr id="6" name="Picture 5"/>
          <p:cNvPicPr>
            <a:picLocks noChangeAspect="1"/>
          </p:cNvPicPr>
          <p:nvPr/>
        </p:nvPicPr>
        <p:blipFill>
          <a:blip r:embed="rId3"/>
          <a:stretch>
            <a:fillRect/>
          </a:stretch>
        </p:blipFill>
        <p:spPr>
          <a:xfrm>
            <a:off x="8934450" y="1860549"/>
            <a:ext cx="2426970" cy="3667125"/>
          </a:xfrm>
          <a:prstGeom prst="rect">
            <a:avLst/>
          </a:prstGeom>
        </p:spPr>
      </p:pic>
      <p:sp>
        <p:nvSpPr>
          <p:cNvPr id="7" name="TextBox 6"/>
          <p:cNvSpPr txBox="1"/>
          <p:nvPr/>
        </p:nvSpPr>
        <p:spPr>
          <a:xfrm>
            <a:off x="8870950" y="5606534"/>
            <a:ext cx="2768600" cy="369332"/>
          </a:xfrm>
          <a:prstGeom prst="rect">
            <a:avLst/>
          </a:prstGeom>
          <a:noFill/>
        </p:spPr>
        <p:txBody>
          <a:bodyPr wrap="square" rtlCol="0">
            <a:spAutoFit/>
          </a:bodyPr>
          <a:lstStyle/>
          <a:p>
            <a:r>
              <a:rPr lang="en-US" dirty="0"/>
              <a:t>Levy &amp; </a:t>
            </a:r>
            <a:r>
              <a:rPr lang="en-US" dirty="0" err="1"/>
              <a:t>Sidel</a:t>
            </a:r>
            <a:endParaRPr lang="en-US" dirty="0"/>
          </a:p>
        </p:txBody>
      </p:sp>
      <p:sp>
        <p:nvSpPr>
          <p:cNvPr id="5" name="Rectangle 4"/>
          <p:cNvSpPr/>
          <p:nvPr/>
        </p:nvSpPr>
        <p:spPr>
          <a:xfrm>
            <a:off x="900324" y="2462159"/>
            <a:ext cx="7779076" cy="3693319"/>
          </a:xfrm>
          <a:prstGeom prst="rect">
            <a:avLst/>
          </a:prstGeom>
        </p:spPr>
        <p:txBody>
          <a:bodyPr wrap="square">
            <a:spAutoFit/>
          </a:bodyPr>
          <a:lstStyle/>
          <a:p>
            <a:pPr>
              <a:buClr>
                <a:schemeClr val="accent6">
                  <a:lumMod val="75000"/>
                </a:schemeClr>
              </a:buClr>
            </a:pPr>
            <a:r>
              <a:rPr lang="en-US" dirty="0"/>
              <a:t>Need to examine the relationship between social justice and environmental health</a:t>
            </a:r>
          </a:p>
          <a:p>
            <a:endParaRPr lang="en-US" dirty="0"/>
          </a:p>
          <a:p>
            <a:pPr lvl="1">
              <a:buClr>
                <a:schemeClr val="accent6">
                  <a:lumMod val="75000"/>
                </a:schemeClr>
              </a:buClr>
              <a:buFont typeface="Wingdings" panose="05000000000000000000" pitchFamily="2" charset="2"/>
              <a:buChar char="v"/>
            </a:pPr>
            <a:r>
              <a:rPr lang="en-US" dirty="0"/>
              <a:t>Water</a:t>
            </a:r>
          </a:p>
          <a:p>
            <a:pPr lvl="1">
              <a:buClr>
                <a:schemeClr val="accent6">
                  <a:lumMod val="75000"/>
                </a:schemeClr>
              </a:buClr>
              <a:buFont typeface="Wingdings" panose="05000000000000000000" pitchFamily="2" charset="2"/>
              <a:buChar char="v"/>
            </a:pPr>
            <a:r>
              <a:rPr lang="en-US" dirty="0"/>
              <a:t>Indoor Air Pollution</a:t>
            </a:r>
          </a:p>
          <a:p>
            <a:pPr lvl="1">
              <a:buClr>
                <a:schemeClr val="accent6">
                  <a:lumMod val="75000"/>
                </a:schemeClr>
              </a:buClr>
              <a:buFont typeface="Wingdings" panose="05000000000000000000" pitchFamily="2" charset="2"/>
              <a:buChar char="v"/>
            </a:pPr>
            <a:r>
              <a:rPr lang="en-US" dirty="0"/>
              <a:t>Outdoor Air Pollution</a:t>
            </a:r>
          </a:p>
          <a:p>
            <a:pPr lvl="1">
              <a:buClr>
                <a:schemeClr val="accent6">
                  <a:lumMod val="75000"/>
                </a:schemeClr>
              </a:buClr>
              <a:buFont typeface="Wingdings" panose="05000000000000000000" pitchFamily="2" charset="2"/>
              <a:buChar char="v"/>
            </a:pPr>
            <a:r>
              <a:rPr lang="en-US" dirty="0"/>
              <a:t>Substandard Housing</a:t>
            </a:r>
          </a:p>
          <a:p>
            <a:pPr lvl="1">
              <a:buClr>
                <a:schemeClr val="accent6">
                  <a:lumMod val="75000"/>
                </a:schemeClr>
              </a:buClr>
              <a:buFont typeface="Wingdings" panose="05000000000000000000" pitchFamily="2" charset="2"/>
              <a:buChar char="v"/>
            </a:pPr>
            <a:r>
              <a:rPr lang="en-US" dirty="0"/>
              <a:t>Soil and Water Contamination</a:t>
            </a:r>
          </a:p>
          <a:p>
            <a:pPr lvl="1">
              <a:buClr>
                <a:schemeClr val="accent6">
                  <a:lumMod val="75000"/>
                </a:schemeClr>
              </a:buClr>
              <a:buFont typeface="Wingdings" panose="05000000000000000000" pitchFamily="2" charset="2"/>
              <a:buChar char="v"/>
            </a:pPr>
            <a:r>
              <a:rPr lang="en-US" dirty="0"/>
              <a:t>Food </a:t>
            </a:r>
          </a:p>
          <a:p>
            <a:pPr lvl="1">
              <a:buClr>
                <a:schemeClr val="accent6">
                  <a:lumMod val="75000"/>
                </a:schemeClr>
              </a:buClr>
              <a:buFont typeface="Wingdings" panose="05000000000000000000" pitchFamily="2" charset="2"/>
              <a:buChar char="v"/>
            </a:pPr>
            <a:r>
              <a:rPr lang="en-US" dirty="0"/>
              <a:t>Lead</a:t>
            </a:r>
          </a:p>
          <a:p>
            <a:pPr lvl="1">
              <a:buClr>
                <a:schemeClr val="accent6">
                  <a:lumMod val="75000"/>
                </a:schemeClr>
              </a:buClr>
              <a:buFont typeface="Wingdings" panose="05000000000000000000" pitchFamily="2" charset="2"/>
              <a:buChar char="v"/>
            </a:pPr>
            <a:r>
              <a:rPr lang="en-US" dirty="0"/>
              <a:t>Persistent Organic Pollutants</a:t>
            </a:r>
          </a:p>
          <a:p>
            <a:pPr lvl="1">
              <a:buClr>
                <a:schemeClr val="accent6">
                  <a:lumMod val="75000"/>
                </a:schemeClr>
              </a:buClr>
              <a:buFont typeface="Wingdings" panose="05000000000000000000" pitchFamily="2" charset="2"/>
              <a:buChar char="v"/>
            </a:pPr>
            <a:r>
              <a:rPr lang="en-US" dirty="0"/>
              <a:t>Climate Change</a:t>
            </a:r>
          </a:p>
          <a:p>
            <a:pPr lvl="1">
              <a:buClr>
                <a:schemeClr val="accent6">
                  <a:lumMod val="75000"/>
                </a:schemeClr>
              </a:buClr>
              <a:buFont typeface="Wingdings" panose="05000000000000000000" pitchFamily="2" charset="2"/>
              <a:buChar char="v"/>
            </a:pPr>
            <a:r>
              <a:rPr lang="en-US" dirty="0"/>
              <a:t>Superfund/</a:t>
            </a:r>
            <a:r>
              <a:rPr lang="en-US" dirty="0" err="1"/>
              <a:t>Haz</a:t>
            </a:r>
            <a:r>
              <a:rPr lang="en-US" dirty="0"/>
              <a:t> Waste sites</a:t>
            </a:r>
          </a:p>
        </p:txBody>
      </p:sp>
    </p:spTree>
    <p:extLst>
      <p:ext uri="{BB962C8B-B14F-4D97-AF65-F5344CB8AC3E}">
        <p14:creationId xmlns:p14="http://schemas.microsoft.com/office/powerpoint/2010/main" val="2444190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Justice and Workplace Safety </a:t>
            </a:r>
          </a:p>
        </p:txBody>
      </p:sp>
      <p:sp>
        <p:nvSpPr>
          <p:cNvPr id="3" name="Content Placeholder 2"/>
          <p:cNvSpPr>
            <a:spLocks noGrp="1"/>
          </p:cNvSpPr>
          <p:nvPr>
            <p:ph idx="1"/>
          </p:nvPr>
        </p:nvSpPr>
        <p:spPr>
          <a:xfrm>
            <a:off x="1375647" y="2329344"/>
            <a:ext cx="8825659" cy="1463115"/>
          </a:xfrm>
        </p:spPr>
        <p:txBody>
          <a:bodyPr>
            <a:normAutofit fontScale="92500" lnSpcReduction="20000"/>
          </a:bodyPr>
          <a:lstStyle/>
          <a:p>
            <a:r>
              <a:rPr lang="en-US" dirty="0"/>
              <a:t>Work profoundly defines the well-being of individuals and populations</a:t>
            </a:r>
          </a:p>
          <a:p>
            <a:r>
              <a:rPr lang="en-US" dirty="0"/>
              <a:t>Workplace Democracy—Supporting an environment where ALL employees have a voice, as well as job security which would allow workers to be more insistent in demanding safer working conditions</a:t>
            </a:r>
          </a:p>
          <a:p>
            <a:r>
              <a:rPr lang="en-US" dirty="0"/>
              <a:t>“Stop Work Authority”</a:t>
            </a:r>
          </a:p>
          <a:p>
            <a:endParaRPr lang="en-US" dirty="0"/>
          </a:p>
          <a:p>
            <a:endParaRPr lang="en-US" dirty="0"/>
          </a:p>
        </p:txBody>
      </p:sp>
      <p:pic>
        <p:nvPicPr>
          <p:cNvPr id="4" name="Picture 3"/>
          <p:cNvPicPr>
            <a:picLocks noChangeAspect="1"/>
          </p:cNvPicPr>
          <p:nvPr/>
        </p:nvPicPr>
        <p:blipFill>
          <a:blip r:embed="rId3"/>
          <a:stretch>
            <a:fillRect/>
          </a:stretch>
        </p:blipFill>
        <p:spPr>
          <a:xfrm>
            <a:off x="2814" y="4140542"/>
            <a:ext cx="2058575" cy="2374224"/>
          </a:xfrm>
          <a:prstGeom prst="rect">
            <a:avLst/>
          </a:prstGeom>
        </p:spPr>
      </p:pic>
      <p:pic>
        <p:nvPicPr>
          <p:cNvPr id="5" name="Picture 4"/>
          <p:cNvPicPr>
            <a:picLocks noChangeAspect="1"/>
          </p:cNvPicPr>
          <p:nvPr/>
        </p:nvPicPr>
        <p:blipFill>
          <a:blip r:embed="rId4"/>
          <a:stretch>
            <a:fillRect/>
          </a:stretch>
        </p:blipFill>
        <p:spPr>
          <a:xfrm>
            <a:off x="2465103" y="4179991"/>
            <a:ext cx="1796682" cy="2334775"/>
          </a:xfrm>
          <a:prstGeom prst="rect">
            <a:avLst/>
          </a:prstGeom>
        </p:spPr>
      </p:pic>
      <p:pic>
        <p:nvPicPr>
          <p:cNvPr id="6" name="Picture 5"/>
          <p:cNvPicPr>
            <a:picLocks noChangeAspect="1"/>
          </p:cNvPicPr>
          <p:nvPr/>
        </p:nvPicPr>
        <p:blipFill>
          <a:blip r:embed="rId5"/>
          <a:stretch>
            <a:fillRect/>
          </a:stretch>
        </p:blipFill>
        <p:spPr>
          <a:xfrm>
            <a:off x="4599485" y="4179991"/>
            <a:ext cx="2377985" cy="2377985"/>
          </a:xfrm>
          <a:prstGeom prst="rect">
            <a:avLst/>
          </a:prstGeom>
        </p:spPr>
      </p:pic>
      <p:pic>
        <p:nvPicPr>
          <p:cNvPr id="8" name="Picture 7"/>
          <p:cNvPicPr>
            <a:picLocks noChangeAspect="1"/>
          </p:cNvPicPr>
          <p:nvPr/>
        </p:nvPicPr>
        <p:blipFill>
          <a:blip r:embed="rId6"/>
          <a:stretch>
            <a:fillRect/>
          </a:stretch>
        </p:blipFill>
        <p:spPr>
          <a:xfrm>
            <a:off x="7168456" y="4244167"/>
            <a:ext cx="2347110" cy="2347110"/>
          </a:xfrm>
          <a:prstGeom prst="rect">
            <a:avLst/>
          </a:prstGeom>
        </p:spPr>
      </p:pic>
      <p:pic>
        <p:nvPicPr>
          <p:cNvPr id="9" name="Picture 8"/>
          <p:cNvPicPr>
            <a:picLocks noChangeAspect="1"/>
          </p:cNvPicPr>
          <p:nvPr/>
        </p:nvPicPr>
        <p:blipFill>
          <a:blip r:embed="rId7"/>
          <a:stretch>
            <a:fillRect/>
          </a:stretch>
        </p:blipFill>
        <p:spPr>
          <a:xfrm>
            <a:off x="9400140" y="4544812"/>
            <a:ext cx="2856753" cy="1605132"/>
          </a:xfrm>
          <a:prstGeom prst="rect">
            <a:avLst/>
          </a:prstGeom>
        </p:spPr>
      </p:pic>
      <p:sp>
        <p:nvSpPr>
          <p:cNvPr id="10" name="Right Arrow 9"/>
          <p:cNvSpPr/>
          <p:nvPr/>
        </p:nvSpPr>
        <p:spPr>
          <a:xfrm>
            <a:off x="1826305" y="5136332"/>
            <a:ext cx="595835" cy="289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303857" y="5151230"/>
            <a:ext cx="595835" cy="289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6747826" y="5202844"/>
            <a:ext cx="595835" cy="289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9335247" y="5183120"/>
            <a:ext cx="595835" cy="289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627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Social Justice fall within the purview of EH&amp;S?</a:t>
            </a:r>
          </a:p>
        </p:txBody>
      </p:sp>
      <p:pic>
        <p:nvPicPr>
          <p:cNvPr id="4" name="Picture 3"/>
          <p:cNvPicPr>
            <a:picLocks noChangeAspect="1"/>
          </p:cNvPicPr>
          <p:nvPr/>
        </p:nvPicPr>
        <p:blipFill>
          <a:blip r:embed="rId3"/>
          <a:stretch>
            <a:fillRect/>
          </a:stretch>
        </p:blipFill>
        <p:spPr>
          <a:xfrm>
            <a:off x="3903642" y="3212199"/>
            <a:ext cx="3829472" cy="2693395"/>
          </a:xfrm>
          <a:prstGeom prst="rect">
            <a:avLst/>
          </a:prstGeom>
        </p:spPr>
      </p:pic>
      <p:pic>
        <p:nvPicPr>
          <p:cNvPr id="5" name="Picture 4"/>
          <p:cNvPicPr>
            <a:picLocks noChangeAspect="1"/>
          </p:cNvPicPr>
          <p:nvPr/>
        </p:nvPicPr>
        <p:blipFill>
          <a:blip r:embed="rId4"/>
          <a:stretch>
            <a:fillRect/>
          </a:stretch>
        </p:blipFill>
        <p:spPr>
          <a:xfrm>
            <a:off x="15315" y="3734291"/>
            <a:ext cx="3712291" cy="2227375"/>
          </a:xfrm>
          <a:prstGeom prst="rect">
            <a:avLst/>
          </a:prstGeom>
        </p:spPr>
      </p:pic>
      <p:pic>
        <p:nvPicPr>
          <p:cNvPr id="6" name="Picture 5"/>
          <p:cNvPicPr>
            <a:picLocks noChangeAspect="1"/>
          </p:cNvPicPr>
          <p:nvPr/>
        </p:nvPicPr>
        <p:blipFill>
          <a:blip r:embed="rId5"/>
          <a:stretch>
            <a:fillRect/>
          </a:stretch>
        </p:blipFill>
        <p:spPr>
          <a:xfrm>
            <a:off x="8022383" y="3166594"/>
            <a:ext cx="3450635" cy="1786283"/>
          </a:xfrm>
          <a:prstGeom prst="rect">
            <a:avLst/>
          </a:prstGeom>
        </p:spPr>
      </p:pic>
      <p:pic>
        <p:nvPicPr>
          <p:cNvPr id="7" name="Picture 6"/>
          <p:cNvPicPr>
            <a:picLocks noChangeAspect="1"/>
          </p:cNvPicPr>
          <p:nvPr/>
        </p:nvPicPr>
        <p:blipFill>
          <a:blip r:embed="rId6"/>
          <a:stretch>
            <a:fillRect/>
          </a:stretch>
        </p:blipFill>
        <p:spPr>
          <a:xfrm>
            <a:off x="7368588" y="4952877"/>
            <a:ext cx="1615841" cy="1860795"/>
          </a:xfrm>
          <a:prstGeom prst="rect">
            <a:avLst/>
          </a:prstGeom>
        </p:spPr>
      </p:pic>
    </p:spTree>
    <p:extLst>
      <p:ext uri="{BB962C8B-B14F-4D97-AF65-F5344CB8AC3E}">
        <p14:creationId xmlns:p14="http://schemas.microsoft.com/office/powerpoint/2010/main" val="3456478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9559" r="9559"/>
          <a:stretch>
            <a:fillRect/>
          </a:stretch>
        </p:blipFill>
        <p:spPr>
          <a:xfrm rot="5400000">
            <a:off x="7188095" y="1021861"/>
            <a:ext cx="4191000" cy="3886200"/>
          </a:xfrm>
        </p:spPr>
      </p:pic>
      <p:sp>
        <p:nvSpPr>
          <p:cNvPr id="3" name="Title 2"/>
          <p:cNvSpPr>
            <a:spLocks noGrp="1"/>
          </p:cNvSpPr>
          <p:nvPr>
            <p:ph type="title"/>
          </p:nvPr>
        </p:nvSpPr>
        <p:spPr>
          <a:xfrm>
            <a:off x="7232650" y="5132442"/>
            <a:ext cx="2266845" cy="476250"/>
          </a:xfrm>
        </p:spPr>
        <p:txBody>
          <a:bodyPr/>
          <a:lstStyle/>
          <a:p>
            <a:r>
              <a:rPr lang="en-US" dirty="0"/>
              <a:t>Star Scott</a:t>
            </a:r>
          </a:p>
        </p:txBody>
      </p:sp>
      <p:sp>
        <p:nvSpPr>
          <p:cNvPr id="4" name="Text Placeholder 3"/>
          <p:cNvSpPr>
            <a:spLocks noGrp="1"/>
          </p:cNvSpPr>
          <p:nvPr>
            <p:ph type="body" sz="quarter" idx="14"/>
          </p:nvPr>
        </p:nvSpPr>
        <p:spPr>
          <a:xfrm>
            <a:off x="7184116" y="5608692"/>
            <a:ext cx="3845792" cy="1249308"/>
          </a:xfrm>
        </p:spPr>
        <p:txBody>
          <a:bodyPr>
            <a:normAutofit/>
          </a:bodyPr>
          <a:lstStyle/>
          <a:p>
            <a:r>
              <a:rPr lang="en-US" sz="2000" dirty="0">
                <a:hlinkClick r:id="rId4"/>
              </a:rPr>
              <a:t>starscot@uga.edu</a:t>
            </a:r>
            <a:endParaRPr lang="en-US" sz="2000" dirty="0"/>
          </a:p>
          <a:p>
            <a:r>
              <a:rPr lang="en-US" sz="2000" dirty="0">
                <a:hlinkClick r:id="rId5"/>
              </a:rPr>
              <a:t>greenlab@uga.edu</a:t>
            </a:r>
            <a:endParaRPr lang="en-US" sz="2000" dirty="0"/>
          </a:p>
          <a:p>
            <a:endParaRPr lang="en-US" dirty="0"/>
          </a:p>
        </p:txBody>
      </p:sp>
      <p:sp>
        <p:nvSpPr>
          <p:cNvPr id="6" name="TextBox 5"/>
          <p:cNvSpPr txBox="1"/>
          <p:nvPr/>
        </p:nvSpPr>
        <p:spPr>
          <a:xfrm>
            <a:off x="730250" y="935670"/>
            <a:ext cx="3758623" cy="584775"/>
          </a:xfrm>
          <a:prstGeom prst="rect">
            <a:avLst/>
          </a:prstGeom>
          <a:noFill/>
        </p:spPr>
        <p:txBody>
          <a:bodyPr wrap="square" rtlCol="0">
            <a:spAutoFit/>
          </a:bodyPr>
          <a:lstStyle/>
          <a:p>
            <a:pPr algn="ctr"/>
            <a:r>
              <a:rPr lang="en-US" sz="3200" dirty="0">
                <a:solidFill>
                  <a:schemeClr val="bg1"/>
                </a:solidFill>
              </a:rPr>
              <a:t>Questions?</a:t>
            </a:r>
          </a:p>
        </p:txBody>
      </p:sp>
      <p:pic>
        <p:nvPicPr>
          <p:cNvPr id="7" name="Picture 6"/>
          <p:cNvPicPr>
            <a:picLocks noChangeAspect="1"/>
          </p:cNvPicPr>
          <p:nvPr/>
        </p:nvPicPr>
        <p:blipFill>
          <a:blip r:embed="rId6"/>
          <a:stretch>
            <a:fillRect/>
          </a:stretch>
        </p:blipFill>
        <p:spPr>
          <a:xfrm>
            <a:off x="9885485" y="4958861"/>
            <a:ext cx="2072820" cy="1591194"/>
          </a:xfrm>
          <a:prstGeom prst="rect">
            <a:avLst/>
          </a:prstGeom>
        </p:spPr>
      </p:pic>
      <p:sp>
        <p:nvSpPr>
          <p:cNvPr id="2" name="TextBox 1"/>
          <p:cNvSpPr txBox="1"/>
          <p:nvPr/>
        </p:nvSpPr>
        <p:spPr>
          <a:xfrm>
            <a:off x="419100" y="2235168"/>
            <a:ext cx="6765016" cy="4862870"/>
          </a:xfrm>
          <a:prstGeom prst="rect">
            <a:avLst/>
          </a:prstGeom>
          <a:noFill/>
        </p:spPr>
        <p:txBody>
          <a:bodyPr wrap="square" rtlCol="0">
            <a:spAutoFit/>
          </a:bodyPr>
          <a:lstStyle/>
          <a:p>
            <a:r>
              <a:rPr lang="en-US" sz="2000" u="sng" dirty="0"/>
              <a:t>Resources</a:t>
            </a:r>
            <a:endParaRPr lang="en-US" sz="2000" dirty="0"/>
          </a:p>
          <a:p>
            <a:pPr marL="342900" indent="-342900">
              <a:buFont typeface="Arial" panose="020B0604020202020204" pitchFamily="34" charset="0"/>
              <a:buChar char="•"/>
            </a:pPr>
            <a:r>
              <a:rPr lang="en-US" dirty="0"/>
              <a:t>Land Acknowledgement (</a:t>
            </a:r>
            <a:r>
              <a:rPr lang="en-US" dirty="0">
                <a:hlinkClick r:id="rId7"/>
              </a:rPr>
              <a:t>https://native-land.ca/</a:t>
            </a:r>
            <a:r>
              <a:rPr lang="en-US" dirty="0"/>
              <a:t>)</a:t>
            </a:r>
          </a:p>
          <a:p>
            <a:pPr marL="342900" indent="-342900">
              <a:buFont typeface="Arial" panose="020B0604020202020204" pitchFamily="34" charset="0"/>
              <a:buChar char="•"/>
            </a:pPr>
            <a:r>
              <a:rPr lang="en-US" dirty="0"/>
              <a:t>Halvorson/Higgins, </a:t>
            </a:r>
            <a:r>
              <a:rPr lang="en-US" i="1" dirty="0"/>
              <a:t>Motivational Focus</a:t>
            </a:r>
          </a:p>
          <a:p>
            <a:pPr marL="342900" indent="-342900">
              <a:buFont typeface="Arial" panose="020B0604020202020204" pitchFamily="34" charset="0"/>
              <a:buChar char="•"/>
            </a:pPr>
            <a:r>
              <a:rPr lang="en-US" dirty="0"/>
              <a:t>The International Institute for Sustainable Laboratories (I2SL.org) </a:t>
            </a:r>
          </a:p>
          <a:p>
            <a:pPr marL="342900" indent="-342900">
              <a:buFont typeface="Arial" panose="020B0604020202020204" pitchFamily="34" charset="0"/>
              <a:buChar char="•"/>
            </a:pPr>
            <a:r>
              <a:rPr lang="en-US" dirty="0"/>
              <a:t>The Campus, Safety, Health and Environmental Management Association (CSHEMA.org)</a:t>
            </a:r>
          </a:p>
          <a:p>
            <a:pPr marL="342900" indent="-342900">
              <a:buFont typeface="Arial" panose="020B0604020202020204" pitchFamily="34" charset="0"/>
              <a:buChar char="•"/>
            </a:pPr>
            <a:r>
              <a:rPr lang="en-US" dirty="0"/>
              <a:t>The Higher Education Associations Sustainability Consortium(aashe.org/partners/</a:t>
            </a:r>
            <a:r>
              <a:rPr lang="en-US" dirty="0" err="1"/>
              <a:t>heasc</a:t>
            </a:r>
            <a:r>
              <a:rPr lang="en-US" dirty="0"/>
              <a:t>/)</a:t>
            </a:r>
          </a:p>
          <a:p>
            <a:pPr marL="342900" indent="-342900">
              <a:buFont typeface="Arial" panose="020B0604020202020204" pitchFamily="34" charset="0"/>
              <a:buChar char="•"/>
            </a:pPr>
            <a:r>
              <a:rPr lang="en-US" dirty="0"/>
              <a:t>The Association for the Advancement of Sustainability in Higher Education (aashe.org) </a:t>
            </a:r>
          </a:p>
          <a:p>
            <a:pPr marL="342900" indent="-342900">
              <a:buFont typeface="Arial" panose="020B0604020202020204" pitchFamily="34" charset="0"/>
              <a:buChar char="•"/>
            </a:pPr>
            <a:r>
              <a:rPr lang="en-US" dirty="0"/>
              <a:t>Greever, Scott, Gabrieloff-Parish, Presentation: </a:t>
            </a:r>
            <a:r>
              <a:rPr lang="en-US" i="1" dirty="0"/>
              <a:t>How to Make the Research Enterprise More Sustainable and More Equitable</a:t>
            </a:r>
          </a:p>
          <a:p>
            <a:pPr marL="342900" indent="-342900">
              <a:buFont typeface="Arial" panose="020B0604020202020204" pitchFamily="34" charset="0"/>
              <a:buChar char="•"/>
            </a:pPr>
            <a:r>
              <a:rPr lang="en-US" dirty="0">
                <a:hlinkClick r:id="rId8"/>
              </a:rPr>
              <a:t>https://ejscreen.epa.gov</a:t>
            </a:r>
            <a:r>
              <a:rPr lang="en-US" dirty="0"/>
              <a:t> </a:t>
            </a:r>
            <a:endParaRPr lang="en-US" i="1" dirty="0"/>
          </a:p>
          <a:p>
            <a:endParaRPr lang="en-US" dirty="0"/>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566004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4" y="2099733"/>
            <a:ext cx="9589245" cy="2040467"/>
          </a:xfrm>
        </p:spPr>
        <p:txBody>
          <a:bodyPr/>
          <a:lstStyle/>
          <a:p>
            <a:pPr algn="ctr"/>
            <a:r>
              <a:rPr lang="en-US" dirty="0"/>
              <a:t>Question 1—New webinar, who dis?</a:t>
            </a:r>
          </a:p>
        </p:txBody>
      </p:sp>
    </p:spTree>
    <p:extLst>
      <p:ext uri="{BB962C8B-B14F-4D97-AF65-F5344CB8AC3E}">
        <p14:creationId xmlns:p14="http://schemas.microsoft.com/office/powerpoint/2010/main" val="1427012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872" b="8293"/>
          <a:stretch/>
        </p:blipFill>
        <p:spPr>
          <a:xfrm rot="5400000">
            <a:off x="5310501" y="553912"/>
            <a:ext cx="3587256" cy="247943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7195" r="1728"/>
          <a:stretch/>
        </p:blipFill>
        <p:spPr>
          <a:xfrm>
            <a:off x="5896230" y="2982346"/>
            <a:ext cx="3654899" cy="4123419"/>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56051" t="1529" r="7006" b="-128"/>
          <a:stretch/>
        </p:blipFill>
        <p:spPr>
          <a:xfrm>
            <a:off x="8343845" y="0"/>
            <a:ext cx="1664445" cy="2961564"/>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8750" r="24904" b="-128"/>
          <a:stretch/>
        </p:blipFill>
        <p:spPr>
          <a:xfrm>
            <a:off x="9519313" y="-62423"/>
            <a:ext cx="2681537" cy="554042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4609" y="1221473"/>
            <a:ext cx="2659805" cy="4041302"/>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24551" t="17500" r="3195" b="18090"/>
          <a:stretch/>
        </p:blipFill>
        <p:spPr>
          <a:xfrm rot="5400000">
            <a:off x="-780539" y="1740093"/>
            <a:ext cx="4776720" cy="3193575"/>
          </a:xfrm>
          <a:prstGeom prst="rect">
            <a:avLst/>
          </a:prstGeom>
        </p:spPr>
      </p:pic>
    </p:spTree>
    <p:extLst>
      <p:ext uri="{BB962C8B-B14F-4D97-AF65-F5344CB8AC3E}">
        <p14:creationId xmlns:p14="http://schemas.microsoft.com/office/powerpoint/2010/main" val="145382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300" y="2247741"/>
            <a:ext cx="4351025" cy="2283824"/>
          </a:xfrm>
        </p:spPr>
        <p:txBody>
          <a:bodyPr/>
          <a:lstStyle/>
          <a:p>
            <a:r>
              <a:rPr lang="en-US" dirty="0"/>
              <a:t>Psychology of Safety</a:t>
            </a:r>
          </a:p>
        </p:txBody>
      </p:sp>
      <p:sp>
        <p:nvSpPr>
          <p:cNvPr id="6" name="TextBox 5"/>
          <p:cNvSpPr txBox="1"/>
          <p:nvPr/>
        </p:nvSpPr>
        <p:spPr>
          <a:xfrm>
            <a:off x="6328953" y="5266866"/>
            <a:ext cx="5418161" cy="1107996"/>
          </a:xfrm>
          <a:prstGeom prst="rect">
            <a:avLst/>
          </a:prstGeom>
          <a:noFill/>
        </p:spPr>
        <p:txBody>
          <a:bodyPr wrap="square" rtlCol="0">
            <a:spAutoFit/>
          </a:bodyPr>
          <a:lstStyle/>
          <a:p>
            <a:pPr marL="285750" indent="-285750">
              <a:buClr>
                <a:schemeClr val="accent2"/>
              </a:buClr>
              <a:buFont typeface="Wingdings" panose="05000000000000000000" pitchFamily="2" charset="2"/>
              <a:buChar char="Ø"/>
            </a:pPr>
            <a:r>
              <a:rPr lang="en-US" sz="2400" dirty="0"/>
              <a:t>Prevention-Focused</a:t>
            </a:r>
          </a:p>
          <a:p>
            <a:pPr marL="285750" indent="-285750">
              <a:buClr>
                <a:schemeClr val="accent2"/>
              </a:buClr>
              <a:buFont typeface="Wingdings" panose="05000000000000000000" pitchFamily="2" charset="2"/>
              <a:buChar char="Ø"/>
            </a:pPr>
            <a:r>
              <a:rPr lang="en-US" sz="2400" dirty="0"/>
              <a:t>Compliance-based Framework</a:t>
            </a:r>
          </a:p>
          <a:p>
            <a:pPr marL="285750" indent="-285750">
              <a:buClr>
                <a:schemeClr val="accent2"/>
              </a:buClr>
              <a:buFont typeface="Wingdings" panose="05000000000000000000" pitchFamily="2" charset="2"/>
              <a:buChar char="Ø"/>
            </a:pPr>
            <a:endParaRPr lang="en-US" dirty="0"/>
          </a:p>
        </p:txBody>
      </p:sp>
      <p:pic>
        <p:nvPicPr>
          <p:cNvPr id="7" name="Picture 6"/>
          <p:cNvPicPr>
            <a:picLocks noChangeAspect="1"/>
          </p:cNvPicPr>
          <p:nvPr/>
        </p:nvPicPr>
        <p:blipFill rotWithShape="1">
          <a:blip r:embed="rId3"/>
          <a:srcRect l="29655" t="3778"/>
          <a:stretch/>
        </p:blipFill>
        <p:spPr>
          <a:xfrm>
            <a:off x="6140019" y="457199"/>
            <a:ext cx="5088118" cy="4639849"/>
          </a:xfrm>
          <a:prstGeom prst="rect">
            <a:avLst/>
          </a:prstGeom>
        </p:spPr>
      </p:pic>
    </p:spTree>
    <p:extLst>
      <p:ext uri="{BB962C8B-B14F-4D97-AF65-F5344CB8AC3E}">
        <p14:creationId xmlns:p14="http://schemas.microsoft.com/office/powerpoint/2010/main" val="2855552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3313" r="3313"/>
          <a:stretch>
            <a:fillRect/>
          </a:stretch>
        </p:blipFill>
        <p:spPr>
          <a:xfrm>
            <a:off x="115235" y="87405"/>
            <a:ext cx="2130045" cy="2188192"/>
          </a:xfrm>
        </p:spPr>
      </p:pic>
      <p:sp>
        <p:nvSpPr>
          <p:cNvPr id="4" name="Text Placeholder 3"/>
          <p:cNvSpPr>
            <a:spLocks noGrp="1"/>
          </p:cNvSpPr>
          <p:nvPr>
            <p:ph type="body" sz="quarter" idx="14"/>
          </p:nvPr>
        </p:nvSpPr>
        <p:spPr>
          <a:xfrm>
            <a:off x="0" y="3003009"/>
            <a:ext cx="6110832" cy="3769932"/>
          </a:xfrm>
        </p:spPr>
        <p:txBody>
          <a:bodyPr>
            <a:normAutofit/>
          </a:bodyPr>
          <a:lstStyle/>
          <a:p>
            <a:pPr marL="1028700" lvl="1" indent="-285750">
              <a:buFont typeface="Wingdings" panose="05000000000000000000" pitchFamily="2" charset="2"/>
              <a:buChar char="§"/>
            </a:pPr>
            <a:r>
              <a:rPr lang="en-US" sz="2800" dirty="0"/>
              <a:t>Language---Regulatory</a:t>
            </a:r>
          </a:p>
          <a:p>
            <a:pPr marL="1028700" lvl="1" indent="-285750">
              <a:buFont typeface="Wingdings" panose="05000000000000000000" pitchFamily="2" charset="2"/>
              <a:buChar char="§"/>
            </a:pPr>
            <a:r>
              <a:rPr lang="en-US" sz="2800" dirty="0"/>
              <a:t>Perceived as: “The Whip” </a:t>
            </a:r>
          </a:p>
          <a:p>
            <a:pPr marL="1028700" lvl="1" indent="-285750">
              <a:buFont typeface="Wingdings" panose="05000000000000000000" pitchFamily="2" charset="2"/>
              <a:buChar char="§"/>
            </a:pPr>
            <a:r>
              <a:rPr lang="en-US" sz="2800" dirty="0"/>
              <a:t>Involves a tremendous amount of unseen effort</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990" b="10609"/>
          <a:stretch/>
        </p:blipFill>
        <p:spPr>
          <a:xfrm rot="5400000">
            <a:off x="6133011" y="1014546"/>
            <a:ext cx="7073535" cy="5044443"/>
          </a:xfrm>
          <a:prstGeom prst="rect">
            <a:avLst/>
          </a:prstGeom>
        </p:spPr>
      </p:pic>
    </p:spTree>
    <p:extLst>
      <p:ext uri="{BB962C8B-B14F-4D97-AF65-F5344CB8AC3E}">
        <p14:creationId xmlns:p14="http://schemas.microsoft.com/office/powerpoint/2010/main" val="262011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2329627"/>
            <a:ext cx="4351025" cy="2283824"/>
          </a:xfrm>
        </p:spPr>
        <p:txBody>
          <a:bodyPr/>
          <a:lstStyle/>
          <a:p>
            <a:r>
              <a:rPr lang="en-US" dirty="0"/>
              <a:t>Psychology of Sustainability</a:t>
            </a:r>
          </a:p>
        </p:txBody>
      </p:sp>
      <p:sp>
        <p:nvSpPr>
          <p:cNvPr id="3" name="Text Placeholder 2"/>
          <p:cNvSpPr>
            <a:spLocks noGrp="1"/>
          </p:cNvSpPr>
          <p:nvPr>
            <p:ph type="body" idx="1"/>
          </p:nvPr>
        </p:nvSpPr>
        <p:spPr>
          <a:xfrm>
            <a:off x="6568888" y="3905943"/>
            <a:ext cx="5425888" cy="2283824"/>
          </a:xfrm>
        </p:spPr>
        <p:txBody>
          <a:bodyPr/>
          <a:lstStyle/>
          <a:p>
            <a:pPr marL="342900" indent="-342900">
              <a:buFont typeface="Wingdings" panose="05000000000000000000" pitchFamily="2" charset="2"/>
              <a:buChar char="Ø"/>
            </a:pPr>
            <a:r>
              <a:rPr lang="en-US" sz="2400" dirty="0">
                <a:solidFill>
                  <a:schemeClr val="tx1"/>
                </a:solidFill>
              </a:rPr>
              <a:t>Promotion-Focused</a:t>
            </a:r>
          </a:p>
          <a:p>
            <a:pPr marL="342900" indent="-342900">
              <a:buFont typeface="Wingdings" panose="05000000000000000000" pitchFamily="2" charset="2"/>
              <a:buChar char="Ø"/>
            </a:pPr>
            <a:r>
              <a:rPr lang="en-US" sz="2400" dirty="0">
                <a:solidFill>
                  <a:schemeClr val="tx1"/>
                </a:solidFill>
              </a:rPr>
              <a:t>Opportunistic Framework</a:t>
            </a:r>
          </a:p>
          <a:p>
            <a:pPr marL="342900" indent="-342900">
              <a:buFont typeface="Wingdings" panose="05000000000000000000" pitchFamily="2" charset="2"/>
              <a:buChar char="Ø"/>
            </a:pP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6053418" y="325000"/>
            <a:ext cx="5457264" cy="3642724"/>
          </a:xfrm>
          <a:prstGeom prst="rect">
            <a:avLst/>
          </a:prstGeom>
        </p:spPr>
      </p:pic>
    </p:spTree>
    <p:extLst>
      <p:ext uri="{BB962C8B-B14F-4D97-AF65-F5344CB8AC3E}">
        <p14:creationId xmlns:p14="http://schemas.microsoft.com/office/powerpoint/2010/main" val="3749882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268" t="3177" r="6387" b="14195"/>
          <a:stretch/>
        </p:blipFill>
        <p:spPr>
          <a:xfrm>
            <a:off x="103571" y="116716"/>
            <a:ext cx="2182429" cy="2154803"/>
          </a:xfrm>
        </p:spPr>
      </p:pic>
      <p:sp>
        <p:nvSpPr>
          <p:cNvPr id="4" name="Text Placeholder 3"/>
          <p:cNvSpPr>
            <a:spLocks noGrp="1"/>
          </p:cNvSpPr>
          <p:nvPr>
            <p:ph type="body" sz="quarter" idx="14"/>
          </p:nvPr>
        </p:nvSpPr>
        <p:spPr>
          <a:xfrm>
            <a:off x="-450858" y="2951629"/>
            <a:ext cx="5043029" cy="4598377"/>
          </a:xfrm>
        </p:spPr>
        <p:txBody>
          <a:bodyPr>
            <a:normAutofit/>
          </a:bodyPr>
          <a:lstStyle/>
          <a:p>
            <a:pPr marL="1028700" lvl="1" indent="-285750">
              <a:buFont typeface="Wingdings" panose="05000000000000000000" pitchFamily="2" charset="2"/>
              <a:buChar char="§"/>
            </a:pPr>
            <a:r>
              <a:rPr lang="en-US" sz="2400" dirty="0"/>
              <a:t>Language--Opportunistic</a:t>
            </a:r>
          </a:p>
          <a:p>
            <a:pPr marL="1028700" lvl="1" indent="-285750">
              <a:buFont typeface="Wingdings" panose="05000000000000000000" pitchFamily="2" charset="2"/>
              <a:buChar char="§"/>
            </a:pPr>
            <a:r>
              <a:rPr lang="en-US" sz="2400" dirty="0"/>
              <a:t>Perception: “The Carrot” </a:t>
            </a:r>
          </a:p>
          <a:p>
            <a:pPr marL="1028700" lvl="1" indent="-285750">
              <a:buFont typeface="Wingdings" panose="05000000000000000000" pitchFamily="2" charset="2"/>
              <a:buChar char="§"/>
            </a:pPr>
            <a:r>
              <a:rPr lang="en-US" sz="2400" dirty="0"/>
              <a:t>Small efforts are recognized</a:t>
            </a:r>
          </a:p>
          <a:p>
            <a:pPr marL="1028700" lvl="1" indent="-285750">
              <a:buFont typeface="Wingdings" panose="05000000000000000000" pitchFamily="2" charset="2"/>
              <a:buChar char="§"/>
            </a:pPr>
            <a:endParaRPr lang="en-US" dirty="0"/>
          </a:p>
          <a:p>
            <a:pPr marL="1028700" lvl="1"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u="sng" dirty="0"/>
          </a:p>
          <a:p>
            <a:pPr marL="285750" indent="-285750">
              <a:buFont typeface="Wingdings" panose="05000000000000000000" pitchFamily="2" charset="2"/>
              <a:buChar char="§"/>
            </a:pPr>
            <a:endParaRPr lang="en-US"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6055" t="16667" r="17181" b="25980"/>
          <a:stretch/>
        </p:blipFill>
        <p:spPr>
          <a:xfrm>
            <a:off x="4975413" y="1917019"/>
            <a:ext cx="7019364" cy="3933265"/>
          </a:xfrm>
          <a:prstGeom prst="rect">
            <a:avLst/>
          </a:prstGeom>
        </p:spPr>
      </p:pic>
    </p:spTree>
    <p:extLst>
      <p:ext uri="{BB962C8B-B14F-4D97-AF65-F5344CB8AC3E}">
        <p14:creationId xmlns:p14="http://schemas.microsoft.com/office/powerpoint/2010/main" val="172772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12270</TotalTime>
  <Words>1164</Words>
  <Application>Microsoft Macintosh PowerPoint</Application>
  <PresentationFormat>Widescreen</PresentationFormat>
  <Paragraphs>186</Paragraphs>
  <Slides>36</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Century Gothic</vt:lpstr>
      <vt:lpstr>Helvetica</vt:lpstr>
      <vt:lpstr>Wingdings</vt:lpstr>
      <vt:lpstr>Wingdings 3</vt:lpstr>
      <vt:lpstr>Ion Boardroom</vt:lpstr>
      <vt:lpstr>The Intersection of Safety and Sustainability</vt:lpstr>
      <vt:lpstr>PowerPoint Presentation</vt:lpstr>
      <vt:lpstr>Learning Objectives  </vt:lpstr>
      <vt:lpstr>Question 1—New webinar, who dis?</vt:lpstr>
      <vt:lpstr>PowerPoint Presentation</vt:lpstr>
      <vt:lpstr>Psychology of Safety</vt:lpstr>
      <vt:lpstr>PowerPoint Presentation</vt:lpstr>
      <vt:lpstr>Psychology of Sustainability</vt:lpstr>
      <vt:lpstr>PowerPoint Presentation</vt:lpstr>
      <vt:lpstr>Motivational Focus</vt:lpstr>
      <vt:lpstr>Question 2—What drives you?</vt:lpstr>
      <vt:lpstr>PowerPoint Presentation</vt:lpstr>
      <vt:lpstr>What is the relationship between sustainability and safety?</vt:lpstr>
      <vt:lpstr>What is the relationship between sustainability and safety?</vt:lpstr>
      <vt:lpstr>So, safety is actually a part of sustainability?!!!!!!!</vt:lpstr>
      <vt:lpstr>PowerPoint Presentation</vt:lpstr>
      <vt:lpstr>Fume Hoods   </vt:lpstr>
      <vt:lpstr>Green Chemistry</vt:lpstr>
      <vt:lpstr>Much of what I see in EHS professionals is learned behavior from trying to survive the culture they’re in.   </vt:lpstr>
      <vt:lpstr>Types of Programs</vt:lpstr>
      <vt:lpstr>Question 3—It’s a twofer</vt:lpstr>
      <vt:lpstr>2018 CSHEMA Sustainability Survey</vt:lpstr>
      <vt:lpstr>PowerPoint Presentation</vt:lpstr>
      <vt:lpstr>PowerPoint Presentation</vt:lpstr>
      <vt:lpstr>PowerPoint Presentation</vt:lpstr>
      <vt:lpstr>Additional Comments</vt:lpstr>
      <vt:lpstr>Case studies</vt:lpstr>
      <vt:lpstr>What now?</vt:lpstr>
      <vt:lpstr>Social Justice and Higher Education</vt:lpstr>
      <vt:lpstr>PowerPoint Presentation</vt:lpstr>
      <vt:lpstr>Social Justice is a Clear Component of Sustainability</vt:lpstr>
      <vt:lpstr>Does Social Justice Fall Within the Purview of EH&amp;S?</vt:lpstr>
      <vt:lpstr>Social Justice &amp; Environmental Health</vt:lpstr>
      <vt:lpstr>Social Justice and Workplace Safety </vt:lpstr>
      <vt:lpstr>Does Social Justice fall within the purview of EH&amp;S?</vt:lpstr>
      <vt:lpstr>Star Scott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Greening Labs</dc:title>
  <dc:creator>Star Scott</dc:creator>
  <cp:lastModifiedBy>Theresa Devlin</cp:lastModifiedBy>
  <cp:revision>295</cp:revision>
  <cp:lastPrinted>2019-10-16T20:37:38Z</cp:lastPrinted>
  <dcterms:created xsi:type="dcterms:W3CDTF">2017-11-01T03:31:14Z</dcterms:created>
  <dcterms:modified xsi:type="dcterms:W3CDTF">2020-06-24T21:12:21Z</dcterms:modified>
</cp:coreProperties>
</file>