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fc1ecd6ff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8fc1ecd6ff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fc1ecd6ff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fc1ecd6ff_0_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8fc1ecd6ff_0_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fc1ecd6ff_0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fc1ecd6ff_0_1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8fc1ecd6ff_0_17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6f2f7691df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6f2f7691df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6f2f7691df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7ce54e4077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7ce54e407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7ce54e4077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7ce54e4077_0_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7ce54e4077_0_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ce54e4077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ce54e4077_0_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7ce54e4077_0_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7da1e7ac43_1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da1e7ac43_1_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7da1e7ac43_1_1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fc1ecd6ff_0_1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fc1ecd6ff_0_1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8fc1ecd6ff_0_1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7da1e7ac43_1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7da1e7ac43_1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3:notes"/>
          <p:cNvSpPr txBox="1"/>
          <p:nvPr>
            <p:ph idx="1" type="body"/>
          </p:nvPr>
        </p:nvSpPr>
        <p:spPr>
          <a:xfrm>
            <a:off x="686421" y="4344025"/>
            <a:ext cx="5485200" cy="4114500"/>
          </a:xfrm>
          <a:prstGeom prst="rect">
            <a:avLst/>
          </a:prstGeom>
          <a:noFill/>
          <a:ln>
            <a:noFill/>
          </a:ln>
        </p:spPr>
        <p:txBody>
          <a:bodyPr anchorCtr="0" anchor="t" bIns="44825" lIns="89700" spcFirstLastPara="1" rIns="89700" wrap="square" tIns="448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056439f86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7056439f86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7da1e7ac43_1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da1e7ac43_1_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7da1e7ac43_1_1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dfb3f8938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dfb3f8938_1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7dfb3f8938_1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32e2ef437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32e2ef437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732e2ef437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32e2ef437_1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32e2ef437_1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732e2ef437_1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7ce54e4077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ce54e4077_1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7ce54e4077_1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732e2ef437_1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32e2ef437_1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732e2ef437_1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3" name="Google Shape;93;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6" name="Shape 96"/>
        <p:cNvGrpSpPr/>
        <p:nvPr/>
      </p:nvGrpSpPr>
      <p:grpSpPr>
        <a:xfrm>
          <a:off x="0" y="0"/>
          <a:ext cx="0" cy="0"/>
          <a:chOff x="0" y="0"/>
          <a:chExt cx="0" cy="0"/>
        </a:xfrm>
      </p:grpSpPr>
      <p:sp>
        <p:nvSpPr>
          <p:cNvPr id="97" name="Google Shape;97;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p1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99" name="Google Shape;99;p1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0" name="Google Shape;100;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16"/>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06" name="Google Shape;106;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1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1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12" name="Google Shape;112;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p18"/>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8" name="Google Shape;118;p18"/>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19" name="Google Shape;119;p18"/>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0" name="Google Shape;120;p18"/>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1" name="Google Shape;121;p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2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6" name="Google Shape;136;p2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7" name="Google Shape;137;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 name="Google Shape;24;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2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3" name="Google Shape;143;p2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44" name="Google Shape;144;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2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0" name="Google Shape;150;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2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6" name="Google Shape;156;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 name="Google Shape;86;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1.png"/><Relationship Id="rId10" Type="http://schemas.openxmlformats.org/officeDocument/2006/relationships/image" Target="../media/image23.jpg"/><Relationship Id="rId9"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hyperlink" Target="mailto:ebangood@bard.edu" TargetMode="External"/><Relationship Id="rId5" Type="http://schemas.openxmlformats.org/officeDocument/2006/relationships/hyperlink" Target="http://www.solveclimateby2030.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jpg"/><Relationship Id="rId6" Type="http://schemas.openxmlformats.org/officeDocument/2006/relationships/image" Target="../media/image8.png"/><Relationship Id="rId7" Type="http://schemas.openxmlformats.org/officeDocument/2006/relationships/image" Target="../media/image7.jpg"/><Relationship Id="rId8"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457200" y="351263"/>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Solve Climate By 2030 - 4.7.21</a:t>
            </a:r>
            <a:endParaRPr/>
          </a:p>
        </p:txBody>
      </p:sp>
      <p:pic>
        <p:nvPicPr>
          <p:cNvPr descr="VegNews.GretaThunbergFacebook.jpg" id="164" name="Google Shape;164;p25"/>
          <p:cNvPicPr preferRelativeResize="0"/>
          <p:nvPr/>
        </p:nvPicPr>
        <p:blipFill rotWithShape="1">
          <a:blip r:embed="rId3">
            <a:alphaModFix/>
          </a:blip>
          <a:srcRect b="0" l="0" r="0" t="0"/>
          <a:stretch/>
        </p:blipFill>
        <p:spPr>
          <a:xfrm>
            <a:off x="1905692" y="1555838"/>
            <a:ext cx="5332619" cy="3148975"/>
          </a:xfrm>
          <a:prstGeom prst="rect">
            <a:avLst/>
          </a:prstGeom>
          <a:noFill/>
          <a:ln>
            <a:noFill/>
          </a:ln>
        </p:spPr>
      </p:pic>
      <p:sp>
        <p:nvSpPr>
          <p:cNvPr id="165" name="Google Shape;165;p25"/>
          <p:cNvSpPr txBox="1"/>
          <p:nvPr/>
        </p:nvSpPr>
        <p:spPr>
          <a:xfrm>
            <a:off x="1521499" y="4912250"/>
            <a:ext cx="63534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Catalyzing a Green Recovery in _____</a:t>
            </a:r>
            <a:endParaRPr sz="3200">
              <a:solidFill>
                <a:schemeClr val="dk1"/>
              </a:solidFill>
              <a:latin typeface="Calibri"/>
              <a:ea typeface="Calibri"/>
              <a:cs typeface="Calibri"/>
              <a:sym typeface="Calibri"/>
            </a:endParaRPr>
          </a:p>
        </p:txBody>
      </p:sp>
      <p:sp>
        <p:nvSpPr>
          <p:cNvPr id="166" name="Google Shape;166;p25"/>
          <p:cNvSpPr txBox="1"/>
          <p:nvPr/>
        </p:nvSpPr>
        <p:spPr>
          <a:xfrm>
            <a:off x="1005900" y="5496950"/>
            <a:ext cx="7132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Eban Goodstein/David Blockstein: Bard Center for Environmental Policy</a:t>
            </a:r>
            <a:endParaRPr sz="800" u="sng">
              <a:solidFill>
                <a:schemeClr val="hlink"/>
              </a:solidFil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25"/>
          <p:cNvSpPr txBox="1"/>
          <p:nvPr/>
        </p:nvSpPr>
        <p:spPr>
          <a:xfrm>
            <a:off x="1022600" y="6000300"/>
            <a:ext cx="7351200" cy="8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latin typeface="Calibri"/>
                <a:ea typeface="Calibri"/>
                <a:cs typeface="Calibri"/>
                <a:sym typeface="Calibri"/>
              </a:rPr>
              <a:t>SolveclimateBy2030.org</a:t>
            </a:r>
            <a:endParaRPr sz="3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This Fall</a:t>
            </a:r>
            <a:endParaRPr/>
          </a:p>
        </p:txBody>
      </p:sp>
      <p:pic>
        <p:nvPicPr>
          <p:cNvPr id="242" name="Google Shape;242;p34"/>
          <p:cNvPicPr preferRelativeResize="0"/>
          <p:nvPr/>
        </p:nvPicPr>
        <p:blipFill>
          <a:blip r:embed="rId3">
            <a:alphaModFix/>
          </a:blip>
          <a:stretch>
            <a:fillRect/>
          </a:stretch>
        </p:blipFill>
        <p:spPr>
          <a:xfrm>
            <a:off x="727500" y="1354388"/>
            <a:ext cx="8098384" cy="5135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5"/>
          <p:cNvPicPr preferRelativeResize="0"/>
          <p:nvPr/>
        </p:nvPicPr>
        <p:blipFill>
          <a:blip r:embed="rId3">
            <a:alphaModFix/>
          </a:blip>
          <a:stretch>
            <a:fillRect/>
          </a:stretch>
        </p:blipFill>
        <p:spPr>
          <a:xfrm>
            <a:off x="152400" y="1852663"/>
            <a:ext cx="8839203" cy="2943645"/>
          </a:xfrm>
          <a:prstGeom prst="rect">
            <a:avLst/>
          </a:prstGeom>
          <a:noFill/>
          <a:ln>
            <a:noFill/>
          </a:ln>
        </p:spPr>
      </p:pic>
      <p:pic>
        <p:nvPicPr>
          <p:cNvPr id="249" name="Google Shape;249;p35"/>
          <p:cNvPicPr preferRelativeResize="0"/>
          <p:nvPr/>
        </p:nvPicPr>
        <p:blipFill>
          <a:blip r:embed="rId4">
            <a:alphaModFix/>
          </a:blip>
          <a:stretch>
            <a:fillRect/>
          </a:stretch>
        </p:blipFill>
        <p:spPr>
          <a:xfrm>
            <a:off x="1978350" y="4796299"/>
            <a:ext cx="5585699" cy="1881249"/>
          </a:xfrm>
          <a:prstGeom prst="rect">
            <a:avLst/>
          </a:prstGeom>
          <a:noFill/>
          <a:ln>
            <a:noFill/>
          </a:ln>
        </p:spPr>
      </p:pic>
      <p:sp>
        <p:nvSpPr>
          <p:cNvPr id="250" name="Google Shape;250;p3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Resources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u="sng"/>
              <a:t>Every</a:t>
            </a:r>
            <a:r>
              <a:rPr lang="en-US"/>
              <a:t> teacher you know</a:t>
            </a:r>
            <a:endParaRPr/>
          </a:p>
        </p:txBody>
      </p:sp>
      <p:pic>
        <p:nvPicPr>
          <p:cNvPr id="257" name="Google Shape;257;p36"/>
          <p:cNvPicPr preferRelativeResize="0"/>
          <p:nvPr/>
        </p:nvPicPr>
        <p:blipFill>
          <a:blip r:embed="rId3">
            <a:alphaModFix/>
          </a:blip>
          <a:stretch>
            <a:fillRect/>
          </a:stretch>
        </p:blipFill>
        <p:spPr>
          <a:xfrm>
            <a:off x="152400" y="1417638"/>
            <a:ext cx="8839203" cy="2039816"/>
          </a:xfrm>
          <a:prstGeom prst="rect">
            <a:avLst/>
          </a:prstGeom>
          <a:noFill/>
          <a:ln>
            <a:noFill/>
          </a:ln>
        </p:spPr>
      </p:pic>
      <p:pic>
        <p:nvPicPr>
          <p:cNvPr id="258" name="Google Shape;258;p36"/>
          <p:cNvPicPr preferRelativeResize="0"/>
          <p:nvPr/>
        </p:nvPicPr>
        <p:blipFill>
          <a:blip r:embed="rId4">
            <a:alphaModFix/>
          </a:blip>
          <a:stretch>
            <a:fillRect/>
          </a:stretch>
        </p:blipFill>
        <p:spPr>
          <a:xfrm>
            <a:off x="4572000" y="3667350"/>
            <a:ext cx="2375800" cy="3095750"/>
          </a:xfrm>
          <a:prstGeom prst="rect">
            <a:avLst/>
          </a:prstGeom>
          <a:noFill/>
          <a:ln>
            <a:noFill/>
          </a:ln>
        </p:spPr>
      </p:pic>
      <p:pic>
        <p:nvPicPr>
          <p:cNvPr id="259" name="Google Shape;259;p36"/>
          <p:cNvPicPr preferRelativeResize="0"/>
          <p:nvPr/>
        </p:nvPicPr>
        <p:blipFill>
          <a:blip r:embed="rId5">
            <a:alphaModFix/>
          </a:blip>
          <a:stretch>
            <a:fillRect/>
          </a:stretch>
        </p:blipFill>
        <p:spPr>
          <a:xfrm>
            <a:off x="2006902" y="3667354"/>
            <a:ext cx="2375804" cy="30957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“Solve Climate” Means….</a:t>
            </a:r>
            <a:endParaRPr/>
          </a:p>
        </p:txBody>
      </p:sp>
      <p:sp>
        <p:nvSpPr>
          <p:cNvPr id="265" name="Google Shape;265;p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By 2030, be well on the way towards a 100% renewable economy</a:t>
            </a:r>
            <a:endParaRPr/>
          </a:p>
          <a:p>
            <a:pPr indent="-342900" lvl="0" marL="342900" rtl="0" algn="l">
              <a:spcBef>
                <a:spcPts val="640"/>
              </a:spcBef>
              <a:spcAft>
                <a:spcPts val="0"/>
              </a:spcAft>
              <a:buClr>
                <a:schemeClr val="dk1"/>
              </a:buClr>
              <a:buSzPts val="3200"/>
              <a:buChar char="•"/>
            </a:pPr>
            <a:r>
              <a:rPr lang="en-US"/>
              <a:t>Electric power from solar, wind, hydro, geothermal, + “storage” (batteries)</a:t>
            </a:r>
            <a:endParaRPr/>
          </a:p>
          <a:p>
            <a:pPr indent="-342900" lvl="0" marL="342900" rtl="0" algn="l">
              <a:spcBef>
                <a:spcPts val="640"/>
              </a:spcBef>
              <a:spcAft>
                <a:spcPts val="0"/>
              </a:spcAft>
              <a:buClr>
                <a:schemeClr val="dk1"/>
              </a:buClr>
              <a:buSzPts val="3200"/>
              <a:buChar char="•"/>
            </a:pPr>
            <a:r>
              <a:rPr lang="en-US"/>
              <a:t>Transportation transitioning rapidly toward Electric Vehicles (EV’s)</a:t>
            </a:r>
            <a:endParaRPr/>
          </a:p>
          <a:p>
            <a:pPr indent="-139700" lvl="0" marL="34290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lang="en-US"/>
              <a:t>  This solves the energy half of climate change.</a:t>
            </a:r>
            <a:endParaRPr/>
          </a:p>
          <a:p>
            <a:pPr indent="0" lvl="0" marL="0" rtl="0" algn="l">
              <a:spcBef>
                <a:spcPts val="640"/>
              </a:spcBef>
              <a:spcAft>
                <a:spcPts val="0"/>
              </a:spcAft>
              <a:buClr>
                <a:schemeClr val="dk1"/>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Imagine </a:t>
            </a:r>
            <a:endParaRPr/>
          </a:p>
          <a:p>
            <a:pPr indent="0" lvl="0" marL="0" rtl="0" algn="l">
              <a:spcBef>
                <a:spcPts val="0"/>
              </a:spcBef>
              <a:spcAft>
                <a:spcPts val="0"/>
              </a:spcAft>
              <a:buNone/>
            </a:pPr>
            <a:r>
              <a:t/>
            </a:r>
            <a:endParaRPr/>
          </a:p>
        </p:txBody>
      </p:sp>
      <p:sp>
        <p:nvSpPr>
          <p:cNvPr id="272" name="Google Shape;272;p3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The 2020’s as a decade of disruptive energy transformation driven by cheap, distributed solar + storage</a:t>
            </a:r>
            <a:endParaRPr/>
          </a:p>
          <a:p>
            <a:pPr indent="0" lvl="0" marL="457200" rtl="0" algn="l">
              <a:spcBef>
                <a:spcPts val="360"/>
              </a:spcBef>
              <a:spcAft>
                <a:spcPts val="0"/>
              </a:spcAft>
              <a:buNone/>
            </a:pPr>
            <a:r>
              <a:t/>
            </a:r>
            <a:endParaRPr/>
          </a:p>
          <a:p>
            <a:pPr indent="0" lvl="0" marL="45720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pic>
        <p:nvPicPr>
          <p:cNvPr descr="DRKDfdGX4AAILob.jpg" id="273" name="Google Shape;273;p38"/>
          <p:cNvPicPr preferRelativeResize="0"/>
          <p:nvPr/>
        </p:nvPicPr>
        <p:blipFill rotWithShape="1">
          <a:blip r:embed="rId3">
            <a:alphaModFix/>
          </a:blip>
          <a:srcRect b="0" l="0" r="0" t="0"/>
          <a:stretch/>
        </p:blipFill>
        <p:spPr>
          <a:xfrm>
            <a:off x="1034750" y="3617775"/>
            <a:ext cx="3034602" cy="2508527"/>
          </a:xfrm>
          <a:prstGeom prst="rect">
            <a:avLst/>
          </a:prstGeom>
          <a:noFill/>
          <a:ln>
            <a:noFill/>
          </a:ln>
        </p:spPr>
      </p:pic>
      <p:pic>
        <p:nvPicPr>
          <p:cNvPr descr="Screen-Shot-2016-11-01-at-10.46.59-PM.png" id="274" name="Google Shape;274;p38"/>
          <p:cNvPicPr preferRelativeResize="0"/>
          <p:nvPr/>
        </p:nvPicPr>
        <p:blipFill rotWithShape="1">
          <a:blip r:embed="rId4">
            <a:alphaModFix/>
          </a:blip>
          <a:srcRect b="0" l="0" r="0" t="0"/>
          <a:stretch/>
        </p:blipFill>
        <p:spPr>
          <a:xfrm>
            <a:off x="4069350" y="3617775"/>
            <a:ext cx="3355426" cy="250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Imagine further</a:t>
            </a:r>
            <a:endParaRPr/>
          </a:p>
        </p:txBody>
      </p:sp>
      <p:sp>
        <p:nvSpPr>
          <p:cNvPr id="281" name="Google Shape;281;p39"/>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Cheap transport from driverless electric taxis and fleet</a:t>
            </a:r>
            <a:endParaRPr/>
          </a:p>
        </p:txBody>
      </p:sp>
      <p:pic>
        <p:nvPicPr>
          <p:cNvPr id="282" name="Google Shape;282;p39"/>
          <p:cNvPicPr preferRelativeResize="0"/>
          <p:nvPr/>
        </p:nvPicPr>
        <p:blipFill>
          <a:blip r:embed="rId3">
            <a:alphaModFix/>
          </a:blip>
          <a:stretch>
            <a:fillRect/>
          </a:stretch>
        </p:blipFill>
        <p:spPr>
          <a:xfrm>
            <a:off x="622450" y="3001577"/>
            <a:ext cx="3488224" cy="1723325"/>
          </a:xfrm>
          <a:prstGeom prst="rect">
            <a:avLst/>
          </a:prstGeom>
          <a:noFill/>
          <a:ln>
            <a:noFill/>
          </a:ln>
        </p:spPr>
      </p:pic>
      <p:pic>
        <p:nvPicPr>
          <p:cNvPr descr="Screen Shot 2019-05-07 at 12.43.57 PM.png" id="283" name="Google Shape;283;p39"/>
          <p:cNvPicPr preferRelativeResize="0"/>
          <p:nvPr/>
        </p:nvPicPr>
        <p:blipFill rotWithShape="1">
          <a:blip r:embed="rId4">
            <a:alphaModFix/>
          </a:blip>
          <a:srcRect b="0" l="0" r="0" t="0"/>
          <a:stretch/>
        </p:blipFill>
        <p:spPr>
          <a:xfrm>
            <a:off x="4572000" y="3001576"/>
            <a:ext cx="3840699" cy="1723326"/>
          </a:xfrm>
          <a:prstGeom prst="rect">
            <a:avLst/>
          </a:prstGeom>
          <a:noFill/>
          <a:ln>
            <a:noFill/>
          </a:ln>
        </p:spPr>
      </p:pic>
      <p:pic>
        <p:nvPicPr>
          <p:cNvPr descr="Screen Shot 2019-05-07 at 10.54.07 AM.png" id="284" name="Google Shape;284;p39"/>
          <p:cNvPicPr preferRelativeResize="0"/>
          <p:nvPr/>
        </p:nvPicPr>
        <p:blipFill rotWithShape="1">
          <a:blip r:embed="rId5">
            <a:alphaModFix/>
          </a:blip>
          <a:srcRect b="0" l="0" r="0" t="0"/>
          <a:stretch/>
        </p:blipFill>
        <p:spPr>
          <a:xfrm>
            <a:off x="2045378" y="5517277"/>
            <a:ext cx="842000" cy="710870"/>
          </a:xfrm>
          <a:prstGeom prst="rect">
            <a:avLst/>
          </a:prstGeom>
          <a:noFill/>
          <a:ln>
            <a:noFill/>
          </a:ln>
        </p:spPr>
      </p:pic>
      <p:pic>
        <p:nvPicPr>
          <p:cNvPr descr="orange-logo.png" id="285" name="Google Shape;285;p39"/>
          <p:cNvPicPr preferRelativeResize="0"/>
          <p:nvPr/>
        </p:nvPicPr>
        <p:blipFill rotWithShape="1">
          <a:blip r:embed="rId6">
            <a:alphaModFix/>
          </a:blip>
          <a:srcRect b="0" l="0" r="0" t="0"/>
          <a:stretch/>
        </p:blipFill>
        <p:spPr>
          <a:xfrm>
            <a:off x="3347111" y="5139848"/>
            <a:ext cx="1388225" cy="291712"/>
          </a:xfrm>
          <a:prstGeom prst="rect">
            <a:avLst/>
          </a:prstGeom>
          <a:noFill/>
          <a:ln>
            <a:noFill/>
          </a:ln>
        </p:spPr>
      </p:pic>
      <p:pic>
        <p:nvPicPr>
          <p:cNvPr descr="1200px-Didi_Chuxing.svg.png" id="286" name="Google Shape;286;p39"/>
          <p:cNvPicPr preferRelativeResize="0"/>
          <p:nvPr/>
        </p:nvPicPr>
        <p:blipFill rotWithShape="1">
          <a:blip r:embed="rId7">
            <a:alphaModFix/>
          </a:blip>
          <a:srcRect b="0" l="0" r="0" t="0"/>
          <a:stretch/>
        </p:blipFill>
        <p:spPr>
          <a:xfrm>
            <a:off x="1545726" y="5012323"/>
            <a:ext cx="1132524" cy="369960"/>
          </a:xfrm>
          <a:prstGeom prst="rect">
            <a:avLst/>
          </a:prstGeom>
          <a:noFill/>
          <a:ln>
            <a:noFill/>
          </a:ln>
        </p:spPr>
      </p:pic>
      <p:pic>
        <p:nvPicPr>
          <p:cNvPr descr="images.png" id="287" name="Google Shape;287;p39"/>
          <p:cNvPicPr preferRelativeResize="0"/>
          <p:nvPr/>
        </p:nvPicPr>
        <p:blipFill rotWithShape="1">
          <a:blip r:embed="rId8">
            <a:alphaModFix/>
          </a:blip>
          <a:srcRect b="0" l="0" r="0" t="0"/>
          <a:stretch/>
        </p:blipFill>
        <p:spPr>
          <a:xfrm>
            <a:off x="3212248" y="5694076"/>
            <a:ext cx="551971" cy="710875"/>
          </a:xfrm>
          <a:prstGeom prst="rect">
            <a:avLst/>
          </a:prstGeom>
          <a:noFill/>
          <a:ln>
            <a:noFill/>
          </a:ln>
        </p:spPr>
      </p:pic>
      <p:pic>
        <p:nvPicPr>
          <p:cNvPr descr="download.png" id="288" name="Google Shape;288;p39"/>
          <p:cNvPicPr preferRelativeResize="0"/>
          <p:nvPr/>
        </p:nvPicPr>
        <p:blipFill rotWithShape="1">
          <a:blip r:embed="rId9">
            <a:alphaModFix/>
          </a:blip>
          <a:srcRect b="0" l="0" r="0" t="0"/>
          <a:stretch/>
        </p:blipFill>
        <p:spPr>
          <a:xfrm>
            <a:off x="5079300" y="5367314"/>
            <a:ext cx="1010800" cy="1010800"/>
          </a:xfrm>
          <a:prstGeom prst="rect">
            <a:avLst/>
          </a:prstGeom>
          <a:noFill/>
          <a:ln>
            <a:noFill/>
          </a:ln>
        </p:spPr>
      </p:pic>
      <p:pic>
        <p:nvPicPr>
          <p:cNvPr descr="images.jpg" id="289" name="Google Shape;289;p39"/>
          <p:cNvPicPr preferRelativeResize="0"/>
          <p:nvPr/>
        </p:nvPicPr>
        <p:blipFill rotWithShape="1">
          <a:blip r:embed="rId10">
            <a:alphaModFix/>
          </a:blip>
          <a:srcRect b="0" l="0" r="0" t="0"/>
          <a:stretch/>
        </p:blipFill>
        <p:spPr>
          <a:xfrm>
            <a:off x="6090096" y="5367308"/>
            <a:ext cx="1010800" cy="10108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 “Technology Tipping Point”</a:t>
            </a:r>
            <a:endParaRPr/>
          </a:p>
        </p:txBody>
      </p:sp>
      <p:sp>
        <p:nvSpPr>
          <p:cNvPr id="296" name="Google Shape;296;p4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sz="4400"/>
          </a:p>
          <a:p>
            <a:pPr indent="0" lvl="0" marL="0" rtl="0" algn="l">
              <a:spcBef>
                <a:spcPts val="360"/>
              </a:spcBef>
              <a:spcAft>
                <a:spcPts val="0"/>
              </a:spcAft>
              <a:buNone/>
            </a:pPr>
            <a:r>
              <a:rPr lang="en-US" sz="4400"/>
              <a:t>Local and State Action is now much more important in solving climate. </a:t>
            </a:r>
            <a:endParaRPr sz="4400"/>
          </a:p>
          <a:p>
            <a:pPr indent="0" lvl="0" marL="0" rtl="0" algn="l">
              <a:spcBef>
                <a:spcPts val="360"/>
              </a:spcBef>
              <a:spcAft>
                <a:spcPts val="0"/>
              </a:spcAft>
              <a:buNone/>
            </a:pPr>
            <a:r>
              <a:t/>
            </a:r>
            <a:endParaRPr sz="4400"/>
          </a:p>
          <a:p>
            <a:pPr indent="0" lvl="0" marL="0" rtl="0" algn="l">
              <a:spcBef>
                <a:spcPts val="360"/>
              </a:spcBef>
              <a:spcAft>
                <a:spcPts val="0"/>
              </a:spcAft>
              <a:buNone/>
            </a:pPr>
            <a:r>
              <a:rPr lang="en-US" sz="4400"/>
              <a:t>Removing local and regional barriers to rapid deployment is key.</a:t>
            </a:r>
            <a:endParaRPr sz="4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Join Us!</a:t>
            </a:r>
            <a:endParaRPr/>
          </a:p>
        </p:txBody>
      </p:sp>
      <p:sp>
        <p:nvSpPr>
          <p:cNvPr id="303" name="Google Shape;303;p41"/>
          <p:cNvSpPr txBox="1"/>
          <p:nvPr/>
        </p:nvSpPr>
        <p:spPr>
          <a:xfrm>
            <a:off x="358100" y="1382050"/>
            <a:ext cx="7332600" cy="8556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3000">
                <a:solidFill>
                  <a:schemeClr val="dk1"/>
                </a:solidFill>
                <a:latin typeface="Calibri"/>
                <a:ea typeface="Calibri"/>
                <a:cs typeface="Calibri"/>
                <a:sym typeface="Calibri"/>
              </a:rPr>
              <a:t>Organize your state or national webinar</a:t>
            </a:r>
            <a:endParaRPr>
              <a:latin typeface="Calibri"/>
              <a:ea typeface="Calibri"/>
              <a:cs typeface="Calibri"/>
              <a:sym typeface="Calibri"/>
            </a:endParaRPr>
          </a:p>
        </p:txBody>
      </p:sp>
      <p:sp>
        <p:nvSpPr>
          <p:cNvPr id="304" name="Google Shape;304;p41"/>
          <p:cNvSpPr txBox="1"/>
          <p:nvPr/>
        </p:nvSpPr>
        <p:spPr>
          <a:xfrm>
            <a:off x="457200" y="2381463"/>
            <a:ext cx="7332600" cy="8556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3000">
                <a:solidFill>
                  <a:schemeClr val="dk1"/>
                </a:solidFill>
                <a:latin typeface="Calibri"/>
                <a:ea typeface="Calibri"/>
                <a:cs typeface="Calibri"/>
                <a:sym typeface="Calibri"/>
              </a:rPr>
              <a:t>#MakeClimateaClass this fall</a:t>
            </a:r>
            <a:endParaRPr>
              <a:latin typeface="Calibri"/>
              <a:ea typeface="Calibri"/>
              <a:cs typeface="Calibri"/>
              <a:sym typeface="Calibri"/>
            </a:endParaRPr>
          </a:p>
        </p:txBody>
      </p:sp>
      <p:sp>
        <p:nvSpPr>
          <p:cNvPr id="305" name="Google Shape;305;p41"/>
          <p:cNvSpPr txBox="1"/>
          <p:nvPr/>
        </p:nvSpPr>
        <p:spPr>
          <a:xfrm>
            <a:off x="457200" y="3458338"/>
            <a:ext cx="7332600" cy="8556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3000">
                <a:solidFill>
                  <a:schemeClr val="dk1"/>
                </a:solidFill>
                <a:latin typeface="Calibri"/>
                <a:ea typeface="Calibri"/>
                <a:cs typeface="Calibri"/>
                <a:sym typeface="Calibri"/>
              </a:rPr>
              <a:t>Tell Every Teacher to #MakeClimateaClass</a:t>
            </a:r>
            <a:endParaRPr>
              <a:latin typeface="Calibri"/>
              <a:ea typeface="Calibri"/>
              <a:cs typeface="Calibri"/>
              <a:sym typeface="Calibri"/>
            </a:endParaRPr>
          </a:p>
        </p:txBody>
      </p:sp>
      <p:sp>
        <p:nvSpPr>
          <p:cNvPr id="306" name="Google Shape;306;p41"/>
          <p:cNvSpPr txBox="1"/>
          <p:nvPr/>
        </p:nvSpPr>
        <p:spPr>
          <a:xfrm>
            <a:off x="457200" y="4459000"/>
            <a:ext cx="8565000" cy="8556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3000">
                <a:solidFill>
                  <a:schemeClr val="dk1"/>
                </a:solidFill>
                <a:latin typeface="Calibri"/>
                <a:ea typeface="Calibri"/>
                <a:cs typeface="Calibri"/>
                <a:sym typeface="Calibri"/>
              </a:rPr>
              <a:t>Tell Students  to Join Spring 2021 Virtual Internship:</a:t>
            </a:r>
            <a:endParaRPr sz="3000">
              <a:solidFill>
                <a:schemeClr val="dk1"/>
              </a:solidFill>
              <a:latin typeface="Calibri"/>
              <a:ea typeface="Calibri"/>
              <a:cs typeface="Calibri"/>
              <a:sym typeface="Calibri"/>
            </a:endParaRPr>
          </a:p>
          <a:p>
            <a:pPr indent="0" lvl="0" marL="0" rtl="0" algn="l">
              <a:spcBef>
                <a:spcPts val="360"/>
              </a:spcBef>
              <a:spcAft>
                <a:spcPts val="0"/>
              </a:spcAft>
              <a:buClr>
                <a:schemeClr val="dk1"/>
              </a:buClr>
              <a:buSzPts val="1100"/>
              <a:buFont typeface="Arial"/>
              <a:buNone/>
            </a:pPr>
            <a:r>
              <a:rPr lang="en-US" sz="3000">
                <a:solidFill>
                  <a:schemeClr val="dk1"/>
                </a:solidFill>
                <a:latin typeface="Calibri"/>
                <a:ea typeface="Calibri"/>
                <a:cs typeface="Calibri"/>
                <a:sym typeface="Calibri"/>
              </a:rPr>
              <a:t>Social Media for Climate Activism</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US"/>
              <a:t>Solve Climate By 2030</a:t>
            </a:r>
            <a:endParaRPr/>
          </a:p>
        </p:txBody>
      </p:sp>
      <p:pic>
        <p:nvPicPr>
          <p:cNvPr id="312" name="Google Shape;312;p42"/>
          <p:cNvPicPr preferRelativeResize="0"/>
          <p:nvPr/>
        </p:nvPicPr>
        <p:blipFill rotWithShape="1">
          <a:blip r:embed="rId3">
            <a:alphaModFix/>
          </a:blip>
          <a:srcRect b="0" l="0" r="0" t="0"/>
          <a:stretch/>
        </p:blipFill>
        <p:spPr>
          <a:xfrm>
            <a:off x="2239801" y="1509251"/>
            <a:ext cx="4664400" cy="3243675"/>
          </a:xfrm>
          <a:prstGeom prst="rect">
            <a:avLst/>
          </a:prstGeom>
          <a:noFill/>
          <a:ln>
            <a:noFill/>
          </a:ln>
        </p:spPr>
      </p:pic>
      <p:sp>
        <p:nvSpPr>
          <p:cNvPr id="313" name="Google Shape;313;p42"/>
          <p:cNvSpPr txBox="1"/>
          <p:nvPr/>
        </p:nvSpPr>
        <p:spPr>
          <a:xfrm>
            <a:off x="2501400" y="5222050"/>
            <a:ext cx="43044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              </a:t>
            </a:r>
            <a:r>
              <a:rPr lang="en-US" sz="2300" u="sng">
                <a:solidFill>
                  <a:schemeClr val="hlink"/>
                </a:solidFill>
                <a:latin typeface="Calibri"/>
                <a:ea typeface="Calibri"/>
                <a:cs typeface="Calibri"/>
                <a:sym typeface="Calibri"/>
                <a:hlinkClick r:id="rId4"/>
              </a:rPr>
              <a:t>ebangood@bard.edu</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rPr lang="en-US" sz="2300">
                <a:latin typeface="Calibri"/>
                <a:ea typeface="Calibri"/>
                <a:cs typeface="Calibri"/>
                <a:sym typeface="Calibri"/>
              </a:rPr>
              <a:t>   </a:t>
            </a:r>
            <a:r>
              <a:rPr lang="en-US" sz="2300" u="sng">
                <a:solidFill>
                  <a:schemeClr val="hlink"/>
                </a:solidFill>
                <a:latin typeface="Calibri"/>
                <a:ea typeface="Calibri"/>
                <a:cs typeface="Calibri"/>
                <a:sym typeface="Calibri"/>
                <a:hlinkClick r:id="rId5"/>
              </a:rPr>
              <a:t>www.solveclimateby2030.org</a:t>
            </a:r>
            <a:endParaRPr sz="23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idx="12" type="sldNum"/>
          </p:nvPr>
        </p:nvSpPr>
        <p:spPr>
          <a:xfrm>
            <a:off x="8789894" y="6569075"/>
            <a:ext cx="457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888888"/>
              </a:buClr>
              <a:buSzPts val="1200"/>
              <a:buFont typeface="Calibri"/>
              <a:buNone/>
            </a:pPr>
            <a:fld id="{00000000-1234-1234-1234-123412341234}" type="slidenum">
              <a:rPr lang="en-US"/>
              <a:t>‹#›</a:t>
            </a:fld>
            <a:endParaRPr/>
          </a:p>
        </p:txBody>
      </p:sp>
      <p:pic>
        <p:nvPicPr>
          <p:cNvPr id="173" name="Google Shape;173;p26"/>
          <p:cNvPicPr preferRelativeResize="0"/>
          <p:nvPr/>
        </p:nvPicPr>
        <p:blipFill>
          <a:blip r:embed="rId3">
            <a:alphaModFix/>
          </a:blip>
          <a:stretch>
            <a:fillRect/>
          </a:stretch>
        </p:blipFill>
        <p:spPr>
          <a:xfrm>
            <a:off x="185463" y="241900"/>
            <a:ext cx="8773075" cy="6374176"/>
          </a:xfrm>
          <a:prstGeom prst="rect">
            <a:avLst/>
          </a:prstGeom>
          <a:noFill/>
          <a:ln>
            <a:noFill/>
          </a:ln>
        </p:spPr>
      </p:pic>
      <p:sp>
        <p:nvSpPr>
          <p:cNvPr id="174" name="Google Shape;174;p26"/>
          <p:cNvSpPr txBox="1"/>
          <p:nvPr/>
        </p:nvSpPr>
        <p:spPr>
          <a:xfrm>
            <a:off x="6707050" y="2795275"/>
            <a:ext cx="2251500" cy="3897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cxnSp>
        <p:nvCxnSpPr>
          <p:cNvPr id="179" name="Google Shape;179;p27"/>
          <p:cNvCxnSpPr/>
          <p:nvPr/>
        </p:nvCxnSpPr>
        <p:spPr>
          <a:xfrm>
            <a:off x="1014973" y="4148496"/>
            <a:ext cx="7671900"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50"/>
              </a:srgbClr>
            </a:outerShdw>
          </a:effectLst>
        </p:spPr>
      </p:cxnSp>
      <p:pic>
        <p:nvPicPr>
          <p:cNvPr descr="Clifbarlogo.png" id="180" name="Google Shape;180;p27"/>
          <p:cNvPicPr preferRelativeResize="0"/>
          <p:nvPr/>
        </p:nvPicPr>
        <p:blipFill rotWithShape="1">
          <a:blip r:embed="rId3">
            <a:alphaModFix/>
          </a:blip>
          <a:srcRect b="0" l="0" r="0" t="0"/>
          <a:stretch/>
        </p:blipFill>
        <p:spPr>
          <a:xfrm>
            <a:off x="2264338" y="4971574"/>
            <a:ext cx="1244475" cy="1144899"/>
          </a:xfrm>
          <a:prstGeom prst="rect">
            <a:avLst/>
          </a:prstGeom>
          <a:noFill/>
          <a:ln>
            <a:noFill/>
          </a:ln>
        </p:spPr>
      </p:pic>
      <p:pic>
        <p:nvPicPr>
          <p:cNvPr descr="Macintosh HD:Users:molly:Documents:Marketing:Branding:CEP logo:LOGO FILES PNG:CEP-newlogo.png" id="181" name="Google Shape;181;p27"/>
          <p:cNvPicPr preferRelativeResize="0"/>
          <p:nvPr/>
        </p:nvPicPr>
        <p:blipFill rotWithShape="1">
          <a:blip r:embed="rId4">
            <a:alphaModFix/>
          </a:blip>
          <a:srcRect b="0" l="0" r="0" t="0"/>
          <a:stretch/>
        </p:blipFill>
        <p:spPr>
          <a:xfrm>
            <a:off x="4001738" y="4948394"/>
            <a:ext cx="1533962" cy="415203"/>
          </a:xfrm>
          <a:prstGeom prst="rect">
            <a:avLst/>
          </a:prstGeom>
          <a:noFill/>
          <a:ln>
            <a:noFill/>
          </a:ln>
        </p:spPr>
      </p:pic>
      <p:pic>
        <p:nvPicPr>
          <p:cNvPr id="182" name="Google Shape;182;p27"/>
          <p:cNvPicPr preferRelativeResize="0"/>
          <p:nvPr/>
        </p:nvPicPr>
        <p:blipFill rotWithShape="1">
          <a:blip r:embed="rId5">
            <a:alphaModFix/>
          </a:blip>
          <a:srcRect b="0" l="0" r="0" t="0"/>
          <a:stretch/>
        </p:blipFill>
        <p:spPr>
          <a:xfrm>
            <a:off x="4034663" y="5588723"/>
            <a:ext cx="1595721" cy="415200"/>
          </a:xfrm>
          <a:prstGeom prst="rect">
            <a:avLst/>
          </a:prstGeom>
          <a:noFill/>
          <a:ln>
            <a:noFill/>
          </a:ln>
        </p:spPr>
      </p:pic>
      <p:sp>
        <p:nvSpPr>
          <p:cNvPr id="183" name="Google Shape;183;p27"/>
          <p:cNvSpPr txBox="1"/>
          <p:nvPr/>
        </p:nvSpPr>
        <p:spPr>
          <a:xfrm>
            <a:off x="457200" y="5018375"/>
            <a:ext cx="16917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University and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Business Sponsors</a:t>
            </a:r>
            <a:endParaRPr>
              <a:latin typeface="Calibri"/>
              <a:ea typeface="Calibri"/>
              <a:cs typeface="Calibri"/>
              <a:sym typeface="Calibri"/>
            </a:endParaRPr>
          </a:p>
        </p:txBody>
      </p:sp>
      <p:pic>
        <p:nvPicPr>
          <p:cNvPr id="184" name="Google Shape;184;p27"/>
          <p:cNvPicPr preferRelativeResize="0"/>
          <p:nvPr/>
        </p:nvPicPr>
        <p:blipFill>
          <a:blip r:embed="rId6">
            <a:alphaModFix/>
          </a:blip>
          <a:stretch>
            <a:fillRect/>
          </a:stretch>
        </p:blipFill>
        <p:spPr>
          <a:xfrm>
            <a:off x="6156223" y="4948392"/>
            <a:ext cx="669101" cy="640325"/>
          </a:xfrm>
          <a:prstGeom prst="rect">
            <a:avLst/>
          </a:prstGeom>
          <a:noFill/>
          <a:ln>
            <a:noFill/>
          </a:ln>
        </p:spPr>
      </p:pic>
      <p:pic>
        <p:nvPicPr>
          <p:cNvPr id="185" name="Google Shape;185;p27"/>
          <p:cNvPicPr preferRelativeResize="0"/>
          <p:nvPr/>
        </p:nvPicPr>
        <p:blipFill>
          <a:blip r:embed="rId7">
            <a:alphaModFix/>
          </a:blip>
          <a:stretch>
            <a:fillRect/>
          </a:stretch>
        </p:blipFill>
        <p:spPr>
          <a:xfrm>
            <a:off x="6156220" y="5740000"/>
            <a:ext cx="1413925" cy="537300"/>
          </a:xfrm>
          <a:prstGeom prst="rect">
            <a:avLst/>
          </a:prstGeom>
          <a:noFill/>
          <a:ln>
            <a:noFill/>
          </a:ln>
        </p:spPr>
      </p:pic>
      <p:pic>
        <p:nvPicPr>
          <p:cNvPr id="186" name="Google Shape;186;p27"/>
          <p:cNvPicPr preferRelativeResize="0"/>
          <p:nvPr/>
        </p:nvPicPr>
        <p:blipFill>
          <a:blip r:embed="rId8">
            <a:alphaModFix/>
          </a:blip>
          <a:stretch>
            <a:fillRect/>
          </a:stretch>
        </p:blipFill>
        <p:spPr>
          <a:xfrm>
            <a:off x="356425" y="422588"/>
            <a:ext cx="8482840" cy="39640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t> </a:t>
            </a:r>
            <a:endParaRPr/>
          </a:p>
        </p:txBody>
      </p:sp>
      <p:sp>
        <p:nvSpPr>
          <p:cNvPr id="193" name="Google Shape;193;p2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lang="en-US" sz="6000"/>
              <a:t>100,000 students focused on climate solutions       on April 7</a:t>
            </a:r>
            <a:endParaRPr sz="6000"/>
          </a:p>
          <a:p>
            <a:pPr indent="0" lvl="0" marL="0" rtl="0" algn="ctr">
              <a:spcBef>
                <a:spcPts val="360"/>
              </a:spcBef>
              <a:spcAft>
                <a:spcPts val="0"/>
              </a:spcAft>
              <a:buNone/>
            </a:pPr>
            <a:r>
              <a:t/>
            </a:r>
            <a:endParaRPr sz="6000"/>
          </a:p>
          <a:p>
            <a:pPr indent="0" lvl="0" marL="0" rtl="0" algn="ctr">
              <a:spcBef>
                <a:spcPts val="360"/>
              </a:spcBef>
              <a:spcAft>
                <a:spcPts val="0"/>
              </a:spcAft>
              <a:buNone/>
            </a:pPr>
            <a:r>
              <a:rPr lang="en-US" sz="1800"/>
              <a:t>(10</a:t>
            </a:r>
            <a:r>
              <a:rPr lang="en-US" sz="1800"/>
              <a:t>0 webinars * 1000 synchronous and recorded views)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1160850" y="212100"/>
            <a:ext cx="7411500" cy="1121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sz="3600"/>
          </a:p>
          <a:p>
            <a:pPr indent="0" lvl="0" marL="0" rtl="0" algn="ctr">
              <a:spcBef>
                <a:spcPts val="0"/>
              </a:spcBef>
              <a:spcAft>
                <a:spcPts val="0"/>
              </a:spcAft>
              <a:buNone/>
            </a:pPr>
            <a:r>
              <a:t/>
            </a:r>
            <a:endParaRPr sz="3600"/>
          </a:p>
          <a:p>
            <a:pPr indent="0" lvl="0" marL="0" rtl="0" algn="ctr">
              <a:spcBef>
                <a:spcPts val="0"/>
              </a:spcBef>
              <a:spcAft>
                <a:spcPts val="0"/>
              </a:spcAft>
              <a:buNone/>
            </a:pPr>
            <a:r>
              <a:t/>
            </a:r>
            <a:endParaRPr/>
          </a:p>
          <a:p>
            <a:pPr indent="0" lvl="0" marL="0" rtl="0" algn="ctr">
              <a:spcBef>
                <a:spcPts val="0"/>
              </a:spcBef>
              <a:spcAft>
                <a:spcPts val="0"/>
              </a:spcAft>
              <a:buNone/>
            </a:pPr>
            <a:r>
              <a:rPr lang="en-US"/>
              <a:t>Solve Climate Univ. Leads</a:t>
            </a:r>
            <a:endParaRPr/>
          </a:p>
          <a:p>
            <a:pPr indent="0" lvl="0" marL="0" rtl="0" algn="ctr">
              <a:spcBef>
                <a:spcPts val="0"/>
              </a:spcBef>
              <a:spcAft>
                <a:spcPts val="0"/>
              </a:spcAft>
              <a:buNone/>
            </a:pPr>
            <a:r>
              <a:t/>
            </a:r>
            <a:endParaRPr sz="3600"/>
          </a:p>
          <a:p>
            <a:pPr indent="0" lvl="0" marL="0" rtl="0" algn="ctr">
              <a:lnSpc>
                <a:spcPct val="115000"/>
              </a:lnSpc>
              <a:spcBef>
                <a:spcPts val="1200"/>
              </a:spcBef>
              <a:spcAft>
                <a:spcPts val="0"/>
              </a:spcAft>
              <a:buClr>
                <a:schemeClr val="dk1"/>
              </a:buClr>
              <a:buSzPts val="1100"/>
              <a:buFont typeface="Arial"/>
              <a:buNone/>
            </a:pPr>
            <a:r>
              <a:t/>
            </a:r>
            <a:endParaRPr sz="800" u="sng">
              <a:solidFill>
                <a:schemeClr val="hlink"/>
              </a:solidFill>
              <a:latin typeface="Arial"/>
              <a:ea typeface="Arial"/>
              <a:cs typeface="Arial"/>
              <a:sym typeface="Arial"/>
            </a:endParaRPr>
          </a:p>
          <a:p>
            <a:pPr indent="0" lvl="0" marL="0" rtl="0" algn="ctr">
              <a:spcBef>
                <a:spcPts val="1200"/>
              </a:spcBef>
              <a:spcAft>
                <a:spcPts val="0"/>
              </a:spcAft>
              <a:buNone/>
            </a:pPr>
            <a:r>
              <a:t/>
            </a:r>
            <a:endParaRPr sz="3600"/>
          </a:p>
        </p:txBody>
      </p:sp>
      <p:sp>
        <p:nvSpPr>
          <p:cNvPr id="200" name="Google Shape;200;p29"/>
          <p:cNvSpPr txBox="1"/>
          <p:nvPr/>
        </p:nvSpPr>
        <p:spPr>
          <a:xfrm>
            <a:off x="2081250" y="6147425"/>
            <a:ext cx="4981500" cy="8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             </a:t>
            </a:r>
            <a:r>
              <a:rPr lang="en-US" sz="2400"/>
              <a:t>www.solveclimateby2030.org</a:t>
            </a:r>
            <a:endParaRPr sz="2400"/>
          </a:p>
        </p:txBody>
      </p:sp>
      <p:pic>
        <p:nvPicPr>
          <p:cNvPr id="201" name="Google Shape;201;p29"/>
          <p:cNvPicPr preferRelativeResize="0"/>
          <p:nvPr/>
        </p:nvPicPr>
        <p:blipFill>
          <a:blip r:embed="rId3">
            <a:alphaModFix/>
          </a:blip>
          <a:stretch>
            <a:fillRect/>
          </a:stretch>
        </p:blipFill>
        <p:spPr>
          <a:xfrm>
            <a:off x="663050" y="1624350"/>
            <a:ext cx="4981498" cy="3609299"/>
          </a:xfrm>
          <a:prstGeom prst="rect">
            <a:avLst/>
          </a:prstGeom>
          <a:noFill/>
          <a:ln>
            <a:noFill/>
          </a:ln>
        </p:spPr>
      </p:pic>
      <p:sp>
        <p:nvSpPr>
          <p:cNvPr id="202" name="Google Shape;202;p29"/>
          <p:cNvSpPr txBox="1"/>
          <p:nvPr/>
        </p:nvSpPr>
        <p:spPr>
          <a:xfrm>
            <a:off x="5810100" y="1624350"/>
            <a:ext cx="28671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libri"/>
                <a:ea typeface="Calibri"/>
                <a:cs typeface="Calibri"/>
                <a:sym typeface="Calibri"/>
              </a:rPr>
              <a:t>April 2021: All 50 States, PR/DC</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50 International Sites</a:t>
            </a: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Coordinated Climate Education</a:t>
            </a:r>
            <a:endParaRPr/>
          </a:p>
        </p:txBody>
      </p:sp>
      <p:pic>
        <p:nvPicPr>
          <p:cNvPr id="209" name="Google Shape;209;p30"/>
          <p:cNvPicPr preferRelativeResize="0"/>
          <p:nvPr/>
        </p:nvPicPr>
        <p:blipFill>
          <a:blip r:embed="rId3">
            <a:alphaModFix/>
          </a:blip>
          <a:stretch>
            <a:fillRect/>
          </a:stretch>
        </p:blipFill>
        <p:spPr>
          <a:xfrm>
            <a:off x="852825" y="1465499"/>
            <a:ext cx="4388824" cy="3072624"/>
          </a:xfrm>
          <a:prstGeom prst="rect">
            <a:avLst/>
          </a:prstGeom>
          <a:noFill/>
          <a:ln>
            <a:noFill/>
          </a:ln>
        </p:spPr>
      </p:pic>
      <p:sp>
        <p:nvSpPr>
          <p:cNvPr id="210" name="Google Shape;210;p30"/>
          <p:cNvSpPr txBox="1"/>
          <p:nvPr/>
        </p:nvSpPr>
        <p:spPr>
          <a:xfrm>
            <a:off x="3367500" y="4924950"/>
            <a:ext cx="2409000" cy="14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Mobilizing Volunteers</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p>
            <a:pPr indent="-317500" lvl="0" marL="457200" rtl="0" algn="l">
              <a:spcBef>
                <a:spcPts val="0"/>
              </a:spcBef>
              <a:spcAft>
                <a:spcPts val="0"/>
              </a:spcAft>
              <a:buSzPts val="1400"/>
              <a:buFont typeface="Calibri"/>
              <a:buChar char="●"/>
            </a:pPr>
            <a:r>
              <a:rPr b="1" lang="en-US">
                <a:latin typeface="Calibri"/>
                <a:ea typeface="Calibri"/>
                <a:cs typeface="Calibri"/>
                <a:sym typeface="Calibri"/>
              </a:rPr>
              <a:t>Effective</a:t>
            </a:r>
            <a:endParaRPr b="1">
              <a:latin typeface="Calibri"/>
              <a:ea typeface="Calibri"/>
              <a:cs typeface="Calibri"/>
              <a:sym typeface="Calibri"/>
            </a:endParaRPr>
          </a:p>
          <a:p>
            <a:pPr indent="-317500" lvl="0" marL="457200" rtl="0" algn="l">
              <a:spcBef>
                <a:spcPts val="0"/>
              </a:spcBef>
              <a:spcAft>
                <a:spcPts val="0"/>
              </a:spcAft>
              <a:buSzPts val="1400"/>
              <a:buFont typeface="Calibri"/>
              <a:buChar char="●"/>
            </a:pPr>
            <a:r>
              <a:rPr b="1" lang="en-US">
                <a:latin typeface="Calibri"/>
                <a:ea typeface="Calibri"/>
                <a:cs typeface="Calibri"/>
                <a:sym typeface="Calibri"/>
              </a:rPr>
              <a:t>Easy</a:t>
            </a:r>
            <a:endParaRPr b="1">
              <a:latin typeface="Calibri"/>
              <a:ea typeface="Calibri"/>
              <a:cs typeface="Calibri"/>
              <a:sym typeface="Calibri"/>
            </a:endParaRPr>
          </a:p>
          <a:p>
            <a:pPr indent="-317500" lvl="0" marL="457200" rtl="0" algn="l">
              <a:spcBef>
                <a:spcPts val="0"/>
              </a:spcBef>
              <a:spcAft>
                <a:spcPts val="0"/>
              </a:spcAft>
              <a:buSzPts val="1400"/>
              <a:buFont typeface="Calibri"/>
              <a:buChar char="●"/>
            </a:pPr>
            <a:r>
              <a:rPr b="1" lang="en-US">
                <a:latin typeface="Calibri"/>
                <a:ea typeface="Calibri"/>
                <a:cs typeface="Calibri"/>
                <a:sym typeface="Calibri"/>
              </a:rPr>
              <a:t>Exciting (Fun)</a:t>
            </a:r>
            <a:endParaRPr b="1">
              <a:latin typeface="Calibri"/>
              <a:ea typeface="Calibri"/>
              <a:cs typeface="Calibri"/>
              <a:sym typeface="Calibri"/>
            </a:endParaRPr>
          </a:p>
        </p:txBody>
      </p:sp>
      <p:pic>
        <p:nvPicPr>
          <p:cNvPr id="211" name="Google Shape;211;p30"/>
          <p:cNvPicPr preferRelativeResize="0"/>
          <p:nvPr/>
        </p:nvPicPr>
        <p:blipFill>
          <a:blip r:embed="rId4">
            <a:alphaModFix/>
          </a:blip>
          <a:stretch>
            <a:fillRect/>
          </a:stretch>
        </p:blipFill>
        <p:spPr>
          <a:xfrm>
            <a:off x="5394050" y="1417650"/>
            <a:ext cx="2454447" cy="312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Responses</a:t>
            </a:r>
            <a:endParaRPr/>
          </a:p>
        </p:txBody>
      </p:sp>
      <p:sp>
        <p:nvSpPr>
          <p:cNvPr id="218" name="Google Shape;218;p31"/>
          <p:cNvSpPr txBox="1"/>
          <p:nvPr>
            <p:ph idx="1" type="body"/>
          </p:nvPr>
        </p:nvSpPr>
        <p:spPr>
          <a:xfrm>
            <a:off x="457200" y="1371600"/>
            <a:ext cx="8229600" cy="4526100"/>
          </a:xfrm>
          <a:prstGeom prst="rect">
            <a:avLst/>
          </a:prstGeom>
        </p:spPr>
        <p:txBody>
          <a:bodyPr anchorCtr="0" anchor="t" bIns="45700" lIns="91425" spcFirstLastPara="1" rIns="91425" wrap="square" tIns="45700">
            <a:noAutofit/>
          </a:bodyPr>
          <a:lstStyle/>
          <a:p>
            <a:pPr indent="-317500" lvl="0" marL="596900" rtl="0" algn="l">
              <a:lnSpc>
                <a:spcPct val="115000"/>
              </a:lnSpc>
              <a:spcBef>
                <a:spcPts val="1000"/>
              </a:spcBef>
              <a:spcAft>
                <a:spcPts val="0"/>
              </a:spcAft>
              <a:buClr>
                <a:srgbClr val="222222"/>
              </a:buClr>
              <a:buSzPts val="1400"/>
              <a:buChar char="●"/>
            </a:pPr>
            <a:r>
              <a:rPr lang="en-US" sz="1400" u="sng">
                <a:solidFill>
                  <a:srgbClr val="222222"/>
                </a:solidFill>
                <a:highlight>
                  <a:srgbClr val="FFFFFF"/>
                </a:highlight>
                <a:latin typeface="Arial"/>
                <a:ea typeface="Arial"/>
                <a:cs typeface="Arial"/>
                <a:sym typeface="Arial"/>
              </a:rPr>
              <a:t>From Nebraska  </a:t>
            </a:r>
            <a:r>
              <a:rPr i="1" lang="en-US" sz="1400">
                <a:solidFill>
                  <a:srgbClr val="222222"/>
                </a:solidFill>
                <a:highlight>
                  <a:srgbClr val="FFFFFF"/>
                </a:highlight>
                <a:latin typeface="Arial"/>
                <a:ea typeface="Arial"/>
                <a:cs typeface="Arial"/>
                <a:sym typeface="Arial"/>
              </a:rPr>
              <a:t>One word – OUTSTANDING – everyone did a great job yesterday and your efforts are greatly appreciated…We had about 136 registrations, 84 participated in the webinar… It is great to have 2 undergraduate students play such a big role in this event –  A BIG HIGH FIVE to you ALL!!!</a:t>
            </a:r>
            <a:endParaRPr i="1" sz="1400">
              <a:solidFill>
                <a:srgbClr val="222222"/>
              </a:solidFill>
              <a:highlight>
                <a:srgbClr val="FFFFFF"/>
              </a:highlight>
              <a:latin typeface="Arial"/>
              <a:ea typeface="Arial"/>
              <a:cs typeface="Arial"/>
              <a:sym typeface="Arial"/>
            </a:endParaRPr>
          </a:p>
          <a:p>
            <a:pPr indent="0" lvl="0" marL="0" rtl="0" algn="l">
              <a:lnSpc>
                <a:spcPct val="115000"/>
              </a:lnSpc>
              <a:spcBef>
                <a:spcPts val="1000"/>
              </a:spcBef>
              <a:spcAft>
                <a:spcPts val="0"/>
              </a:spcAft>
              <a:buNone/>
            </a:pPr>
            <a:r>
              <a:t/>
            </a:r>
            <a:endParaRPr i="1" sz="1400">
              <a:solidFill>
                <a:srgbClr val="222222"/>
              </a:solidFill>
              <a:highlight>
                <a:srgbClr val="FFFFFF"/>
              </a:highlight>
              <a:latin typeface="Arial"/>
              <a:ea typeface="Arial"/>
              <a:cs typeface="Arial"/>
              <a:sym typeface="Arial"/>
            </a:endParaRPr>
          </a:p>
          <a:p>
            <a:pPr indent="-317500" lvl="0" marL="596900" rtl="0" algn="l">
              <a:lnSpc>
                <a:spcPct val="115000"/>
              </a:lnSpc>
              <a:spcBef>
                <a:spcPts val="1000"/>
              </a:spcBef>
              <a:spcAft>
                <a:spcPts val="0"/>
              </a:spcAft>
              <a:buClr>
                <a:srgbClr val="222222"/>
              </a:buClr>
              <a:buSzPts val="1400"/>
              <a:buChar char="●"/>
            </a:pPr>
            <a:r>
              <a:rPr lang="en-US" sz="1400" u="sng">
                <a:solidFill>
                  <a:srgbClr val="222222"/>
                </a:solidFill>
                <a:highlight>
                  <a:srgbClr val="FFFFFF"/>
                </a:highlight>
                <a:latin typeface="Arial"/>
                <a:ea typeface="Arial"/>
                <a:cs typeface="Arial"/>
                <a:sym typeface="Arial"/>
              </a:rPr>
              <a:t>From Tennessee.</a:t>
            </a:r>
            <a:r>
              <a:rPr lang="en-US" sz="1400">
                <a:solidFill>
                  <a:srgbClr val="222222"/>
                </a:solidFill>
                <a:highlight>
                  <a:srgbClr val="FFFFFF"/>
                </a:highlight>
                <a:latin typeface="Arial"/>
                <a:ea typeface="Arial"/>
                <a:cs typeface="Arial"/>
                <a:sym typeface="Arial"/>
              </a:rPr>
              <a:t>  </a:t>
            </a:r>
            <a:r>
              <a:rPr i="1" lang="en-US" sz="1400">
                <a:solidFill>
                  <a:srgbClr val="222222"/>
                </a:solidFill>
                <a:highlight>
                  <a:srgbClr val="FFFFFF"/>
                </a:highlight>
                <a:latin typeface="Arial"/>
                <a:ea typeface="Arial"/>
                <a:cs typeface="Arial"/>
                <a:sym typeface="Arial"/>
              </a:rPr>
              <a:t>It went really well! The content was outstanding and my phone and email blew up with enthusiastic feedback last night and this morning.  </a:t>
            </a:r>
            <a:endParaRPr i="1" sz="1400">
              <a:solidFill>
                <a:srgbClr val="222222"/>
              </a:solidFill>
              <a:highlight>
                <a:srgbClr val="FFFFFF"/>
              </a:highlight>
              <a:latin typeface="Arial"/>
              <a:ea typeface="Arial"/>
              <a:cs typeface="Arial"/>
              <a:sym typeface="Arial"/>
            </a:endParaRPr>
          </a:p>
          <a:p>
            <a:pPr indent="0" lvl="0" marL="0" rtl="0" algn="l">
              <a:lnSpc>
                <a:spcPct val="115000"/>
              </a:lnSpc>
              <a:spcBef>
                <a:spcPts val="1000"/>
              </a:spcBef>
              <a:spcAft>
                <a:spcPts val="0"/>
              </a:spcAft>
              <a:buNone/>
            </a:pPr>
            <a:r>
              <a:t/>
            </a:r>
            <a:endParaRPr i="1" sz="1400">
              <a:solidFill>
                <a:srgbClr val="222222"/>
              </a:solidFill>
              <a:highlight>
                <a:srgbClr val="FFFFFF"/>
              </a:highlight>
              <a:latin typeface="Arial"/>
              <a:ea typeface="Arial"/>
              <a:cs typeface="Arial"/>
              <a:sym typeface="Arial"/>
            </a:endParaRPr>
          </a:p>
          <a:p>
            <a:pPr indent="-298450" lvl="0" marL="596900" rtl="0" algn="l">
              <a:lnSpc>
                <a:spcPct val="115000"/>
              </a:lnSpc>
              <a:spcBef>
                <a:spcPts val="1000"/>
              </a:spcBef>
              <a:spcAft>
                <a:spcPts val="0"/>
              </a:spcAft>
              <a:buClr>
                <a:srgbClr val="222222"/>
              </a:buClr>
              <a:buSzPts val="1100"/>
              <a:buChar char="●"/>
            </a:pPr>
            <a:r>
              <a:rPr lang="en-US" sz="1400" u="sng">
                <a:solidFill>
                  <a:srgbClr val="222222"/>
                </a:solidFill>
                <a:highlight>
                  <a:srgbClr val="FFFFFF"/>
                </a:highlight>
                <a:latin typeface="Arial"/>
                <a:ea typeface="Arial"/>
                <a:cs typeface="Arial"/>
                <a:sym typeface="Arial"/>
              </a:rPr>
              <a:t>From Kyrgyzstan.</a:t>
            </a:r>
            <a:r>
              <a:rPr lang="en-US" sz="1400">
                <a:solidFill>
                  <a:srgbClr val="222222"/>
                </a:solidFill>
                <a:highlight>
                  <a:srgbClr val="FFFFFF"/>
                </a:highlight>
                <a:latin typeface="Arial"/>
                <a:ea typeface="Arial"/>
                <a:cs typeface="Arial"/>
                <a:sym typeface="Arial"/>
              </a:rPr>
              <a:t> </a:t>
            </a:r>
            <a:r>
              <a:rPr i="1" lang="en-US" sz="1400">
                <a:solidFill>
                  <a:srgbClr val="222222"/>
                </a:solidFill>
                <a:highlight>
                  <a:srgbClr val="FFFFFF"/>
                </a:highlight>
                <a:latin typeface="Arial"/>
                <a:ea typeface="Arial"/>
                <a:cs typeface="Arial"/>
                <a:sym typeface="Arial"/>
              </a:rPr>
              <a:t>We feel good about how it all went.  Our three panelists did a very nice job of presenting hard data on what is happening in Kyrgyzstan in climate, adaptation, and mitigation.  Many questions were submitted by chat and we were able to respond to several of them immediately.  We received a number of nice messages from participants at the end. We are particularly interested in following up on the Make Climate a Class concept.</a:t>
            </a:r>
            <a:r>
              <a:rPr lang="en-US" sz="1400">
                <a:solidFill>
                  <a:srgbClr val="222222"/>
                </a:solidFill>
                <a:highlight>
                  <a:srgbClr val="FFFFFF"/>
                </a:highlight>
                <a:latin typeface="Arial"/>
                <a:ea typeface="Arial"/>
                <a:cs typeface="Arial"/>
                <a:sym typeface="Arial"/>
              </a:rPr>
              <a:t>  </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Rapid Global Energy Transition</a:t>
            </a:r>
            <a:endParaRPr/>
          </a:p>
        </p:txBody>
      </p:sp>
      <p:sp>
        <p:nvSpPr>
          <p:cNvPr id="225" name="Google Shape;225;p32"/>
          <p:cNvSpPr txBox="1"/>
          <p:nvPr>
            <p:ph idx="1" type="body"/>
          </p:nvPr>
        </p:nvSpPr>
        <p:spPr>
          <a:xfrm>
            <a:off x="457200" y="1401525"/>
            <a:ext cx="8229600" cy="3567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US"/>
              <a:t>Equitable access to affordable clean power and affordable clean mobility?</a:t>
            </a:r>
            <a:endParaRPr/>
          </a:p>
          <a:p>
            <a:pPr indent="-342900" lvl="0" marL="457200" rtl="0" algn="l">
              <a:spcBef>
                <a:spcPts val="0"/>
              </a:spcBef>
              <a:spcAft>
                <a:spcPts val="0"/>
              </a:spcAft>
              <a:buSzPts val="1800"/>
              <a:buChar char="•"/>
            </a:pPr>
            <a:r>
              <a:rPr lang="en-US"/>
              <a:t>Clean energy jobs for all?</a:t>
            </a:r>
            <a:endParaRPr/>
          </a:p>
          <a:p>
            <a:pPr indent="-342900" lvl="0" marL="457200" rtl="0" algn="l">
              <a:spcBef>
                <a:spcPts val="0"/>
              </a:spcBef>
              <a:spcAft>
                <a:spcPts val="0"/>
              </a:spcAft>
              <a:buSzPts val="1800"/>
              <a:buChar char="•"/>
            </a:pPr>
            <a:r>
              <a:rPr lang="en-US"/>
              <a:t>Jobs for workers in declining industries?</a:t>
            </a:r>
            <a:endParaRPr/>
          </a:p>
        </p:txBody>
      </p:sp>
      <p:sp>
        <p:nvSpPr>
          <p:cNvPr id="226" name="Google Shape;226;p32"/>
          <p:cNvSpPr txBox="1"/>
          <p:nvPr/>
        </p:nvSpPr>
        <p:spPr>
          <a:xfrm>
            <a:off x="457200" y="1727250"/>
            <a:ext cx="8229600" cy="8574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3200">
                <a:solidFill>
                  <a:schemeClr val="dk1"/>
                </a:solidFill>
                <a:latin typeface="Calibri"/>
                <a:ea typeface="Calibri"/>
                <a:cs typeface="Calibri"/>
                <a:sym typeface="Calibri"/>
              </a:rPr>
              <a:t>Critical for the Climate-- </a:t>
            </a:r>
            <a:r>
              <a:rPr lang="en-US" sz="3200" u="sng">
                <a:solidFill>
                  <a:schemeClr val="dk1"/>
                </a:solidFill>
                <a:latin typeface="Calibri"/>
                <a:ea typeface="Calibri"/>
                <a:cs typeface="Calibri"/>
                <a:sym typeface="Calibri"/>
              </a:rPr>
              <a:t>Big Justice Questions</a:t>
            </a:r>
            <a:endParaRPr u="sng">
              <a:latin typeface="Calibri"/>
              <a:ea typeface="Calibri"/>
              <a:cs typeface="Calibri"/>
              <a:sym typeface="Calibri"/>
            </a:endParaRPr>
          </a:p>
        </p:txBody>
      </p:sp>
      <p:pic>
        <p:nvPicPr>
          <p:cNvPr id="227" name="Google Shape;227;p32"/>
          <p:cNvPicPr preferRelativeResize="0"/>
          <p:nvPr/>
        </p:nvPicPr>
        <p:blipFill>
          <a:blip r:embed="rId3">
            <a:alphaModFix/>
          </a:blip>
          <a:stretch>
            <a:fillRect/>
          </a:stretch>
        </p:blipFill>
        <p:spPr>
          <a:xfrm>
            <a:off x="723900" y="5142400"/>
            <a:ext cx="4666054" cy="857400"/>
          </a:xfrm>
          <a:prstGeom prst="rect">
            <a:avLst/>
          </a:prstGeom>
          <a:noFill/>
          <a:ln>
            <a:noFill/>
          </a:ln>
        </p:spPr>
      </p:pic>
      <p:pic>
        <p:nvPicPr>
          <p:cNvPr id="228" name="Google Shape;228;p32"/>
          <p:cNvPicPr preferRelativeResize="0"/>
          <p:nvPr/>
        </p:nvPicPr>
        <p:blipFill>
          <a:blip r:embed="rId4">
            <a:alphaModFix/>
          </a:blip>
          <a:stretch>
            <a:fillRect/>
          </a:stretch>
        </p:blipFill>
        <p:spPr>
          <a:xfrm>
            <a:off x="5603850" y="4841825"/>
            <a:ext cx="1793925" cy="179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3"/>
          <p:cNvPicPr preferRelativeResize="0"/>
          <p:nvPr/>
        </p:nvPicPr>
        <p:blipFill>
          <a:blip r:embed="rId3">
            <a:alphaModFix/>
          </a:blip>
          <a:stretch>
            <a:fillRect/>
          </a:stretch>
        </p:blipFill>
        <p:spPr>
          <a:xfrm>
            <a:off x="152400" y="1604525"/>
            <a:ext cx="8839199" cy="4663999"/>
          </a:xfrm>
          <a:prstGeom prst="rect">
            <a:avLst/>
          </a:prstGeom>
          <a:noFill/>
          <a:ln>
            <a:noFill/>
          </a:ln>
        </p:spPr>
      </p:pic>
      <p:sp>
        <p:nvSpPr>
          <p:cNvPr id="235" name="Google Shape;235;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400">
                <a:latin typeface="Arial"/>
                <a:ea typeface="Arial"/>
                <a:cs typeface="Arial"/>
                <a:sym typeface="Arial"/>
              </a:rPr>
              <a:t>      </a:t>
            </a:r>
            <a:endParaRPr sz="2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2400">
                <a:latin typeface="Arial"/>
                <a:ea typeface="Arial"/>
                <a:cs typeface="Arial"/>
                <a:sym typeface="Arial"/>
              </a:rPr>
              <a:t>       Ambitious But Feasible Solutions In AL, AK, AZ ….</a:t>
            </a:r>
            <a:endParaRPr sz="24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